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24"/>
  </p:notesMasterIdLst>
  <p:sldIdLst>
    <p:sldId id="256" r:id="rId5"/>
    <p:sldId id="257" r:id="rId6"/>
    <p:sldId id="258" r:id="rId7"/>
    <p:sldId id="259" r:id="rId8"/>
    <p:sldId id="334" r:id="rId9"/>
    <p:sldId id="322" r:id="rId10"/>
    <p:sldId id="326" r:id="rId11"/>
    <p:sldId id="340" r:id="rId12"/>
    <p:sldId id="349" r:id="rId13"/>
    <p:sldId id="348" r:id="rId14"/>
    <p:sldId id="350" r:id="rId15"/>
    <p:sldId id="351" r:id="rId16"/>
    <p:sldId id="296" r:id="rId17"/>
    <p:sldId id="338" r:id="rId18"/>
    <p:sldId id="298" r:id="rId19"/>
    <p:sldId id="342" r:id="rId20"/>
    <p:sldId id="343" r:id="rId21"/>
    <p:sldId id="344" r:id="rId22"/>
    <p:sldId id="335"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E2A04A1-616A-13D2-B5E2-3CE244FA87C1}" name="Arritola, Cecilia - CO 4th" initials="CA" userId="S::ArritolC@dhw.idaho.gov::fc92fd53-0cef-4287-9af4-2a4b92c6ba70" providerId="AD"/>
  <p188:author id="{3257F3FF-4E67-AAA1-3E1F-D0191B64E9CE}" name="Liposchak, Jennifer - CO 4th" initials="JL" userId="S::LiposchJ@dhw.idaho.gov::c7a21790-2f08-408c-b634-b323d015b96b"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15390"/>
    <a:srgbClr val="F4CE3B"/>
    <a:srgbClr val="009AD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0E9C21-7E09-4C9E-8300-10C0C1090760}" v="5" dt="2026-09-02T18:55:17.3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713" autoAdjust="0"/>
    <p:restoredTop sz="94660"/>
  </p:normalViewPr>
  <p:slideViewPr>
    <p:cSldViewPr snapToGrid="0">
      <p:cViewPr varScale="1">
        <p:scale>
          <a:sx n="72" d="100"/>
          <a:sy n="72" d="100"/>
        </p:scale>
        <p:origin x="84" y="1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C0341F-5E84-4E92-87AD-F0F6335B6A6A}" type="datetimeFigureOut">
              <a:rPr lang="en-US" smtClean="0"/>
              <a:t>9/9/2026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5DCF12-B0BC-4E26-82B4-164899329C87}" type="slidenum">
              <a:rPr lang="en-US" smtClean="0"/>
              <a:t>‹#›</a:t>
            </a:fld>
            <a:endParaRPr lang="en-US"/>
          </a:p>
        </p:txBody>
      </p:sp>
    </p:spTree>
    <p:extLst>
      <p:ext uri="{BB962C8B-B14F-4D97-AF65-F5344CB8AC3E}">
        <p14:creationId xmlns:p14="http://schemas.microsoft.com/office/powerpoint/2010/main" val="4097782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Subaward Type: Cost Reimbursement</a:t>
            </a:r>
          </a:p>
          <a:p>
            <a:r>
              <a:rPr lang="en-US" dirty="0"/>
              <a:t>Continuation of Funding: Based on performance and continued funding availability (completed through subgrant amendments)</a:t>
            </a:r>
          </a:p>
        </p:txBody>
      </p:sp>
      <p:sp>
        <p:nvSpPr>
          <p:cNvPr id="4" name="Slide Number Placeholder 3"/>
          <p:cNvSpPr>
            <a:spLocks noGrp="1"/>
          </p:cNvSpPr>
          <p:nvPr>
            <p:ph type="sldNum" sz="quarter" idx="5"/>
          </p:nvPr>
        </p:nvSpPr>
        <p:spPr/>
        <p:txBody>
          <a:bodyPr/>
          <a:lstStyle/>
          <a:p>
            <a:fld id="{96CA79D5-DA62-4856-95B9-F55017B023ED}" type="slidenum">
              <a:rPr lang="en-US" smtClean="0"/>
              <a:t>6</a:t>
            </a:fld>
            <a:endParaRPr lang="en-US"/>
          </a:p>
        </p:txBody>
      </p:sp>
    </p:spTree>
    <p:extLst>
      <p:ext uri="{BB962C8B-B14F-4D97-AF65-F5344CB8AC3E}">
        <p14:creationId xmlns:p14="http://schemas.microsoft.com/office/powerpoint/2010/main" val="4222988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Thoroughly read all of pages four and five in the solicitation</a:t>
            </a:r>
          </a:p>
          <a:p>
            <a:endParaRPr lang="en-US" dirty="0"/>
          </a:p>
        </p:txBody>
      </p:sp>
      <p:sp>
        <p:nvSpPr>
          <p:cNvPr id="4" name="Slide Number Placeholder 3"/>
          <p:cNvSpPr>
            <a:spLocks noGrp="1"/>
          </p:cNvSpPr>
          <p:nvPr>
            <p:ph type="sldNum" sz="quarter" idx="5"/>
          </p:nvPr>
        </p:nvSpPr>
        <p:spPr/>
        <p:txBody>
          <a:bodyPr/>
          <a:lstStyle/>
          <a:p>
            <a:fld id="{96CA79D5-DA62-4856-95B9-F55017B023ED}" type="slidenum">
              <a:rPr lang="en-US" smtClean="0"/>
              <a:t>7</a:t>
            </a:fld>
            <a:endParaRPr lang="en-US"/>
          </a:p>
        </p:txBody>
      </p:sp>
    </p:spTree>
    <p:extLst>
      <p:ext uri="{BB962C8B-B14F-4D97-AF65-F5344CB8AC3E}">
        <p14:creationId xmlns:p14="http://schemas.microsoft.com/office/powerpoint/2010/main" val="3252920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1B4E9-5FCA-2D39-3500-4134D56387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1702DA-3EDC-2952-3485-E213DB4CE1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29CDE5-92CE-A2E4-C6A2-61E864A1511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Thoroughly read all of pages four and five in the solicitation</a:t>
            </a:r>
          </a:p>
          <a:p>
            <a:endParaRPr lang="en-US" dirty="0"/>
          </a:p>
        </p:txBody>
      </p:sp>
      <p:sp>
        <p:nvSpPr>
          <p:cNvPr id="4" name="Slide Number Placeholder 3">
            <a:extLst>
              <a:ext uri="{FF2B5EF4-FFF2-40B4-BE49-F238E27FC236}">
                <a16:creationId xmlns:a16="http://schemas.microsoft.com/office/drawing/2014/main" id="{6566784E-E9EA-AAE0-09A9-9425155E2A5A}"/>
              </a:ext>
            </a:extLst>
          </p:cNvPr>
          <p:cNvSpPr>
            <a:spLocks noGrp="1"/>
          </p:cNvSpPr>
          <p:nvPr>
            <p:ph type="sldNum" sz="quarter" idx="5"/>
          </p:nvPr>
        </p:nvSpPr>
        <p:spPr/>
        <p:txBody>
          <a:bodyPr/>
          <a:lstStyle/>
          <a:p>
            <a:fld id="{96CA79D5-DA62-4856-95B9-F55017B023ED}" type="slidenum">
              <a:rPr lang="en-US" smtClean="0"/>
              <a:t>8</a:t>
            </a:fld>
            <a:endParaRPr lang="en-US"/>
          </a:p>
        </p:txBody>
      </p:sp>
    </p:spTree>
    <p:extLst>
      <p:ext uri="{BB962C8B-B14F-4D97-AF65-F5344CB8AC3E}">
        <p14:creationId xmlns:p14="http://schemas.microsoft.com/office/powerpoint/2010/main" val="18090846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70F4AA-D241-ECED-D576-B8638418B0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6FD1B4-C0B3-9203-F860-5DEAFBA0FB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0D2960-C67E-FAE8-CE61-AEFA4C3F8B6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Thoroughly read all of pages four and five in the solicitation</a:t>
            </a:r>
          </a:p>
          <a:p>
            <a:endParaRPr lang="en-US" dirty="0"/>
          </a:p>
        </p:txBody>
      </p:sp>
      <p:sp>
        <p:nvSpPr>
          <p:cNvPr id="4" name="Slide Number Placeholder 3">
            <a:extLst>
              <a:ext uri="{FF2B5EF4-FFF2-40B4-BE49-F238E27FC236}">
                <a16:creationId xmlns:a16="http://schemas.microsoft.com/office/drawing/2014/main" id="{6AE6D806-A223-6F8C-5D36-CACDAF12892E}"/>
              </a:ext>
            </a:extLst>
          </p:cNvPr>
          <p:cNvSpPr>
            <a:spLocks noGrp="1"/>
          </p:cNvSpPr>
          <p:nvPr>
            <p:ph type="sldNum" sz="quarter" idx="5"/>
          </p:nvPr>
        </p:nvSpPr>
        <p:spPr/>
        <p:txBody>
          <a:bodyPr/>
          <a:lstStyle/>
          <a:p>
            <a:fld id="{96CA79D5-DA62-4856-95B9-F55017B023ED}" type="slidenum">
              <a:rPr lang="en-US" smtClean="0"/>
              <a:t>9</a:t>
            </a:fld>
            <a:endParaRPr lang="en-US"/>
          </a:p>
        </p:txBody>
      </p:sp>
    </p:spTree>
    <p:extLst>
      <p:ext uri="{BB962C8B-B14F-4D97-AF65-F5344CB8AC3E}">
        <p14:creationId xmlns:p14="http://schemas.microsoft.com/office/powerpoint/2010/main" val="6898002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B19DE-4241-A62B-047E-69EA8257EF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F97351-7801-37E7-C4F1-0FA6F21E19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B2C705-E1B7-F7FF-7670-FF9C013960D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Thoroughly read all of pages four and five in the solicitation</a:t>
            </a:r>
          </a:p>
          <a:p>
            <a:endParaRPr lang="en-US" dirty="0"/>
          </a:p>
        </p:txBody>
      </p:sp>
      <p:sp>
        <p:nvSpPr>
          <p:cNvPr id="4" name="Slide Number Placeholder 3">
            <a:extLst>
              <a:ext uri="{FF2B5EF4-FFF2-40B4-BE49-F238E27FC236}">
                <a16:creationId xmlns:a16="http://schemas.microsoft.com/office/drawing/2014/main" id="{687A0429-8087-8FDA-DD63-1ACDCAAB1EDE}"/>
              </a:ext>
            </a:extLst>
          </p:cNvPr>
          <p:cNvSpPr>
            <a:spLocks noGrp="1"/>
          </p:cNvSpPr>
          <p:nvPr>
            <p:ph type="sldNum" sz="quarter" idx="5"/>
          </p:nvPr>
        </p:nvSpPr>
        <p:spPr/>
        <p:txBody>
          <a:bodyPr/>
          <a:lstStyle/>
          <a:p>
            <a:fld id="{96CA79D5-DA62-4856-95B9-F55017B023ED}" type="slidenum">
              <a:rPr lang="en-US" smtClean="0"/>
              <a:t>10</a:t>
            </a:fld>
            <a:endParaRPr lang="en-US"/>
          </a:p>
        </p:txBody>
      </p:sp>
    </p:spTree>
    <p:extLst>
      <p:ext uri="{BB962C8B-B14F-4D97-AF65-F5344CB8AC3E}">
        <p14:creationId xmlns:p14="http://schemas.microsoft.com/office/powerpoint/2010/main" val="37439799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8C7BD1-5899-7EB6-7EC4-B2A72499DD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532CD7-815E-A2A6-3909-0A59007C7E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E0D3E2-AB6D-A213-15A7-760EE5B2A1B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Thoroughly read all of pages four and five in the solicitation</a:t>
            </a:r>
          </a:p>
          <a:p>
            <a:endParaRPr lang="en-US" dirty="0"/>
          </a:p>
        </p:txBody>
      </p:sp>
      <p:sp>
        <p:nvSpPr>
          <p:cNvPr id="4" name="Slide Number Placeholder 3">
            <a:extLst>
              <a:ext uri="{FF2B5EF4-FFF2-40B4-BE49-F238E27FC236}">
                <a16:creationId xmlns:a16="http://schemas.microsoft.com/office/drawing/2014/main" id="{E70EEEC5-8E27-41FA-5356-2C8E621B65B8}"/>
              </a:ext>
            </a:extLst>
          </p:cNvPr>
          <p:cNvSpPr>
            <a:spLocks noGrp="1"/>
          </p:cNvSpPr>
          <p:nvPr>
            <p:ph type="sldNum" sz="quarter" idx="5"/>
          </p:nvPr>
        </p:nvSpPr>
        <p:spPr/>
        <p:txBody>
          <a:bodyPr/>
          <a:lstStyle/>
          <a:p>
            <a:fld id="{96CA79D5-DA62-4856-95B9-F55017B023ED}" type="slidenum">
              <a:rPr lang="en-US" smtClean="0"/>
              <a:t>11</a:t>
            </a:fld>
            <a:endParaRPr lang="en-US"/>
          </a:p>
        </p:txBody>
      </p:sp>
    </p:spTree>
    <p:extLst>
      <p:ext uri="{BB962C8B-B14F-4D97-AF65-F5344CB8AC3E}">
        <p14:creationId xmlns:p14="http://schemas.microsoft.com/office/powerpoint/2010/main" val="5643125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D1EFAD-7702-15AB-4D8C-AE72BE35BB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CABF6D-C92C-8C1E-0D33-4701AEA988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A0F4EF-DC25-1B1E-5FEE-90DEAA69BE5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Thoroughly read all of pages four and five in the solicitation</a:t>
            </a:r>
          </a:p>
          <a:p>
            <a:endParaRPr lang="en-US" dirty="0"/>
          </a:p>
        </p:txBody>
      </p:sp>
      <p:sp>
        <p:nvSpPr>
          <p:cNvPr id="4" name="Slide Number Placeholder 3">
            <a:extLst>
              <a:ext uri="{FF2B5EF4-FFF2-40B4-BE49-F238E27FC236}">
                <a16:creationId xmlns:a16="http://schemas.microsoft.com/office/drawing/2014/main" id="{432A3DF5-2BFF-1722-3CD8-D90B1438ED5C}"/>
              </a:ext>
            </a:extLst>
          </p:cNvPr>
          <p:cNvSpPr>
            <a:spLocks noGrp="1"/>
          </p:cNvSpPr>
          <p:nvPr>
            <p:ph type="sldNum" sz="quarter" idx="5"/>
          </p:nvPr>
        </p:nvSpPr>
        <p:spPr/>
        <p:txBody>
          <a:bodyPr/>
          <a:lstStyle/>
          <a:p>
            <a:fld id="{96CA79D5-DA62-4856-95B9-F55017B023ED}" type="slidenum">
              <a:rPr lang="en-US" smtClean="0"/>
              <a:t>12</a:t>
            </a:fld>
            <a:endParaRPr lang="en-US"/>
          </a:p>
        </p:txBody>
      </p:sp>
    </p:spTree>
    <p:extLst>
      <p:ext uri="{BB962C8B-B14F-4D97-AF65-F5344CB8AC3E}">
        <p14:creationId xmlns:p14="http://schemas.microsoft.com/office/powerpoint/2010/main" val="5066238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D853B-D0C4-84AB-127F-3697DCF8062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691A74F-0706-13BB-C115-4558BCC6EB4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Date Placeholder 3">
            <a:extLst>
              <a:ext uri="{FF2B5EF4-FFF2-40B4-BE49-F238E27FC236}">
                <a16:creationId xmlns:a16="http://schemas.microsoft.com/office/drawing/2014/main" id="{3AD5B0F8-9C4D-CC29-79D8-E27AF0A53B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lang="en-US"/>
              <a:t>September 2, 2026</a:t>
            </a:r>
            <a:endParaRPr lang="en-US" dirty="0"/>
          </a:p>
        </p:txBody>
      </p:sp>
      <p:sp>
        <p:nvSpPr>
          <p:cNvPr id="8" name="Footer Placeholder 4">
            <a:extLst>
              <a:ext uri="{FF2B5EF4-FFF2-40B4-BE49-F238E27FC236}">
                <a16:creationId xmlns:a16="http://schemas.microsoft.com/office/drawing/2014/main" id="{6AC0CC1D-AD86-B40F-FA0B-74CCDBE36A6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US"/>
              <a:t>RHTP  Solicitation Webinar: Behavioral Health Prevention Programs</a:t>
            </a:r>
            <a:endParaRPr lang="en-US" dirty="0"/>
          </a:p>
        </p:txBody>
      </p:sp>
      <p:sp>
        <p:nvSpPr>
          <p:cNvPr id="9" name="Slide Number Placeholder 5">
            <a:extLst>
              <a:ext uri="{FF2B5EF4-FFF2-40B4-BE49-F238E27FC236}">
                <a16:creationId xmlns:a16="http://schemas.microsoft.com/office/drawing/2014/main" id="{ED222E21-A668-D6BB-4990-878D8BCCDD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81E3D81-160A-45B5-BED4-B19B64175DEB}" type="slidenum">
              <a:rPr lang="en-US" smtClean="0"/>
              <a:t>‹#›</a:t>
            </a:fld>
            <a:endParaRPr lang="en-US"/>
          </a:p>
        </p:txBody>
      </p:sp>
    </p:spTree>
    <p:extLst>
      <p:ext uri="{BB962C8B-B14F-4D97-AF65-F5344CB8AC3E}">
        <p14:creationId xmlns:p14="http://schemas.microsoft.com/office/powerpoint/2010/main" val="4147835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F04B8-7E9E-1F4E-2AE5-5A78B2AE17ED}"/>
              </a:ext>
            </a:extLst>
          </p:cNvPr>
          <p:cNvSpPr>
            <a:spLocks noGrp="1"/>
          </p:cNvSpPr>
          <p:nvPr>
            <p:ph type="title"/>
          </p:nvPr>
        </p:nvSpPr>
        <p:spPr/>
        <p:txBody>
          <a:bodyPr/>
          <a:lstStyle>
            <a:lvl1pPr>
              <a:defRPr>
                <a:solidFill>
                  <a:srgbClr val="015390"/>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071C773-AFF5-2E2C-7C2A-381A9388E4EB}"/>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a:extLst>
              <a:ext uri="{FF2B5EF4-FFF2-40B4-BE49-F238E27FC236}">
                <a16:creationId xmlns:a16="http://schemas.microsoft.com/office/drawing/2014/main" id="{E809E9AA-48E1-7761-A34F-DCFEFFEC23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defRPr>
            </a:lvl1pPr>
          </a:lstStyle>
          <a:p>
            <a:r>
              <a:rPr lang="en-US"/>
              <a:t>September 2, 2026</a:t>
            </a:r>
            <a:endParaRPr lang="en-US" dirty="0"/>
          </a:p>
        </p:txBody>
      </p:sp>
      <p:sp>
        <p:nvSpPr>
          <p:cNvPr id="8" name="Footer Placeholder 4">
            <a:extLst>
              <a:ext uri="{FF2B5EF4-FFF2-40B4-BE49-F238E27FC236}">
                <a16:creationId xmlns:a16="http://schemas.microsoft.com/office/drawing/2014/main" id="{03F033DA-A4EB-581F-7F5D-FCEB431449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olidFill>
              </a:defRPr>
            </a:lvl1pPr>
          </a:lstStyle>
          <a:p>
            <a:r>
              <a:rPr lang="en-US"/>
              <a:t>RHTP  Solicitation Webinar: Behavioral Health Prevention Programs</a:t>
            </a:r>
            <a:endParaRPr lang="en-US" dirty="0"/>
          </a:p>
        </p:txBody>
      </p:sp>
      <p:sp>
        <p:nvSpPr>
          <p:cNvPr id="9" name="Slide Number Placeholder 5">
            <a:extLst>
              <a:ext uri="{FF2B5EF4-FFF2-40B4-BE49-F238E27FC236}">
                <a16:creationId xmlns:a16="http://schemas.microsoft.com/office/drawing/2014/main" id="{6800FF1F-5600-83CA-B74E-55FB18002A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olidFill>
              </a:defRPr>
            </a:lvl1pPr>
          </a:lstStyle>
          <a:p>
            <a:fld id="{F81E3D81-160A-45B5-BED4-B19B64175DEB}" type="slidenum">
              <a:rPr lang="en-US" smtClean="0"/>
              <a:pPr/>
              <a:t>‹#›</a:t>
            </a:fld>
            <a:endParaRPr lang="en-US" dirty="0"/>
          </a:p>
        </p:txBody>
      </p:sp>
    </p:spTree>
    <p:extLst>
      <p:ext uri="{BB962C8B-B14F-4D97-AF65-F5344CB8AC3E}">
        <p14:creationId xmlns:p14="http://schemas.microsoft.com/office/powerpoint/2010/main" val="31131922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D200B-525E-94AF-8130-F49291A317B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DFD6821-6C12-079B-EF55-086F1DB57778}"/>
              </a:ext>
            </a:extLst>
          </p:cNvPr>
          <p:cNvSpPr>
            <a:spLocks noGrp="1"/>
          </p:cNvSpPr>
          <p:nvPr>
            <p:ph type="dt" sz="half" idx="10"/>
          </p:nvPr>
        </p:nvSpPr>
        <p:spPr/>
        <p:txBody>
          <a:bodyPr/>
          <a:lstStyle/>
          <a:p>
            <a:r>
              <a:rPr lang="en-US"/>
              <a:t>September 2, 2026</a:t>
            </a:r>
            <a:endParaRPr lang="en-US" dirty="0"/>
          </a:p>
        </p:txBody>
      </p:sp>
      <p:sp>
        <p:nvSpPr>
          <p:cNvPr id="4" name="Footer Placeholder 3">
            <a:extLst>
              <a:ext uri="{FF2B5EF4-FFF2-40B4-BE49-F238E27FC236}">
                <a16:creationId xmlns:a16="http://schemas.microsoft.com/office/drawing/2014/main" id="{E288248A-87AB-6025-CC64-D50983672B4E}"/>
              </a:ext>
            </a:extLst>
          </p:cNvPr>
          <p:cNvSpPr>
            <a:spLocks noGrp="1"/>
          </p:cNvSpPr>
          <p:nvPr>
            <p:ph type="ftr" sz="quarter" idx="11"/>
          </p:nvPr>
        </p:nvSpPr>
        <p:spPr/>
        <p:txBody>
          <a:bodyPr/>
          <a:lstStyle/>
          <a:p>
            <a:r>
              <a:rPr lang="en-US"/>
              <a:t>RHTP  Solicitation Webinar: Behavioral Health Prevention Programs</a:t>
            </a:r>
            <a:endParaRPr lang="en-US" dirty="0"/>
          </a:p>
        </p:txBody>
      </p:sp>
      <p:sp>
        <p:nvSpPr>
          <p:cNvPr id="5" name="Slide Number Placeholder 4">
            <a:extLst>
              <a:ext uri="{FF2B5EF4-FFF2-40B4-BE49-F238E27FC236}">
                <a16:creationId xmlns:a16="http://schemas.microsoft.com/office/drawing/2014/main" id="{77451505-8709-B091-71B2-B6DE207C5331}"/>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633018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0D42B-2EC4-4B72-519B-E3478590485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DC588DC-9067-91C1-6CAC-7F38DBCD947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DB692A1D-F253-02A6-8EB4-44289E72B5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lang="en-US"/>
              <a:t>September 2, 2026</a:t>
            </a:r>
            <a:endParaRPr lang="en-US" dirty="0"/>
          </a:p>
        </p:txBody>
      </p:sp>
      <p:sp>
        <p:nvSpPr>
          <p:cNvPr id="8" name="Footer Placeholder 4">
            <a:extLst>
              <a:ext uri="{FF2B5EF4-FFF2-40B4-BE49-F238E27FC236}">
                <a16:creationId xmlns:a16="http://schemas.microsoft.com/office/drawing/2014/main" id="{65D17704-8B11-4DFD-54A9-DB5EA6DD45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US"/>
              <a:t>RHTP  Solicitation Webinar: Behavioral Health Prevention Programs</a:t>
            </a:r>
            <a:endParaRPr lang="en-US" dirty="0"/>
          </a:p>
        </p:txBody>
      </p:sp>
      <p:sp>
        <p:nvSpPr>
          <p:cNvPr id="9" name="Slide Number Placeholder 5">
            <a:extLst>
              <a:ext uri="{FF2B5EF4-FFF2-40B4-BE49-F238E27FC236}">
                <a16:creationId xmlns:a16="http://schemas.microsoft.com/office/drawing/2014/main" id="{3EBBA1D6-002E-B1C9-3C48-BAE956FFD2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81E3D81-160A-45B5-BED4-B19B64175DEB}" type="slidenum">
              <a:rPr lang="en-US" smtClean="0"/>
              <a:t>‹#›</a:t>
            </a:fld>
            <a:endParaRPr lang="en-US"/>
          </a:p>
        </p:txBody>
      </p:sp>
    </p:spTree>
    <p:extLst>
      <p:ext uri="{BB962C8B-B14F-4D97-AF65-F5344CB8AC3E}">
        <p14:creationId xmlns:p14="http://schemas.microsoft.com/office/powerpoint/2010/main" val="247715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A1C8D-8256-3699-2032-8819B210975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D32A025-65F1-F41B-020F-E7A46537E89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0DAFDAB-9022-D79F-DD49-E1DEA5D6FA7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48ACC54-81DE-3369-7908-6FBB301B6459}"/>
              </a:ext>
            </a:extLst>
          </p:cNvPr>
          <p:cNvSpPr>
            <a:spLocks noGrp="1"/>
          </p:cNvSpPr>
          <p:nvPr>
            <p:ph type="dt" sz="half" idx="10"/>
          </p:nvPr>
        </p:nvSpPr>
        <p:spPr/>
        <p:txBody>
          <a:bodyPr/>
          <a:lstStyle/>
          <a:p>
            <a:r>
              <a:rPr lang="en-US"/>
              <a:t>September 2, 2026</a:t>
            </a:r>
          </a:p>
        </p:txBody>
      </p:sp>
      <p:sp>
        <p:nvSpPr>
          <p:cNvPr id="6" name="Footer Placeholder 5">
            <a:extLst>
              <a:ext uri="{FF2B5EF4-FFF2-40B4-BE49-F238E27FC236}">
                <a16:creationId xmlns:a16="http://schemas.microsoft.com/office/drawing/2014/main" id="{C3291C99-D30A-A37F-4CCB-087B2299894E}"/>
              </a:ext>
            </a:extLst>
          </p:cNvPr>
          <p:cNvSpPr>
            <a:spLocks noGrp="1"/>
          </p:cNvSpPr>
          <p:nvPr>
            <p:ph type="ftr" sz="quarter" idx="11"/>
          </p:nvPr>
        </p:nvSpPr>
        <p:spPr/>
        <p:txBody>
          <a:bodyPr/>
          <a:lstStyle/>
          <a:p>
            <a:r>
              <a:rPr lang="en-US"/>
              <a:t>RHTP  Solicitation Webinar: Behavioral Health Prevention Programs</a:t>
            </a:r>
          </a:p>
        </p:txBody>
      </p:sp>
      <p:sp>
        <p:nvSpPr>
          <p:cNvPr id="7" name="Slide Number Placeholder 6">
            <a:extLst>
              <a:ext uri="{FF2B5EF4-FFF2-40B4-BE49-F238E27FC236}">
                <a16:creationId xmlns:a16="http://schemas.microsoft.com/office/drawing/2014/main" id="{0730ADB4-1D39-AEC4-628C-70885D99101A}"/>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3306740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4FFA7-110A-6F37-BE8A-462B2313AA7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CB4E4E8-903C-A32B-EC86-87DA3561BB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9AD85DE-44FD-6743-0E54-60DDF1A3598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8320A0E-B60C-345F-4AA5-34B2E51237C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7E74367-381F-1A87-40BA-C441C1B3536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3">
            <a:extLst>
              <a:ext uri="{FF2B5EF4-FFF2-40B4-BE49-F238E27FC236}">
                <a16:creationId xmlns:a16="http://schemas.microsoft.com/office/drawing/2014/main" id="{1DDDD15C-B692-CCF5-0FBD-A54FE239723E}"/>
              </a:ext>
            </a:extLst>
          </p:cNvPr>
          <p:cNvSpPr>
            <a:spLocks noGrp="1"/>
          </p:cNvSpPr>
          <p:nvPr>
            <p:ph type="dt" sz="half" idx="10"/>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lang="en-US"/>
              <a:t>September 2, 2026</a:t>
            </a:r>
            <a:endParaRPr lang="en-US" dirty="0"/>
          </a:p>
        </p:txBody>
      </p:sp>
      <p:sp>
        <p:nvSpPr>
          <p:cNvPr id="11" name="Footer Placeholder 4">
            <a:extLst>
              <a:ext uri="{FF2B5EF4-FFF2-40B4-BE49-F238E27FC236}">
                <a16:creationId xmlns:a16="http://schemas.microsoft.com/office/drawing/2014/main" id="{6E4DEE79-E615-27AF-E8AF-4409050B341D}"/>
              </a:ext>
            </a:extLst>
          </p:cNvPr>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US"/>
              <a:t>RHTP  Solicitation Webinar: Behavioral Health Prevention Programs</a:t>
            </a:r>
            <a:endParaRPr lang="en-US" dirty="0"/>
          </a:p>
        </p:txBody>
      </p:sp>
      <p:sp>
        <p:nvSpPr>
          <p:cNvPr id="12" name="Slide Number Placeholder 5">
            <a:extLst>
              <a:ext uri="{FF2B5EF4-FFF2-40B4-BE49-F238E27FC236}">
                <a16:creationId xmlns:a16="http://schemas.microsoft.com/office/drawing/2014/main" id="{60F76977-EACD-D574-AB33-346C91E8288E}"/>
              </a:ext>
            </a:extLst>
          </p:cNvPr>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81E3D81-160A-45B5-BED4-B19B64175DEB}" type="slidenum">
              <a:rPr lang="en-US" smtClean="0"/>
              <a:t>‹#›</a:t>
            </a:fld>
            <a:endParaRPr lang="en-US"/>
          </a:p>
        </p:txBody>
      </p:sp>
    </p:spTree>
    <p:extLst>
      <p:ext uri="{BB962C8B-B14F-4D97-AF65-F5344CB8AC3E}">
        <p14:creationId xmlns:p14="http://schemas.microsoft.com/office/powerpoint/2010/main" val="1761967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B0C4D-DE54-3C65-8D0A-CF73AED4D180}"/>
              </a:ext>
            </a:extLst>
          </p:cNvPr>
          <p:cNvSpPr>
            <a:spLocks noGrp="1"/>
          </p:cNvSpPr>
          <p:nvPr>
            <p:ph type="title"/>
          </p:nvPr>
        </p:nvSpPr>
        <p:spPr>
          <a:xfrm>
            <a:off x="838200" y="191008"/>
            <a:ext cx="10515600" cy="1325563"/>
          </a:xfrm>
        </p:spPr>
        <p:txBody>
          <a:bodyPr/>
          <a:lstStyle/>
          <a:p>
            <a:r>
              <a:rPr lang="en-US"/>
              <a:t>Click to edit Master title style</a:t>
            </a:r>
          </a:p>
        </p:txBody>
      </p:sp>
      <p:sp>
        <p:nvSpPr>
          <p:cNvPr id="3" name="Date Placeholder 2">
            <a:extLst>
              <a:ext uri="{FF2B5EF4-FFF2-40B4-BE49-F238E27FC236}">
                <a16:creationId xmlns:a16="http://schemas.microsoft.com/office/drawing/2014/main" id="{ABA070AE-3F3F-3CFC-F9FC-18709E0BB022}"/>
              </a:ext>
            </a:extLst>
          </p:cNvPr>
          <p:cNvSpPr>
            <a:spLocks noGrp="1"/>
          </p:cNvSpPr>
          <p:nvPr>
            <p:ph type="dt" sz="half" idx="10"/>
          </p:nvPr>
        </p:nvSpPr>
        <p:spPr/>
        <p:txBody>
          <a:bodyPr/>
          <a:lstStyle/>
          <a:p>
            <a:r>
              <a:rPr lang="en-US"/>
              <a:t>September 2, 2026</a:t>
            </a:r>
          </a:p>
        </p:txBody>
      </p:sp>
      <p:sp>
        <p:nvSpPr>
          <p:cNvPr id="4" name="Footer Placeholder 3">
            <a:extLst>
              <a:ext uri="{FF2B5EF4-FFF2-40B4-BE49-F238E27FC236}">
                <a16:creationId xmlns:a16="http://schemas.microsoft.com/office/drawing/2014/main" id="{5B3DEBAC-762B-5535-4B38-02861FC52FCB}"/>
              </a:ext>
            </a:extLst>
          </p:cNvPr>
          <p:cNvSpPr>
            <a:spLocks noGrp="1"/>
          </p:cNvSpPr>
          <p:nvPr>
            <p:ph type="ftr" sz="quarter" idx="11"/>
          </p:nvPr>
        </p:nvSpPr>
        <p:spPr/>
        <p:txBody>
          <a:bodyPr/>
          <a:lstStyle/>
          <a:p>
            <a:r>
              <a:rPr lang="en-US"/>
              <a:t>RHTP  Solicitation Webinar: Behavioral Health Prevention Programs</a:t>
            </a:r>
          </a:p>
        </p:txBody>
      </p:sp>
      <p:sp>
        <p:nvSpPr>
          <p:cNvPr id="5" name="Slide Number Placeholder 4">
            <a:extLst>
              <a:ext uri="{FF2B5EF4-FFF2-40B4-BE49-F238E27FC236}">
                <a16:creationId xmlns:a16="http://schemas.microsoft.com/office/drawing/2014/main" id="{4C08D607-B2A5-A598-9D05-82947B83060A}"/>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558216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6BB0F2-0560-3AA7-1988-5B6F0E531B0D}"/>
              </a:ext>
            </a:extLst>
          </p:cNvPr>
          <p:cNvSpPr>
            <a:spLocks noGrp="1"/>
          </p:cNvSpPr>
          <p:nvPr>
            <p:ph type="dt" sz="half" idx="10"/>
          </p:nvPr>
        </p:nvSpPr>
        <p:spPr/>
        <p:txBody>
          <a:bodyPr/>
          <a:lstStyle/>
          <a:p>
            <a:r>
              <a:rPr lang="en-US"/>
              <a:t>September 2, 2026</a:t>
            </a:r>
          </a:p>
        </p:txBody>
      </p:sp>
      <p:sp>
        <p:nvSpPr>
          <p:cNvPr id="3" name="Footer Placeholder 2">
            <a:extLst>
              <a:ext uri="{FF2B5EF4-FFF2-40B4-BE49-F238E27FC236}">
                <a16:creationId xmlns:a16="http://schemas.microsoft.com/office/drawing/2014/main" id="{CA9DD81C-4FB4-31BE-DADD-636AAC5A85B7}"/>
              </a:ext>
            </a:extLst>
          </p:cNvPr>
          <p:cNvSpPr>
            <a:spLocks noGrp="1"/>
          </p:cNvSpPr>
          <p:nvPr>
            <p:ph type="ftr" sz="quarter" idx="11"/>
          </p:nvPr>
        </p:nvSpPr>
        <p:spPr/>
        <p:txBody>
          <a:bodyPr/>
          <a:lstStyle/>
          <a:p>
            <a:r>
              <a:rPr lang="en-US"/>
              <a:t>RHTP  Solicitation Webinar: Behavioral Health Prevention Programs</a:t>
            </a:r>
          </a:p>
        </p:txBody>
      </p:sp>
      <p:sp>
        <p:nvSpPr>
          <p:cNvPr id="4" name="Slide Number Placeholder 3">
            <a:extLst>
              <a:ext uri="{FF2B5EF4-FFF2-40B4-BE49-F238E27FC236}">
                <a16:creationId xmlns:a16="http://schemas.microsoft.com/office/drawing/2014/main" id="{A2288ECC-C31D-F081-0217-BB64A37AC590}"/>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41298084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0E2C5-AF9A-76A0-7D43-C29FE220E8E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FFF9E48-6D6E-53CB-49F7-5B9324BC41E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E67599A-9CCC-73A4-59AF-DDED287AA2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716EA90-7679-A496-EFFC-6D772387E8C9}"/>
              </a:ext>
            </a:extLst>
          </p:cNvPr>
          <p:cNvSpPr>
            <a:spLocks noGrp="1"/>
          </p:cNvSpPr>
          <p:nvPr>
            <p:ph type="dt" sz="half" idx="10"/>
          </p:nvPr>
        </p:nvSpPr>
        <p:spPr/>
        <p:txBody>
          <a:bodyPr/>
          <a:lstStyle/>
          <a:p>
            <a:r>
              <a:rPr lang="en-US"/>
              <a:t>September 2, 2026</a:t>
            </a:r>
          </a:p>
        </p:txBody>
      </p:sp>
      <p:sp>
        <p:nvSpPr>
          <p:cNvPr id="6" name="Footer Placeholder 5">
            <a:extLst>
              <a:ext uri="{FF2B5EF4-FFF2-40B4-BE49-F238E27FC236}">
                <a16:creationId xmlns:a16="http://schemas.microsoft.com/office/drawing/2014/main" id="{96E9BABA-57DE-B1E2-419D-428FBE5F5237}"/>
              </a:ext>
            </a:extLst>
          </p:cNvPr>
          <p:cNvSpPr>
            <a:spLocks noGrp="1"/>
          </p:cNvSpPr>
          <p:nvPr>
            <p:ph type="ftr" sz="quarter" idx="11"/>
          </p:nvPr>
        </p:nvSpPr>
        <p:spPr/>
        <p:txBody>
          <a:bodyPr/>
          <a:lstStyle/>
          <a:p>
            <a:r>
              <a:rPr lang="en-US"/>
              <a:t>RHTP  Solicitation Webinar: Behavioral Health Prevention Programs</a:t>
            </a:r>
          </a:p>
        </p:txBody>
      </p:sp>
      <p:sp>
        <p:nvSpPr>
          <p:cNvPr id="7" name="Slide Number Placeholder 6">
            <a:extLst>
              <a:ext uri="{FF2B5EF4-FFF2-40B4-BE49-F238E27FC236}">
                <a16:creationId xmlns:a16="http://schemas.microsoft.com/office/drawing/2014/main" id="{439CF8D5-E82C-41D3-EFE0-CF1A6807772F}"/>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31205806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C3474-293F-1E08-482B-EC0BF0B094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4674915-9034-B3D7-840A-3F508212C3B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F2A0507-9F1F-13A5-4566-AB3BEEC18B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ABA8DE-7FA9-8A0D-E845-FA8069442849}"/>
              </a:ext>
            </a:extLst>
          </p:cNvPr>
          <p:cNvSpPr>
            <a:spLocks noGrp="1"/>
          </p:cNvSpPr>
          <p:nvPr>
            <p:ph type="dt" sz="half" idx="10"/>
          </p:nvPr>
        </p:nvSpPr>
        <p:spPr/>
        <p:txBody>
          <a:bodyPr/>
          <a:lstStyle/>
          <a:p>
            <a:r>
              <a:rPr lang="en-US"/>
              <a:t>September 2, 2026</a:t>
            </a:r>
          </a:p>
        </p:txBody>
      </p:sp>
      <p:sp>
        <p:nvSpPr>
          <p:cNvPr id="6" name="Footer Placeholder 5">
            <a:extLst>
              <a:ext uri="{FF2B5EF4-FFF2-40B4-BE49-F238E27FC236}">
                <a16:creationId xmlns:a16="http://schemas.microsoft.com/office/drawing/2014/main" id="{22977983-CE86-F246-06F1-FF9A18A11143}"/>
              </a:ext>
            </a:extLst>
          </p:cNvPr>
          <p:cNvSpPr>
            <a:spLocks noGrp="1"/>
          </p:cNvSpPr>
          <p:nvPr>
            <p:ph type="ftr" sz="quarter" idx="11"/>
          </p:nvPr>
        </p:nvSpPr>
        <p:spPr/>
        <p:txBody>
          <a:bodyPr/>
          <a:lstStyle/>
          <a:p>
            <a:r>
              <a:rPr lang="en-US"/>
              <a:t>RHTP  Solicitation Webinar: Behavioral Health Prevention Programs</a:t>
            </a:r>
          </a:p>
        </p:txBody>
      </p:sp>
      <p:sp>
        <p:nvSpPr>
          <p:cNvPr id="7" name="Slide Number Placeholder 6">
            <a:extLst>
              <a:ext uri="{FF2B5EF4-FFF2-40B4-BE49-F238E27FC236}">
                <a16:creationId xmlns:a16="http://schemas.microsoft.com/office/drawing/2014/main" id="{6ABF0608-D4DD-5350-1335-BCACE71A4ACF}"/>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29733393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D44EB-6C18-A5AA-C3BA-49BD1C59517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DF0120F-D409-916F-C70A-00CCDB45849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08A1BDF-15DF-C0F1-A855-CCDFEFAF5E9A}"/>
              </a:ext>
            </a:extLst>
          </p:cNvPr>
          <p:cNvSpPr>
            <a:spLocks noGrp="1"/>
          </p:cNvSpPr>
          <p:nvPr>
            <p:ph type="dt" sz="half" idx="10"/>
          </p:nvPr>
        </p:nvSpPr>
        <p:spPr/>
        <p:txBody>
          <a:bodyPr/>
          <a:lstStyle/>
          <a:p>
            <a:r>
              <a:rPr lang="en-US"/>
              <a:t>September 2, 2026</a:t>
            </a:r>
          </a:p>
        </p:txBody>
      </p:sp>
      <p:sp>
        <p:nvSpPr>
          <p:cNvPr id="5" name="Footer Placeholder 4">
            <a:extLst>
              <a:ext uri="{FF2B5EF4-FFF2-40B4-BE49-F238E27FC236}">
                <a16:creationId xmlns:a16="http://schemas.microsoft.com/office/drawing/2014/main" id="{EFA3F41F-C437-C4ED-CA4D-D40AC7585223}"/>
              </a:ext>
            </a:extLst>
          </p:cNvPr>
          <p:cNvSpPr>
            <a:spLocks noGrp="1"/>
          </p:cNvSpPr>
          <p:nvPr>
            <p:ph type="ftr" sz="quarter" idx="11"/>
          </p:nvPr>
        </p:nvSpPr>
        <p:spPr/>
        <p:txBody>
          <a:bodyPr/>
          <a:lstStyle/>
          <a:p>
            <a:r>
              <a:rPr lang="en-US"/>
              <a:t>RHTP  Solicitation Webinar: Behavioral Health Prevention Programs</a:t>
            </a:r>
          </a:p>
        </p:txBody>
      </p:sp>
      <p:sp>
        <p:nvSpPr>
          <p:cNvPr id="6" name="Slide Number Placeholder 5">
            <a:extLst>
              <a:ext uri="{FF2B5EF4-FFF2-40B4-BE49-F238E27FC236}">
                <a16:creationId xmlns:a16="http://schemas.microsoft.com/office/drawing/2014/main" id="{3695555F-39B0-6C19-9040-44602D81EC58}"/>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21973851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5DE314-2738-F4E9-7F17-32C675FD8CE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FFE9849-647F-4C96-9B40-D8105B989D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769DCB-A232-037D-F215-468D0EEFFA51}"/>
              </a:ext>
            </a:extLst>
          </p:cNvPr>
          <p:cNvSpPr>
            <a:spLocks noGrp="1"/>
          </p:cNvSpPr>
          <p:nvPr>
            <p:ph type="dt" sz="half" idx="10"/>
          </p:nvPr>
        </p:nvSpPr>
        <p:spPr/>
        <p:txBody>
          <a:bodyPr/>
          <a:lstStyle/>
          <a:p>
            <a:r>
              <a:rPr lang="en-US"/>
              <a:t>September 2, 2026</a:t>
            </a:r>
          </a:p>
        </p:txBody>
      </p:sp>
      <p:sp>
        <p:nvSpPr>
          <p:cNvPr id="5" name="Footer Placeholder 4">
            <a:extLst>
              <a:ext uri="{FF2B5EF4-FFF2-40B4-BE49-F238E27FC236}">
                <a16:creationId xmlns:a16="http://schemas.microsoft.com/office/drawing/2014/main" id="{C48CBB2C-E395-C815-902D-712769C0E278}"/>
              </a:ext>
            </a:extLst>
          </p:cNvPr>
          <p:cNvSpPr>
            <a:spLocks noGrp="1"/>
          </p:cNvSpPr>
          <p:nvPr>
            <p:ph type="ftr" sz="quarter" idx="11"/>
          </p:nvPr>
        </p:nvSpPr>
        <p:spPr/>
        <p:txBody>
          <a:bodyPr/>
          <a:lstStyle/>
          <a:p>
            <a:r>
              <a:rPr lang="en-US"/>
              <a:t>RHTP  Solicitation Webinar: Behavioral Health Prevention Programs</a:t>
            </a:r>
          </a:p>
        </p:txBody>
      </p:sp>
      <p:sp>
        <p:nvSpPr>
          <p:cNvPr id="6" name="Slide Number Placeholder 5">
            <a:extLst>
              <a:ext uri="{FF2B5EF4-FFF2-40B4-BE49-F238E27FC236}">
                <a16:creationId xmlns:a16="http://schemas.microsoft.com/office/drawing/2014/main" id="{3B9BD138-C150-5836-0012-E566545D0FD6}"/>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3749892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3025707-2129-67BB-E649-70B3574F689A}"/>
              </a:ext>
            </a:extLst>
          </p:cNvPr>
          <p:cNvSpPr>
            <a:spLocks noGrp="1"/>
          </p:cNvSpPr>
          <p:nvPr>
            <p:ph type="title"/>
          </p:nvPr>
        </p:nvSpPr>
        <p:spPr>
          <a:xfrm>
            <a:off x="838200" y="298928"/>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7981DBC-005A-4CBF-44D1-55267FBA2AD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77F51DE4-8117-7B67-9B5A-E097AD1A74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lang="en-US"/>
              <a:t>September 2, 2026</a:t>
            </a:r>
            <a:endParaRPr lang="en-US" dirty="0"/>
          </a:p>
        </p:txBody>
      </p:sp>
      <p:sp>
        <p:nvSpPr>
          <p:cNvPr id="5" name="Footer Placeholder 4">
            <a:extLst>
              <a:ext uri="{FF2B5EF4-FFF2-40B4-BE49-F238E27FC236}">
                <a16:creationId xmlns:a16="http://schemas.microsoft.com/office/drawing/2014/main" id="{3FE0C21B-1BC2-7B48-34BE-39D1FF5097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US"/>
              <a:t>RHTP  Solicitation Webinar: Behavioral Health Prevention Programs</a:t>
            </a:r>
            <a:endParaRPr lang="en-US" dirty="0"/>
          </a:p>
        </p:txBody>
      </p:sp>
      <p:sp>
        <p:nvSpPr>
          <p:cNvPr id="6" name="Slide Number Placeholder 5">
            <a:extLst>
              <a:ext uri="{FF2B5EF4-FFF2-40B4-BE49-F238E27FC236}">
                <a16:creationId xmlns:a16="http://schemas.microsoft.com/office/drawing/2014/main" id="{238E8CB7-A208-0A41-CC00-3A5F904526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81E3D81-160A-45B5-BED4-B19B64175DEB}" type="slidenum">
              <a:rPr lang="en-US" smtClean="0"/>
              <a:t>‹#›</a:t>
            </a:fld>
            <a:endParaRPr lang="en-US"/>
          </a:p>
        </p:txBody>
      </p:sp>
      <p:pic>
        <p:nvPicPr>
          <p:cNvPr id="8" name="Picture 7" descr="Logo, company name&#10;&#10;AI-generated content may be incorrect.">
            <a:extLst>
              <a:ext uri="{FF2B5EF4-FFF2-40B4-BE49-F238E27FC236}">
                <a16:creationId xmlns:a16="http://schemas.microsoft.com/office/drawing/2014/main" id="{E8AFC089-9FCF-C204-9938-297E9718015F}"/>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8481454" y="439149"/>
            <a:ext cx="2872346" cy="734044"/>
          </a:xfrm>
          <a:prstGeom prst="rect">
            <a:avLst/>
          </a:prstGeom>
        </p:spPr>
      </p:pic>
      <p:cxnSp>
        <p:nvCxnSpPr>
          <p:cNvPr id="13" name="Straight Connector 12">
            <a:extLst>
              <a:ext uri="{FF2B5EF4-FFF2-40B4-BE49-F238E27FC236}">
                <a16:creationId xmlns:a16="http://schemas.microsoft.com/office/drawing/2014/main" id="{9360C767-4CA8-1814-2C3E-DFD1DC2C74D9}"/>
              </a:ext>
            </a:extLst>
          </p:cNvPr>
          <p:cNvCxnSpPr>
            <a:cxnSpLocks/>
          </p:cNvCxnSpPr>
          <p:nvPr userDrawn="1"/>
        </p:nvCxnSpPr>
        <p:spPr>
          <a:xfrm>
            <a:off x="838200" y="1400207"/>
            <a:ext cx="10515600" cy="0"/>
          </a:xfrm>
          <a:prstGeom prst="line">
            <a:avLst/>
          </a:prstGeom>
          <a:ln w="63500">
            <a:solidFill>
              <a:srgbClr val="009AD0"/>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798A7C43-0DA8-014D-3174-42E72F66E208}"/>
              </a:ext>
            </a:extLst>
          </p:cNvPr>
          <p:cNvCxnSpPr>
            <a:cxnSpLocks/>
          </p:cNvCxnSpPr>
          <p:nvPr userDrawn="1"/>
        </p:nvCxnSpPr>
        <p:spPr>
          <a:xfrm flipV="1">
            <a:off x="-6927" y="6821056"/>
            <a:ext cx="12198927" cy="898"/>
          </a:xfrm>
          <a:prstGeom prst="line">
            <a:avLst/>
          </a:prstGeom>
          <a:ln w="63500">
            <a:solidFill>
              <a:srgbClr val="F4CE3B"/>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1515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p:txStyles>
    <p:titleStyle>
      <a:lvl1pPr algn="l" defTabSz="914400" rtl="0" eaLnBrk="1" latinLnBrk="0" hangingPunct="1">
        <a:lnSpc>
          <a:spcPct val="90000"/>
        </a:lnSpc>
        <a:spcBef>
          <a:spcPct val="0"/>
        </a:spcBef>
        <a:buNone/>
        <a:defRPr sz="4400" kern="1200">
          <a:solidFill>
            <a:srgbClr val="01539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mailto:IdahoRHTP@dhw.idaho.gov" TargetMode="External"/><Relationship Id="rId2" Type="http://schemas.openxmlformats.org/officeDocument/2006/relationships/hyperlink" Target="https://healthandwelfare.idaho.gov/providers/rural-health-transformation-program-grant/funding-opportunities-rural-health"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ogo, company name&#10;&#10;AI-generated content may be incorrect.">
            <a:extLst>
              <a:ext uri="{FF2B5EF4-FFF2-40B4-BE49-F238E27FC236}">
                <a16:creationId xmlns:a16="http://schemas.microsoft.com/office/drawing/2014/main" id="{1F21326C-6761-4D56-C7D8-2A2144766E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3507" y="623275"/>
            <a:ext cx="8680921" cy="2213635"/>
          </a:xfrm>
          <a:prstGeom prst="rect">
            <a:avLst/>
          </a:prstGeom>
        </p:spPr>
      </p:pic>
      <p:sp>
        <p:nvSpPr>
          <p:cNvPr id="12" name="Right Triangle 11">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F19835-499F-259B-3FEA-A5065EC0C233}"/>
              </a:ext>
            </a:extLst>
          </p:cNvPr>
          <p:cNvSpPr>
            <a:spLocks noGrp="1"/>
          </p:cNvSpPr>
          <p:nvPr>
            <p:ph type="ctrTitle"/>
          </p:nvPr>
        </p:nvSpPr>
        <p:spPr>
          <a:xfrm>
            <a:off x="963507" y="2660174"/>
            <a:ext cx="10905053" cy="1713305"/>
          </a:xfrm>
        </p:spPr>
        <p:txBody>
          <a:bodyPr anchor="b">
            <a:noAutofit/>
          </a:bodyPr>
          <a:lstStyle/>
          <a:p>
            <a:pPr algn="l"/>
            <a:r>
              <a:rPr lang="en-US" dirty="0">
                <a:latin typeface="Aptos"/>
              </a:rPr>
              <a:t>Behavioral Health Prevention Programs </a:t>
            </a:r>
            <a:r>
              <a:rPr lang="en-US" dirty="0">
                <a:solidFill>
                  <a:srgbClr val="015390"/>
                </a:solidFill>
                <a:latin typeface="Aptos"/>
              </a:rPr>
              <a:t>Webinar</a:t>
            </a:r>
          </a:p>
        </p:txBody>
      </p:sp>
      <p:sp>
        <p:nvSpPr>
          <p:cNvPr id="3" name="Subtitle 2">
            <a:extLst>
              <a:ext uri="{FF2B5EF4-FFF2-40B4-BE49-F238E27FC236}">
                <a16:creationId xmlns:a16="http://schemas.microsoft.com/office/drawing/2014/main" id="{1F113B90-70A7-4F58-501E-B9BE0EADF3CD}"/>
              </a:ext>
            </a:extLst>
          </p:cNvPr>
          <p:cNvSpPr>
            <a:spLocks noGrp="1"/>
          </p:cNvSpPr>
          <p:nvPr>
            <p:ph type="subTitle" idx="1"/>
          </p:nvPr>
        </p:nvSpPr>
        <p:spPr>
          <a:xfrm>
            <a:off x="1058788" y="4373479"/>
            <a:ext cx="7321298" cy="753165"/>
          </a:xfrm>
        </p:spPr>
        <p:txBody>
          <a:bodyPr anchor="t">
            <a:normAutofit fontScale="47500" lnSpcReduction="20000"/>
          </a:bodyPr>
          <a:lstStyle/>
          <a:p>
            <a:pPr algn="l"/>
            <a:r>
              <a:rPr lang="en-US" dirty="0"/>
              <a:t>September 3, 2026</a:t>
            </a:r>
          </a:p>
          <a:p>
            <a:pPr algn="l"/>
            <a:r>
              <a:rPr lang="en-US" dirty="0"/>
              <a:t>2:00-3:00PM MST</a:t>
            </a:r>
          </a:p>
          <a:p>
            <a:pPr algn="l"/>
            <a:r>
              <a:rPr lang="en-US" dirty="0"/>
              <a:t>Virtual Pre-Application Webinar</a:t>
            </a:r>
          </a:p>
        </p:txBody>
      </p:sp>
      <p:sp>
        <p:nvSpPr>
          <p:cNvPr id="4" name="TextBox 3">
            <a:extLst>
              <a:ext uri="{FF2B5EF4-FFF2-40B4-BE49-F238E27FC236}">
                <a16:creationId xmlns:a16="http://schemas.microsoft.com/office/drawing/2014/main" id="{D4CB1011-A840-B492-936D-2DAB0DD21C95}"/>
              </a:ext>
            </a:extLst>
          </p:cNvPr>
          <p:cNvSpPr txBox="1"/>
          <p:nvPr/>
        </p:nvSpPr>
        <p:spPr>
          <a:xfrm>
            <a:off x="802640" y="5143420"/>
            <a:ext cx="7991856" cy="369332"/>
          </a:xfrm>
          <a:prstGeom prst="rect">
            <a:avLst/>
          </a:prstGeom>
          <a:noFill/>
        </p:spPr>
        <p:txBody>
          <a:bodyPr wrap="square" rtlCol="0">
            <a:spAutoFit/>
          </a:bodyPr>
          <a:lstStyle/>
          <a:p>
            <a:r>
              <a:rPr lang="en-US" dirty="0"/>
              <a:t> </a:t>
            </a:r>
          </a:p>
        </p:txBody>
      </p:sp>
      <p:sp>
        <p:nvSpPr>
          <p:cNvPr id="11" name="Rectangle 5">
            <a:extLst>
              <a:ext uri="{FF2B5EF4-FFF2-40B4-BE49-F238E27FC236}">
                <a16:creationId xmlns:a16="http://schemas.microsoft.com/office/drawing/2014/main" id="{F80F5A4A-A278-FD66-4B95-67847D835937}"/>
              </a:ext>
            </a:extLst>
          </p:cNvPr>
          <p:cNvSpPr>
            <a:spLocks noChangeArrowheads="1"/>
          </p:cNvSpPr>
          <p:nvPr/>
        </p:nvSpPr>
        <p:spPr bwMode="auto">
          <a:xfrm rot="10800000" flipV="1">
            <a:off x="811526" y="5201499"/>
            <a:ext cx="7371925" cy="938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rPr>
              <a:t>This document was supported by the Centers for Medicare &amp; Medicaid Services (CMS) of the U.S. Department of Health and Human Services (HHS) as part of a financial assistance award totaling one hundred eighty-five million nine hundred seventy-four thousand three hundred sixty-seven dollars and eighty-one cents ($185,974,367.81) with one hundred percent (100%) funded by CMS/HHS. The contents are those of the author(s) and do not necessarily represent the official views of, nor an endorsement, by CMS/HHS, or the U.S. Government.</a:t>
            </a:r>
          </a:p>
        </p:txBody>
      </p:sp>
    </p:spTree>
    <p:extLst>
      <p:ext uri="{BB962C8B-B14F-4D97-AF65-F5344CB8AC3E}">
        <p14:creationId xmlns:p14="http://schemas.microsoft.com/office/powerpoint/2010/main" val="3815642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925A6-CB93-5DA4-E688-A14B6A896D27}"/>
              </a:ext>
            </a:extLst>
          </p:cNvPr>
          <p:cNvSpPr>
            <a:spLocks noGrp="1"/>
          </p:cNvSpPr>
          <p:nvPr>
            <p:ph type="title"/>
          </p:nvPr>
        </p:nvSpPr>
        <p:spPr/>
        <p:txBody>
          <a:bodyPr/>
          <a:lstStyle/>
          <a:p>
            <a:r>
              <a:rPr lang="en-US" dirty="0">
                <a:latin typeface="Aptos" panose="020B0004020202020204" pitchFamily="34" charset="0"/>
              </a:rPr>
              <a:t>Agenda</a:t>
            </a:r>
          </a:p>
        </p:txBody>
      </p:sp>
      <p:sp>
        <p:nvSpPr>
          <p:cNvPr id="3" name="Content Placeholder 2">
            <a:extLst>
              <a:ext uri="{FF2B5EF4-FFF2-40B4-BE49-F238E27FC236}">
                <a16:creationId xmlns:a16="http://schemas.microsoft.com/office/drawing/2014/main" id="{2CB0CE72-0440-76A3-D0E8-C385046A8887}"/>
              </a:ext>
            </a:extLst>
          </p:cNvPr>
          <p:cNvSpPr>
            <a:spLocks noGrp="1"/>
          </p:cNvSpPr>
          <p:nvPr>
            <p:ph idx="1"/>
          </p:nvPr>
        </p:nvSpPr>
        <p:spPr>
          <a:xfrm>
            <a:off x="838200" y="1639638"/>
            <a:ext cx="10515600" cy="4351338"/>
          </a:xfrm>
        </p:spPr>
        <p:txBody>
          <a:bodyPr vert="horz" lIns="91440" tIns="45720" rIns="91440" bIns="45720" rtlCol="0" anchor="t">
            <a:normAutofit/>
          </a:bodyPr>
          <a:lstStyle/>
          <a:p>
            <a:pPr>
              <a:lnSpc>
                <a:spcPct val="120000"/>
              </a:lnSpc>
              <a:spcBef>
                <a:spcPts val="600"/>
              </a:spcBef>
              <a:spcAft>
                <a:spcPts val="600"/>
              </a:spcAft>
            </a:pPr>
            <a:r>
              <a:rPr lang="en-US" sz="2900" dirty="0">
                <a:latin typeface="Aptos" panose="020B0004020202020204" pitchFamily="34" charset="0"/>
              </a:rPr>
              <a:t>Welcome and Intros</a:t>
            </a:r>
          </a:p>
          <a:p>
            <a:pPr>
              <a:lnSpc>
                <a:spcPct val="120000"/>
              </a:lnSpc>
              <a:spcBef>
                <a:spcPts val="600"/>
              </a:spcBef>
              <a:spcAft>
                <a:spcPts val="600"/>
              </a:spcAft>
            </a:pPr>
            <a:r>
              <a:rPr lang="en-US" sz="2900" dirty="0">
                <a:latin typeface="Aptos"/>
              </a:rPr>
              <a:t>Overview of RHTP and Behavioral Health Programs Initiative</a:t>
            </a:r>
          </a:p>
          <a:p>
            <a:pPr>
              <a:lnSpc>
                <a:spcPct val="120000"/>
              </a:lnSpc>
              <a:spcBef>
                <a:spcPts val="600"/>
              </a:spcBef>
              <a:spcAft>
                <a:spcPts val="600"/>
              </a:spcAft>
            </a:pPr>
            <a:r>
              <a:rPr lang="en-US" sz="2900" dirty="0">
                <a:latin typeface="Aptos" panose="020B0004020202020204" pitchFamily="34" charset="0"/>
              </a:rPr>
              <a:t>Behavioral Health Solicitations</a:t>
            </a:r>
          </a:p>
          <a:p>
            <a:pPr>
              <a:lnSpc>
                <a:spcPct val="120000"/>
              </a:lnSpc>
              <a:spcBef>
                <a:spcPts val="600"/>
              </a:spcBef>
              <a:spcAft>
                <a:spcPts val="600"/>
              </a:spcAft>
            </a:pPr>
            <a:r>
              <a:rPr lang="en-US" sz="2900" dirty="0">
                <a:latin typeface="Aptos" panose="020B0004020202020204" pitchFamily="34" charset="0"/>
              </a:rPr>
              <a:t>Questions &amp; Answers</a:t>
            </a:r>
          </a:p>
          <a:p>
            <a:pPr>
              <a:lnSpc>
                <a:spcPct val="120000"/>
              </a:lnSpc>
              <a:spcBef>
                <a:spcPts val="600"/>
              </a:spcBef>
              <a:spcAft>
                <a:spcPts val="600"/>
              </a:spcAft>
            </a:pPr>
            <a:r>
              <a:rPr lang="en-US" sz="2900" dirty="0">
                <a:latin typeface="Aptos" panose="020B0004020202020204" pitchFamily="34" charset="0"/>
              </a:rPr>
              <a:t>Next Steps</a:t>
            </a:r>
          </a:p>
          <a:p>
            <a:pPr>
              <a:lnSpc>
                <a:spcPct val="110000"/>
              </a:lnSpc>
              <a:spcBef>
                <a:spcPts val="600"/>
              </a:spcBef>
              <a:spcAft>
                <a:spcPts val="600"/>
              </a:spcAft>
            </a:pPr>
            <a:endParaRPr lang="en-US" dirty="0"/>
          </a:p>
        </p:txBody>
      </p:sp>
      <p:sp>
        <p:nvSpPr>
          <p:cNvPr id="8" name="Footer Placeholder 7">
            <a:extLst>
              <a:ext uri="{FF2B5EF4-FFF2-40B4-BE49-F238E27FC236}">
                <a16:creationId xmlns:a16="http://schemas.microsoft.com/office/drawing/2014/main" id="{14A0CD15-C6C4-EADD-30A2-CF339CE2E9ED}"/>
              </a:ext>
            </a:extLst>
          </p:cNvPr>
          <p:cNvSpPr>
            <a:spLocks noGrp="1"/>
          </p:cNvSpPr>
          <p:nvPr>
            <p:ph type="ftr" sz="quarter" idx="3"/>
          </p:nvPr>
        </p:nvSpPr>
        <p:spPr/>
        <p:txBody>
          <a:bodyPr/>
          <a:lstStyle/>
          <a:p>
            <a:r>
              <a:rPr lang="en-US" dirty="0"/>
              <a:t>RHTP  Solicitation Webinar: Behavioral Health Prevention Programs</a:t>
            </a:r>
          </a:p>
        </p:txBody>
      </p:sp>
      <p:sp>
        <p:nvSpPr>
          <p:cNvPr id="4" name="Date Placeholder 3">
            <a:extLst>
              <a:ext uri="{FF2B5EF4-FFF2-40B4-BE49-F238E27FC236}">
                <a16:creationId xmlns:a16="http://schemas.microsoft.com/office/drawing/2014/main" id="{B76A2E49-EB80-9F45-C01B-D0A57241C3DB}"/>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3986193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CAA9A-F949-6733-5534-1CB44943BDE0}"/>
              </a:ext>
            </a:extLst>
          </p:cNvPr>
          <p:cNvSpPr>
            <a:spLocks noGrp="1"/>
          </p:cNvSpPr>
          <p:nvPr>
            <p:ph type="title"/>
          </p:nvPr>
        </p:nvSpPr>
        <p:spPr/>
        <p:txBody>
          <a:bodyPr/>
          <a:lstStyle/>
          <a:p>
            <a:r>
              <a:rPr lang="en-US" dirty="0">
                <a:latin typeface="Aptos" panose="020B0004020202020204" pitchFamily="34" charset="0"/>
              </a:rPr>
              <a:t>Welcome &amp; Introductions</a:t>
            </a:r>
          </a:p>
        </p:txBody>
      </p:sp>
      <p:sp>
        <p:nvSpPr>
          <p:cNvPr id="3" name="Content Placeholder 2">
            <a:extLst>
              <a:ext uri="{FF2B5EF4-FFF2-40B4-BE49-F238E27FC236}">
                <a16:creationId xmlns:a16="http://schemas.microsoft.com/office/drawing/2014/main" id="{BB6E8F3E-49E5-0E16-D8A2-CDA0995A56E2}"/>
              </a:ext>
            </a:extLst>
          </p:cNvPr>
          <p:cNvSpPr>
            <a:spLocks noGrp="1"/>
          </p:cNvSpPr>
          <p:nvPr>
            <p:ph idx="1"/>
          </p:nvPr>
        </p:nvSpPr>
        <p:spPr/>
        <p:txBody>
          <a:bodyPr/>
          <a:lstStyle/>
          <a:p>
            <a:pPr>
              <a:spcBef>
                <a:spcPts val="600"/>
              </a:spcBef>
              <a:spcAft>
                <a:spcPts val="600"/>
              </a:spcAft>
            </a:pPr>
            <a:r>
              <a:rPr lang="en-US" dirty="0">
                <a:latin typeface="Aptos" panose="020B0004020202020204" pitchFamily="34" charset="0"/>
              </a:rPr>
              <a:t>Name &amp; Organization</a:t>
            </a:r>
          </a:p>
          <a:p>
            <a:pPr>
              <a:spcBef>
                <a:spcPts val="600"/>
              </a:spcBef>
              <a:spcAft>
                <a:spcPts val="600"/>
              </a:spcAft>
            </a:pPr>
            <a:r>
              <a:rPr lang="en-US" dirty="0">
                <a:latin typeface="Aptos" panose="020B0004020202020204" pitchFamily="34" charset="0"/>
              </a:rPr>
              <a:t>Reason your organization is interested in this funding opportunity</a:t>
            </a:r>
          </a:p>
        </p:txBody>
      </p:sp>
      <p:sp>
        <p:nvSpPr>
          <p:cNvPr id="5" name="Footer Placeholder 4">
            <a:extLst>
              <a:ext uri="{FF2B5EF4-FFF2-40B4-BE49-F238E27FC236}">
                <a16:creationId xmlns:a16="http://schemas.microsoft.com/office/drawing/2014/main" id="{16B1DA4A-F67F-358C-CE49-E47BFA6C07E3}"/>
              </a:ext>
            </a:extLst>
          </p:cNvPr>
          <p:cNvSpPr>
            <a:spLocks noGrp="1"/>
          </p:cNvSpPr>
          <p:nvPr>
            <p:ph type="ftr" sz="quarter" idx="3"/>
          </p:nvPr>
        </p:nvSpPr>
        <p:spPr/>
        <p:txBody>
          <a:bodyPr/>
          <a:lstStyle/>
          <a:p>
            <a:r>
              <a:rPr lang="en-US"/>
              <a:t>RHTP  Solicitation Webinar: Behavioral Health Prevention Programs</a:t>
            </a:r>
            <a:endParaRPr lang="en-US" dirty="0"/>
          </a:p>
        </p:txBody>
      </p:sp>
      <p:sp>
        <p:nvSpPr>
          <p:cNvPr id="6" name="Date Placeholder 5">
            <a:extLst>
              <a:ext uri="{FF2B5EF4-FFF2-40B4-BE49-F238E27FC236}">
                <a16:creationId xmlns:a16="http://schemas.microsoft.com/office/drawing/2014/main" id="{42BA3304-6F6E-5FC5-6212-930302E7566D}"/>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23944284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51CD3-9765-759B-4C79-C9334A30E4DC}"/>
              </a:ext>
            </a:extLst>
          </p:cNvPr>
          <p:cNvSpPr>
            <a:spLocks noGrp="1"/>
          </p:cNvSpPr>
          <p:nvPr>
            <p:ph type="title"/>
          </p:nvPr>
        </p:nvSpPr>
        <p:spPr/>
        <p:txBody>
          <a:bodyPr/>
          <a:lstStyle/>
          <a:p>
            <a:r>
              <a:rPr lang="en-US" dirty="0">
                <a:latin typeface="Aptos" panose="020B0004020202020204" pitchFamily="34" charset="0"/>
              </a:rPr>
              <a:t>RHTP Overview</a:t>
            </a:r>
          </a:p>
        </p:txBody>
      </p:sp>
      <p:sp>
        <p:nvSpPr>
          <p:cNvPr id="3" name="Content Placeholder 2">
            <a:extLst>
              <a:ext uri="{FF2B5EF4-FFF2-40B4-BE49-F238E27FC236}">
                <a16:creationId xmlns:a16="http://schemas.microsoft.com/office/drawing/2014/main" id="{E9F148A5-EA75-77D0-F70C-E4FCA7532E91}"/>
              </a:ext>
            </a:extLst>
          </p:cNvPr>
          <p:cNvSpPr>
            <a:spLocks noGrp="1"/>
          </p:cNvSpPr>
          <p:nvPr>
            <p:ph idx="1"/>
          </p:nvPr>
        </p:nvSpPr>
        <p:spPr/>
        <p:txBody>
          <a:bodyPr>
            <a:normAutofit fontScale="77500" lnSpcReduction="20000"/>
          </a:bodyPr>
          <a:lstStyle/>
          <a:p>
            <a:pPr>
              <a:lnSpc>
                <a:spcPct val="110000"/>
              </a:lnSpc>
              <a:spcBef>
                <a:spcPts val="600"/>
              </a:spcBef>
              <a:spcAft>
                <a:spcPts val="600"/>
              </a:spcAft>
            </a:pPr>
            <a:r>
              <a:rPr lang="en-US" b="1" dirty="0">
                <a:latin typeface="Aptos" panose="020B0004020202020204" pitchFamily="34" charset="0"/>
              </a:rPr>
              <a:t>The Rural Health Transformation Program </a:t>
            </a:r>
            <a:r>
              <a:rPr lang="en-US" dirty="0">
                <a:latin typeface="Aptos" panose="020B0004020202020204" pitchFamily="34" charset="0"/>
              </a:rPr>
              <a:t>(RHTP) is a federally funded Center for Medicare/Medicaid Services (CMS) initiative that provides Idaho with resources to strengthen rural health care systems and improve health outcomes in rural communities.</a:t>
            </a:r>
          </a:p>
          <a:p>
            <a:pPr fontAlgn="base">
              <a:lnSpc>
                <a:spcPct val="110000"/>
              </a:lnSpc>
              <a:spcBef>
                <a:spcPts val="600"/>
              </a:spcBef>
              <a:spcAft>
                <a:spcPts val="600"/>
              </a:spcAft>
            </a:pPr>
            <a:r>
              <a:rPr lang="en-US" b="1" dirty="0">
                <a:latin typeface="Aptos" panose="020B0004020202020204" pitchFamily="34" charset="0"/>
              </a:rPr>
              <a:t>Idaho’s  RHTP Initiatives</a:t>
            </a:r>
            <a:r>
              <a:rPr lang="en-US" dirty="0">
                <a:latin typeface="Aptos" panose="020B0004020202020204" pitchFamily="34" charset="0"/>
              </a:rPr>
              <a:t>:</a:t>
            </a:r>
          </a:p>
          <a:p>
            <a:pPr marL="971550" lvl="1" indent="-514350" fontAlgn="base">
              <a:lnSpc>
                <a:spcPct val="110000"/>
              </a:lnSpc>
              <a:spcBef>
                <a:spcPts val="600"/>
              </a:spcBef>
              <a:spcAft>
                <a:spcPts val="600"/>
              </a:spcAft>
              <a:buFont typeface="+mj-lt"/>
              <a:buAutoNum type="arabicPeriod"/>
            </a:pPr>
            <a:r>
              <a:rPr lang="en-US" dirty="0">
                <a:latin typeface="Aptos" panose="020B0004020202020204" pitchFamily="34" charset="0"/>
              </a:rPr>
              <a:t>Improving rural access to care through technology</a:t>
            </a:r>
          </a:p>
          <a:p>
            <a:pPr marL="971550" lvl="1" indent="-514350" fontAlgn="base">
              <a:lnSpc>
                <a:spcPct val="110000"/>
              </a:lnSpc>
              <a:spcBef>
                <a:spcPts val="600"/>
              </a:spcBef>
              <a:spcAft>
                <a:spcPts val="600"/>
              </a:spcAft>
              <a:buFont typeface="+mj-lt"/>
              <a:buAutoNum type="arabicPeriod"/>
            </a:pPr>
            <a:r>
              <a:rPr lang="en-US" dirty="0">
                <a:latin typeface="Aptos" panose="020B0004020202020204" pitchFamily="34" charset="0"/>
              </a:rPr>
              <a:t>Ensuring accessible quality care through innovative models</a:t>
            </a:r>
          </a:p>
          <a:p>
            <a:pPr marL="971550" lvl="1" indent="-514350" fontAlgn="base">
              <a:lnSpc>
                <a:spcPct val="110000"/>
              </a:lnSpc>
              <a:spcBef>
                <a:spcPts val="600"/>
              </a:spcBef>
              <a:spcAft>
                <a:spcPts val="600"/>
              </a:spcAft>
              <a:buFont typeface="+mj-lt"/>
              <a:buAutoNum type="arabicPeriod"/>
            </a:pPr>
            <a:r>
              <a:rPr lang="en-US" dirty="0">
                <a:latin typeface="Aptos" panose="020B0004020202020204" pitchFamily="34" charset="0"/>
              </a:rPr>
              <a:t>Sustaining rural workforce with training, recruitment, and retention</a:t>
            </a:r>
          </a:p>
          <a:p>
            <a:pPr marL="971550" lvl="1" indent="-514350" fontAlgn="base">
              <a:lnSpc>
                <a:spcPct val="110000"/>
              </a:lnSpc>
              <a:spcBef>
                <a:spcPts val="600"/>
              </a:spcBef>
              <a:spcAft>
                <a:spcPts val="600"/>
              </a:spcAft>
              <a:buFont typeface="+mj-lt"/>
              <a:buAutoNum type="arabicPeriod"/>
            </a:pPr>
            <a:r>
              <a:rPr lang="en-US" dirty="0">
                <a:latin typeface="Aptos" panose="020B0004020202020204" pitchFamily="34" charset="0"/>
              </a:rPr>
              <a:t>Implementing population specific, evidence-based projects to make rural America health again</a:t>
            </a:r>
          </a:p>
          <a:p>
            <a:pPr marL="971550" lvl="1" indent="-514350" fontAlgn="base">
              <a:lnSpc>
                <a:spcPct val="110000"/>
              </a:lnSpc>
              <a:spcBef>
                <a:spcPts val="600"/>
              </a:spcBef>
              <a:spcAft>
                <a:spcPts val="600"/>
              </a:spcAft>
              <a:buFont typeface="+mj-lt"/>
              <a:buAutoNum type="arabicPeriod"/>
            </a:pPr>
            <a:r>
              <a:rPr lang="en-US" dirty="0">
                <a:latin typeface="Aptos" panose="020B0004020202020204" pitchFamily="34" charset="0"/>
              </a:rPr>
              <a:t>Investing in rural health infrastructure</a:t>
            </a:r>
          </a:p>
          <a:p>
            <a:pPr marL="0" indent="0">
              <a:buNone/>
            </a:pPr>
            <a:endParaRPr lang="en-US" dirty="0"/>
          </a:p>
        </p:txBody>
      </p:sp>
      <p:sp>
        <p:nvSpPr>
          <p:cNvPr id="5" name="Footer Placeholder 4">
            <a:extLst>
              <a:ext uri="{FF2B5EF4-FFF2-40B4-BE49-F238E27FC236}">
                <a16:creationId xmlns:a16="http://schemas.microsoft.com/office/drawing/2014/main" id="{53B529E5-D044-5437-ACBD-CEB1C6F40A55}"/>
              </a:ext>
            </a:extLst>
          </p:cNvPr>
          <p:cNvSpPr>
            <a:spLocks noGrp="1"/>
          </p:cNvSpPr>
          <p:nvPr>
            <p:ph type="ftr" sz="quarter" idx="3"/>
          </p:nvPr>
        </p:nvSpPr>
        <p:spPr/>
        <p:txBody>
          <a:bodyPr/>
          <a:lstStyle/>
          <a:p>
            <a:r>
              <a:rPr lang="en-US"/>
              <a:t>RHTP  Solicitation Webinar: Behavioral Health Prevention Programs</a:t>
            </a:r>
            <a:endParaRPr lang="en-US" dirty="0"/>
          </a:p>
        </p:txBody>
      </p:sp>
      <p:sp>
        <p:nvSpPr>
          <p:cNvPr id="6" name="Date Placeholder 5">
            <a:extLst>
              <a:ext uri="{FF2B5EF4-FFF2-40B4-BE49-F238E27FC236}">
                <a16:creationId xmlns:a16="http://schemas.microsoft.com/office/drawing/2014/main" id="{B2955656-8BBB-1682-4719-76C1450FEF8A}"/>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37282225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3AC347-E2F9-9002-4323-5CF7083A285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B12568-9AEA-4364-F8EA-8BFA3512E17D}"/>
              </a:ext>
            </a:extLst>
          </p:cNvPr>
          <p:cNvSpPr>
            <a:spLocks noGrp="1"/>
          </p:cNvSpPr>
          <p:nvPr>
            <p:ph type="title"/>
          </p:nvPr>
        </p:nvSpPr>
        <p:spPr/>
        <p:txBody>
          <a:bodyPr/>
          <a:lstStyle/>
          <a:p>
            <a:r>
              <a:rPr lang="en-US" dirty="0">
                <a:latin typeface="Aptos" panose="020B0004020202020204" pitchFamily="34" charset="0"/>
              </a:rPr>
              <a:t>RHTP Overview</a:t>
            </a:r>
          </a:p>
        </p:txBody>
      </p:sp>
      <p:sp>
        <p:nvSpPr>
          <p:cNvPr id="3" name="Content Placeholder 2">
            <a:extLst>
              <a:ext uri="{FF2B5EF4-FFF2-40B4-BE49-F238E27FC236}">
                <a16:creationId xmlns:a16="http://schemas.microsoft.com/office/drawing/2014/main" id="{F255503D-D09C-BB18-180B-99E65AD8B73A}"/>
              </a:ext>
            </a:extLst>
          </p:cNvPr>
          <p:cNvSpPr>
            <a:spLocks noGrp="1"/>
          </p:cNvSpPr>
          <p:nvPr>
            <p:ph idx="1"/>
          </p:nvPr>
        </p:nvSpPr>
        <p:spPr/>
        <p:txBody>
          <a:bodyPr>
            <a:normAutofit/>
          </a:bodyPr>
          <a:lstStyle/>
          <a:p>
            <a:pPr marL="0" indent="0" fontAlgn="base">
              <a:lnSpc>
                <a:spcPct val="100000"/>
              </a:lnSpc>
              <a:spcBef>
                <a:spcPts val="600"/>
              </a:spcBef>
              <a:spcAft>
                <a:spcPts val="600"/>
              </a:spcAft>
              <a:buNone/>
            </a:pPr>
            <a:r>
              <a:rPr lang="en-US" b="1" dirty="0">
                <a:latin typeface="Aptos" panose="020B0004020202020204" pitchFamily="34" charset="0"/>
              </a:rPr>
              <a:t>Connection to Idaho's RHTP Plan</a:t>
            </a:r>
            <a:endParaRPr lang="en-US" dirty="0">
              <a:latin typeface="Aptos" panose="020B0004020202020204" pitchFamily="34" charset="0"/>
            </a:endParaRPr>
          </a:p>
          <a:p>
            <a:pPr fontAlgn="base">
              <a:lnSpc>
                <a:spcPct val="100000"/>
              </a:lnSpc>
              <a:spcBef>
                <a:spcPts val="600"/>
              </a:spcBef>
              <a:spcAft>
                <a:spcPts val="600"/>
              </a:spcAft>
            </a:pPr>
            <a:r>
              <a:rPr lang="en-US" sz="2400" dirty="0">
                <a:latin typeface="Aptos" panose="020B0004020202020204" pitchFamily="34" charset="0"/>
              </a:rPr>
              <a:t>The BH funding opportunities support </a:t>
            </a:r>
            <a:r>
              <a:rPr lang="en-US" sz="2400" b="1" dirty="0">
                <a:latin typeface="Aptos" panose="020B0004020202020204" pitchFamily="34" charset="0"/>
              </a:rPr>
              <a:t>Initiative 4: Implementing Population-Specific, Evidence-Based Projects</a:t>
            </a:r>
            <a:r>
              <a:rPr lang="en-US" sz="2400" dirty="0">
                <a:latin typeface="Aptos" panose="020B0004020202020204" pitchFamily="34" charset="0"/>
              </a:rPr>
              <a:t> of Idaho's Rural Health Transformation Program.</a:t>
            </a:r>
          </a:p>
          <a:p>
            <a:pPr fontAlgn="base">
              <a:lnSpc>
                <a:spcPct val="100000"/>
              </a:lnSpc>
              <a:spcBef>
                <a:spcPts val="600"/>
              </a:spcBef>
              <a:spcAft>
                <a:spcPts val="600"/>
              </a:spcAft>
            </a:pPr>
            <a:r>
              <a:rPr lang="en-US" sz="2400" dirty="0">
                <a:latin typeface="Aptos" panose="020B0004020202020204" pitchFamily="34" charset="0"/>
              </a:rPr>
              <a:t>This opportunity focus is on behavioral health prevention and treatment and child health efforts.  The selected applicant must align with existing and related work identified by the Department and must not duplicate efforts.</a:t>
            </a:r>
            <a:endParaRPr lang="en-US" dirty="0"/>
          </a:p>
        </p:txBody>
      </p:sp>
      <p:sp>
        <p:nvSpPr>
          <p:cNvPr id="5" name="Footer Placeholder 4">
            <a:extLst>
              <a:ext uri="{FF2B5EF4-FFF2-40B4-BE49-F238E27FC236}">
                <a16:creationId xmlns:a16="http://schemas.microsoft.com/office/drawing/2014/main" id="{7D554939-2E35-1A25-269B-D91B54B37FA9}"/>
              </a:ext>
            </a:extLst>
          </p:cNvPr>
          <p:cNvSpPr>
            <a:spLocks noGrp="1"/>
          </p:cNvSpPr>
          <p:nvPr>
            <p:ph type="ftr" sz="quarter" idx="3"/>
          </p:nvPr>
        </p:nvSpPr>
        <p:spPr/>
        <p:txBody>
          <a:bodyPr/>
          <a:lstStyle/>
          <a:p>
            <a:r>
              <a:rPr lang="en-US"/>
              <a:t>RHTP  Solicitation Webinar: Behavioral Health Prevention Programs</a:t>
            </a:r>
            <a:endParaRPr lang="en-US" dirty="0"/>
          </a:p>
        </p:txBody>
      </p:sp>
      <p:sp>
        <p:nvSpPr>
          <p:cNvPr id="6" name="Date Placeholder 5">
            <a:extLst>
              <a:ext uri="{FF2B5EF4-FFF2-40B4-BE49-F238E27FC236}">
                <a16:creationId xmlns:a16="http://schemas.microsoft.com/office/drawing/2014/main" id="{E33C3157-5904-4A4E-5ECA-2372281E46F1}"/>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11358730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69F7859-3DA1-EB18-A802-A8BBB53F7B75}"/>
              </a:ext>
            </a:extLst>
          </p:cNvPr>
          <p:cNvSpPr>
            <a:spLocks noGrp="1"/>
          </p:cNvSpPr>
          <p:nvPr>
            <p:ph type="title"/>
          </p:nvPr>
        </p:nvSpPr>
        <p:spPr>
          <a:xfrm>
            <a:off x="838200" y="365125"/>
            <a:ext cx="10515600" cy="1325563"/>
          </a:xfrm>
        </p:spPr>
        <p:txBody>
          <a:bodyPr>
            <a:normAutofit/>
          </a:bodyPr>
          <a:lstStyle/>
          <a:p>
            <a:r>
              <a:rPr lang="en-US" dirty="0">
                <a:latin typeface="Aptos" panose="020B0004020202020204" pitchFamily="34" charset="0"/>
              </a:rPr>
              <a:t>Funding Overview</a:t>
            </a:r>
          </a:p>
        </p:txBody>
      </p:sp>
      <p:sp>
        <p:nvSpPr>
          <p:cNvPr id="7" name="Text Placeholder 6">
            <a:extLst>
              <a:ext uri="{FF2B5EF4-FFF2-40B4-BE49-F238E27FC236}">
                <a16:creationId xmlns:a16="http://schemas.microsoft.com/office/drawing/2014/main" id="{7AABFAAD-73C0-B20E-9E62-0A57E654B2DE}"/>
              </a:ext>
            </a:extLst>
          </p:cNvPr>
          <p:cNvSpPr>
            <a:spLocks noGrp="1"/>
          </p:cNvSpPr>
          <p:nvPr>
            <p:ph type="body" sz="quarter" idx="3"/>
          </p:nvPr>
        </p:nvSpPr>
        <p:spPr>
          <a:xfrm>
            <a:off x="883728" y="1597820"/>
            <a:ext cx="10470072" cy="823912"/>
          </a:xfrm>
        </p:spPr>
        <p:txBody>
          <a:bodyPr anchor="t">
            <a:normAutofit/>
          </a:bodyPr>
          <a:lstStyle/>
          <a:p>
            <a:r>
              <a:rPr lang="en-US" sz="2800" dirty="0">
                <a:latin typeface="Aptos" panose="020B0004020202020204" pitchFamily="34" charset="0"/>
              </a:rPr>
              <a:t>Behavioral Health Prevention Programs Initiative </a:t>
            </a:r>
          </a:p>
        </p:txBody>
      </p:sp>
      <p:sp>
        <p:nvSpPr>
          <p:cNvPr id="8" name="Content Placeholder 7">
            <a:extLst>
              <a:ext uri="{FF2B5EF4-FFF2-40B4-BE49-F238E27FC236}">
                <a16:creationId xmlns:a16="http://schemas.microsoft.com/office/drawing/2014/main" id="{1F3AC7D8-4D77-FCD3-0F78-C5A717C2BDEE}"/>
              </a:ext>
            </a:extLst>
          </p:cNvPr>
          <p:cNvSpPr>
            <a:spLocks noGrp="1"/>
          </p:cNvSpPr>
          <p:nvPr>
            <p:ph sz="quarter" idx="4"/>
          </p:nvPr>
        </p:nvSpPr>
        <p:spPr>
          <a:xfrm>
            <a:off x="1021742" y="2066192"/>
            <a:ext cx="5484566" cy="4290158"/>
          </a:xfrm>
        </p:spPr>
        <p:txBody>
          <a:bodyPr>
            <a:normAutofit fontScale="70000" lnSpcReduction="20000"/>
          </a:bodyPr>
          <a:lstStyle/>
          <a:p>
            <a:pPr>
              <a:lnSpc>
                <a:spcPct val="100000"/>
              </a:lnSpc>
              <a:spcBef>
                <a:spcPts val="600"/>
              </a:spcBef>
              <a:spcAft>
                <a:spcPts val="600"/>
              </a:spcAft>
            </a:pPr>
            <a:r>
              <a:rPr lang="en-US" dirty="0">
                <a:latin typeface="Aptos" panose="020B0004020202020204" pitchFamily="34" charset="0"/>
              </a:rPr>
              <a:t>Estimated Award Range</a:t>
            </a:r>
          </a:p>
          <a:p>
            <a:pPr lvl="1">
              <a:lnSpc>
                <a:spcPct val="100000"/>
              </a:lnSpc>
              <a:spcBef>
                <a:spcPts val="600"/>
              </a:spcBef>
              <a:spcAft>
                <a:spcPts val="600"/>
              </a:spcAft>
            </a:pPr>
            <a:r>
              <a:rPr lang="en-US" dirty="0">
                <a:latin typeface="Aptos" panose="020B0004020202020204" pitchFamily="34" charset="0"/>
              </a:rPr>
              <a:t>$400,000 annually</a:t>
            </a:r>
          </a:p>
          <a:p>
            <a:pPr lvl="1">
              <a:lnSpc>
                <a:spcPct val="100000"/>
              </a:lnSpc>
              <a:spcBef>
                <a:spcPts val="600"/>
              </a:spcBef>
              <a:spcAft>
                <a:spcPts val="600"/>
              </a:spcAft>
            </a:pPr>
            <a:r>
              <a:rPr lang="en-US" dirty="0">
                <a:latin typeface="Aptos" panose="020B0004020202020204" pitchFamily="34" charset="0"/>
              </a:rPr>
              <a:t>$2,000,000 over 5-year period</a:t>
            </a:r>
          </a:p>
          <a:p>
            <a:pPr>
              <a:lnSpc>
                <a:spcPct val="100000"/>
              </a:lnSpc>
              <a:spcBef>
                <a:spcPts val="600"/>
              </a:spcBef>
              <a:spcAft>
                <a:spcPts val="600"/>
              </a:spcAft>
            </a:pPr>
            <a:r>
              <a:rPr lang="en-US" dirty="0">
                <a:latin typeface="Aptos" panose="020B0004020202020204" pitchFamily="34" charset="0"/>
              </a:rPr>
              <a:t>Anticipated Project Period</a:t>
            </a:r>
          </a:p>
          <a:p>
            <a:pPr lvl="1">
              <a:lnSpc>
                <a:spcPct val="100000"/>
              </a:lnSpc>
              <a:spcBef>
                <a:spcPts val="600"/>
              </a:spcBef>
              <a:spcAft>
                <a:spcPts val="600"/>
              </a:spcAft>
            </a:pPr>
            <a:r>
              <a:rPr lang="en-US" dirty="0">
                <a:latin typeface="Aptos" panose="020B0004020202020204" pitchFamily="34" charset="0"/>
              </a:rPr>
              <a:t>10/12/2026 – 9/30/2031</a:t>
            </a:r>
          </a:p>
          <a:p>
            <a:pPr lvl="1">
              <a:lnSpc>
                <a:spcPct val="100000"/>
              </a:lnSpc>
              <a:spcBef>
                <a:spcPts val="600"/>
              </a:spcBef>
              <a:spcAft>
                <a:spcPts val="600"/>
              </a:spcAft>
            </a:pPr>
            <a:r>
              <a:rPr lang="en-US" dirty="0">
                <a:latin typeface="Aptos" panose="020B0004020202020204" pitchFamily="34" charset="0"/>
              </a:rPr>
              <a:t>YR 1: 10/12/2026 – 9/30/2027</a:t>
            </a:r>
          </a:p>
          <a:p>
            <a:pPr>
              <a:lnSpc>
                <a:spcPct val="100000"/>
              </a:lnSpc>
              <a:spcBef>
                <a:spcPts val="600"/>
              </a:spcBef>
              <a:spcAft>
                <a:spcPts val="600"/>
              </a:spcAft>
            </a:pPr>
            <a:r>
              <a:rPr lang="en-US" dirty="0">
                <a:latin typeface="Aptos" panose="020B0004020202020204" pitchFamily="34" charset="0"/>
              </a:rPr>
              <a:t>Number of Awards: Individual award amounts will be determined based on the amount requested and the number of applications selected for funding.</a:t>
            </a:r>
          </a:p>
          <a:p>
            <a:pPr>
              <a:lnSpc>
                <a:spcPct val="100000"/>
              </a:lnSpc>
              <a:spcBef>
                <a:spcPts val="600"/>
              </a:spcBef>
              <a:spcAft>
                <a:spcPts val="600"/>
              </a:spcAft>
            </a:pPr>
            <a:r>
              <a:rPr lang="en-US" dirty="0">
                <a:latin typeface="Aptos" panose="020B0004020202020204" pitchFamily="34" charset="0"/>
              </a:rPr>
              <a:t>Application Deadline</a:t>
            </a:r>
          </a:p>
          <a:p>
            <a:pPr lvl="1">
              <a:lnSpc>
                <a:spcPct val="100000"/>
              </a:lnSpc>
              <a:spcBef>
                <a:spcPts val="600"/>
              </a:spcBef>
              <a:spcAft>
                <a:spcPts val="600"/>
              </a:spcAft>
            </a:pPr>
            <a:r>
              <a:rPr lang="en-US" dirty="0">
                <a:latin typeface="Aptos" panose="020B0004020202020204" pitchFamily="34" charset="0"/>
              </a:rPr>
              <a:t>9/18/2026 at 5:00 p.m. MT</a:t>
            </a:r>
          </a:p>
          <a:p>
            <a:endParaRPr lang="en-US" dirty="0"/>
          </a:p>
        </p:txBody>
      </p:sp>
      <p:sp>
        <p:nvSpPr>
          <p:cNvPr id="3" name="Footer Placeholder 2">
            <a:extLst>
              <a:ext uri="{FF2B5EF4-FFF2-40B4-BE49-F238E27FC236}">
                <a16:creationId xmlns:a16="http://schemas.microsoft.com/office/drawing/2014/main" id="{38846AB6-27B1-4F2A-6E25-F2A99A734B9A}"/>
              </a:ext>
            </a:extLst>
          </p:cNvPr>
          <p:cNvSpPr>
            <a:spLocks noGrp="1"/>
          </p:cNvSpPr>
          <p:nvPr>
            <p:ph type="ftr" sz="quarter" idx="11"/>
          </p:nvPr>
        </p:nvSpPr>
        <p:spPr/>
        <p:txBody>
          <a:bodyPr/>
          <a:lstStyle/>
          <a:p>
            <a:r>
              <a:rPr lang="en-US"/>
              <a:t>RHTP  Solicitation Webinar: Behavioral Health Prevention Programs</a:t>
            </a:r>
            <a:endParaRPr lang="en-US" dirty="0"/>
          </a:p>
        </p:txBody>
      </p:sp>
      <p:sp>
        <p:nvSpPr>
          <p:cNvPr id="5" name="Date Placeholder 4">
            <a:extLst>
              <a:ext uri="{FF2B5EF4-FFF2-40B4-BE49-F238E27FC236}">
                <a16:creationId xmlns:a16="http://schemas.microsoft.com/office/drawing/2014/main" id="{706DA600-4ABC-D4F6-16FC-CDD13038A696}"/>
              </a:ext>
            </a:extLst>
          </p:cNvPr>
          <p:cNvSpPr>
            <a:spLocks noGrp="1"/>
          </p:cNvSpPr>
          <p:nvPr>
            <p:ph type="dt" sz="half" idx="10"/>
          </p:nvPr>
        </p:nvSpPr>
        <p:spPr/>
        <p:txBody>
          <a:bodyPr/>
          <a:lstStyle/>
          <a:p>
            <a:r>
              <a:rPr lang="en-US"/>
              <a:t>September 2, 2026</a:t>
            </a:r>
            <a:endParaRPr lang="en-US" dirty="0"/>
          </a:p>
        </p:txBody>
      </p:sp>
    </p:spTree>
    <p:extLst>
      <p:ext uri="{BB962C8B-B14F-4D97-AF65-F5344CB8AC3E}">
        <p14:creationId xmlns:p14="http://schemas.microsoft.com/office/powerpoint/2010/main" val="2663279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A7DDB3D-A418-EDAA-F548-04FE3CE89F94}"/>
              </a:ext>
            </a:extLst>
          </p:cNvPr>
          <p:cNvSpPr>
            <a:spLocks noGrp="1"/>
          </p:cNvSpPr>
          <p:nvPr>
            <p:ph type="title"/>
          </p:nvPr>
        </p:nvSpPr>
        <p:spPr>
          <a:xfrm>
            <a:off x="838200" y="232897"/>
            <a:ext cx="10515600" cy="1325563"/>
          </a:xfrm>
        </p:spPr>
        <p:txBody>
          <a:bodyPr>
            <a:noAutofit/>
          </a:bodyPr>
          <a:lstStyle/>
          <a:p>
            <a:r>
              <a:rPr lang="en-US" sz="3200" dirty="0">
                <a:latin typeface="Aptos" panose="020B0004020202020204" pitchFamily="34" charset="0"/>
              </a:rPr>
              <a:t>Behavioral Health Prevention Programs</a:t>
            </a:r>
            <a:br>
              <a:rPr lang="en-US" sz="3200" dirty="0">
                <a:latin typeface="Aptos" panose="020B0004020202020204" pitchFamily="34" charset="0"/>
              </a:rPr>
            </a:br>
            <a:r>
              <a:rPr lang="en-US" sz="3200" dirty="0">
                <a:latin typeface="Aptos" panose="020B0004020202020204" pitchFamily="34" charset="0"/>
              </a:rPr>
              <a:t>- Scope of Work </a:t>
            </a:r>
          </a:p>
        </p:txBody>
      </p:sp>
      <p:sp>
        <p:nvSpPr>
          <p:cNvPr id="8" name="Content Placeholder 7">
            <a:extLst>
              <a:ext uri="{FF2B5EF4-FFF2-40B4-BE49-F238E27FC236}">
                <a16:creationId xmlns:a16="http://schemas.microsoft.com/office/drawing/2014/main" id="{0E921767-5D0E-579A-A8D0-1B135DDF4CD3}"/>
              </a:ext>
            </a:extLst>
          </p:cNvPr>
          <p:cNvSpPr>
            <a:spLocks noGrp="1"/>
          </p:cNvSpPr>
          <p:nvPr>
            <p:ph idx="1"/>
          </p:nvPr>
        </p:nvSpPr>
        <p:spPr>
          <a:xfrm>
            <a:off x="838200" y="1328468"/>
            <a:ext cx="10515600" cy="5529532"/>
          </a:xfrm>
        </p:spPr>
        <p:txBody>
          <a:bodyPr>
            <a:normAutofit/>
          </a:bodyPr>
          <a:lstStyle/>
          <a:p>
            <a:pPr marL="0" indent="0">
              <a:lnSpc>
                <a:spcPct val="100000"/>
              </a:lnSpc>
              <a:spcBef>
                <a:spcPts val="600"/>
              </a:spcBef>
              <a:spcAft>
                <a:spcPts val="600"/>
              </a:spcAft>
              <a:buNone/>
            </a:pPr>
            <a:r>
              <a:rPr lang="en-US" sz="2600" dirty="0">
                <a:latin typeface="Aptos" panose="020B0004020202020204" pitchFamily="34" charset="0"/>
              </a:rPr>
              <a:t>Purpose </a:t>
            </a:r>
          </a:p>
          <a:p>
            <a:pPr lvl="1">
              <a:lnSpc>
                <a:spcPct val="100000"/>
              </a:lnSpc>
              <a:spcBef>
                <a:spcPts val="600"/>
              </a:spcBef>
              <a:spcAft>
                <a:spcPts val="600"/>
              </a:spcAft>
            </a:pPr>
            <a:r>
              <a:rPr lang="en-US" dirty="0">
                <a:latin typeface="Aptos" panose="020B0004020202020204" pitchFamily="34" charset="0"/>
              </a:rPr>
              <a:t>The Department seeks to award funding to applicants that propose innovative, evidence-based behavioral health prevention initiatives that expand access to prevention services in rural and underserved communities throughout Idaho.</a:t>
            </a:r>
          </a:p>
          <a:p>
            <a:pPr lvl="1">
              <a:lnSpc>
                <a:spcPct val="100000"/>
              </a:lnSpc>
              <a:spcBef>
                <a:spcPts val="600"/>
              </a:spcBef>
              <a:spcAft>
                <a:spcPts val="600"/>
              </a:spcAft>
            </a:pPr>
            <a:r>
              <a:rPr lang="en-US" dirty="0">
                <a:latin typeface="Aptos" panose="020B0004020202020204" pitchFamily="34" charset="0"/>
              </a:rPr>
              <a:t>Proposed projects should  strengthen the behavioral health continuum of care by promoting protective factors, reducing behavioral health risk factors, support early identification and intervention, and improving  overall community well-being.</a:t>
            </a:r>
          </a:p>
          <a:p>
            <a:pPr lvl="1">
              <a:lnSpc>
                <a:spcPct val="100000"/>
              </a:lnSpc>
              <a:spcBef>
                <a:spcPts val="600"/>
              </a:spcBef>
              <a:spcAft>
                <a:spcPts val="600"/>
              </a:spcAft>
            </a:pPr>
            <a:r>
              <a:rPr lang="en-US" dirty="0">
                <a:latin typeface="Aptos" panose="020B0004020202020204" pitchFamily="34" charset="0"/>
              </a:rPr>
              <a:t>Projects may serve individuals of any age, including children, youth, families, adults, older adults, or other priority populations identified through local needs assessments and community </a:t>
            </a:r>
            <a:r>
              <a:rPr lang="en-US" dirty="0" err="1">
                <a:latin typeface="Aptos" panose="020B0004020202020204" pitchFamily="34" charset="0"/>
              </a:rPr>
              <a:t>dta</a:t>
            </a:r>
            <a:r>
              <a:rPr lang="en-US" dirty="0">
                <a:latin typeface="Aptos" panose="020B0004020202020204" pitchFamily="34" charset="0"/>
              </a:rPr>
              <a:t>.</a:t>
            </a:r>
          </a:p>
        </p:txBody>
      </p:sp>
      <p:sp>
        <p:nvSpPr>
          <p:cNvPr id="3" name="Footer Placeholder 2">
            <a:extLst>
              <a:ext uri="{FF2B5EF4-FFF2-40B4-BE49-F238E27FC236}">
                <a16:creationId xmlns:a16="http://schemas.microsoft.com/office/drawing/2014/main" id="{4D4446A3-DEF6-8AE3-F267-6E8674128A90}"/>
              </a:ext>
            </a:extLst>
          </p:cNvPr>
          <p:cNvSpPr>
            <a:spLocks noGrp="1"/>
          </p:cNvSpPr>
          <p:nvPr>
            <p:ph type="ftr" sz="quarter" idx="3"/>
          </p:nvPr>
        </p:nvSpPr>
        <p:spPr/>
        <p:txBody>
          <a:bodyPr/>
          <a:lstStyle/>
          <a:p>
            <a:r>
              <a:rPr lang="en-US"/>
              <a:t>RHTP  Solicitation Webinar: Behavioral Health Prevention Programs</a:t>
            </a:r>
            <a:endParaRPr lang="en-US" dirty="0"/>
          </a:p>
        </p:txBody>
      </p:sp>
      <p:sp>
        <p:nvSpPr>
          <p:cNvPr id="5" name="Date Placeholder 4">
            <a:extLst>
              <a:ext uri="{FF2B5EF4-FFF2-40B4-BE49-F238E27FC236}">
                <a16:creationId xmlns:a16="http://schemas.microsoft.com/office/drawing/2014/main" id="{387D70C7-FF7A-19DC-CF35-3B953A4435E3}"/>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6439670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E6D88B-F38F-3116-1C50-E34C305BD404}"/>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D335305E-9E56-5200-7EE4-DACB39B1B9FA}"/>
              </a:ext>
            </a:extLst>
          </p:cNvPr>
          <p:cNvSpPr>
            <a:spLocks noGrp="1"/>
          </p:cNvSpPr>
          <p:nvPr>
            <p:ph type="title"/>
          </p:nvPr>
        </p:nvSpPr>
        <p:spPr>
          <a:xfrm>
            <a:off x="838200" y="232897"/>
            <a:ext cx="10515600" cy="1325563"/>
          </a:xfrm>
        </p:spPr>
        <p:txBody>
          <a:bodyPr>
            <a:noAutofit/>
          </a:bodyPr>
          <a:lstStyle/>
          <a:p>
            <a:r>
              <a:rPr lang="en-US" sz="3200" dirty="0">
                <a:latin typeface="Aptos" panose="020B0004020202020204" pitchFamily="34" charset="0"/>
              </a:rPr>
              <a:t>Behavioral Health Prevention Programs</a:t>
            </a:r>
            <a:br>
              <a:rPr lang="en-US" sz="3200" dirty="0">
                <a:latin typeface="Aptos" panose="020B0004020202020204" pitchFamily="34" charset="0"/>
              </a:rPr>
            </a:br>
            <a:r>
              <a:rPr lang="en-US" sz="3200" dirty="0">
                <a:latin typeface="Aptos" panose="020B0004020202020204" pitchFamily="34" charset="0"/>
              </a:rPr>
              <a:t>- Scope of Work </a:t>
            </a:r>
          </a:p>
        </p:txBody>
      </p:sp>
      <p:sp>
        <p:nvSpPr>
          <p:cNvPr id="8" name="Content Placeholder 7">
            <a:extLst>
              <a:ext uri="{FF2B5EF4-FFF2-40B4-BE49-F238E27FC236}">
                <a16:creationId xmlns:a16="http://schemas.microsoft.com/office/drawing/2014/main" id="{23D3E072-CC01-9AA4-1032-F9BEB1543876}"/>
              </a:ext>
            </a:extLst>
          </p:cNvPr>
          <p:cNvSpPr>
            <a:spLocks noGrp="1"/>
          </p:cNvSpPr>
          <p:nvPr>
            <p:ph idx="1"/>
          </p:nvPr>
        </p:nvSpPr>
        <p:spPr>
          <a:xfrm>
            <a:off x="838200" y="1328468"/>
            <a:ext cx="10515600" cy="5529532"/>
          </a:xfrm>
        </p:spPr>
        <p:txBody>
          <a:bodyPr>
            <a:normAutofit/>
          </a:bodyPr>
          <a:lstStyle/>
          <a:p>
            <a:pPr marL="0" indent="0">
              <a:lnSpc>
                <a:spcPct val="100000"/>
              </a:lnSpc>
              <a:spcBef>
                <a:spcPts val="600"/>
              </a:spcBef>
              <a:spcAft>
                <a:spcPts val="600"/>
              </a:spcAft>
              <a:buNone/>
            </a:pPr>
            <a:r>
              <a:rPr lang="en-US" sz="2600" dirty="0">
                <a:latin typeface="Aptos" panose="020B0004020202020204" pitchFamily="34" charset="0"/>
              </a:rPr>
              <a:t>Proposed Projects should support 1 or more of the following</a:t>
            </a:r>
            <a:r>
              <a:rPr lang="en-US" dirty="0">
                <a:latin typeface="Aptos" panose="020B0004020202020204" pitchFamily="34" charset="0"/>
              </a:rPr>
              <a:t>:</a:t>
            </a:r>
          </a:p>
          <a:p>
            <a:pPr fontAlgn="base"/>
            <a:r>
              <a:rPr lang="en-US" sz="2400" dirty="0">
                <a:latin typeface="Aptos" panose="020B0004020202020204" pitchFamily="34" charset="0"/>
              </a:rPr>
              <a:t>Expand access to evidence-based behavioral health prevention services in rural and underserved communities.  </a:t>
            </a:r>
          </a:p>
          <a:p>
            <a:pPr fontAlgn="base"/>
            <a:r>
              <a:rPr lang="en-US" sz="2400" dirty="0">
                <a:latin typeface="Aptos" panose="020B0004020202020204" pitchFamily="34" charset="0"/>
              </a:rPr>
              <a:t>Improve early identification of behavioral health needs and connect individuals with appropriate prevention and support services.  </a:t>
            </a:r>
          </a:p>
          <a:p>
            <a:pPr fontAlgn="base"/>
            <a:r>
              <a:rPr lang="en-US" sz="2400" dirty="0">
                <a:latin typeface="Aptos" panose="020B0004020202020204" pitchFamily="34" charset="0"/>
              </a:rPr>
              <a:t>Strengthening individual, family, and community protective factors that promote resilience and behavioral health.  </a:t>
            </a:r>
          </a:p>
          <a:p>
            <a:pPr fontAlgn="base"/>
            <a:r>
              <a:rPr lang="en-US" sz="2400" dirty="0">
                <a:latin typeface="Aptos" panose="020B0004020202020204" pitchFamily="34" charset="0"/>
              </a:rPr>
              <a:t>Increase the availability and accessibility of prevention programming through innovative service delivery models, including community-based, school-based, telehealth, mobile, or regional hub-and-spoke approaches.  </a:t>
            </a:r>
          </a:p>
          <a:p>
            <a:pPr fontAlgn="base"/>
            <a:r>
              <a:rPr lang="en-US" sz="2400" dirty="0">
                <a:latin typeface="Aptos" panose="020B0004020202020204" pitchFamily="34" charset="0"/>
              </a:rPr>
              <a:t>Build sustainable local capacity through workforce development, community partnerships, and implementation of prevention programs that provide lasting benefit beyond the grant period.  </a:t>
            </a:r>
          </a:p>
          <a:p>
            <a:pPr marL="0" indent="0">
              <a:lnSpc>
                <a:spcPct val="100000"/>
              </a:lnSpc>
              <a:spcBef>
                <a:spcPts val="600"/>
              </a:spcBef>
              <a:spcAft>
                <a:spcPts val="600"/>
              </a:spcAft>
              <a:buNone/>
            </a:pPr>
            <a:endParaRPr lang="en-US" dirty="0">
              <a:latin typeface="Aptos" panose="020B0004020202020204" pitchFamily="34" charset="0"/>
            </a:endParaRPr>
          </a:p>
        </p:txBody>
      </p:sp>
      <p:sp>
        <p:nvSpPr>
          <p:cNvPr id="3" name="Footer Placeholder 2">
            <a:extLst>
              <a:ext uri="{FF2B5EF4-FFF2-40B4-BE49-F238E27FC236}">
                <a16:creationId xmlns:a16="http://schemas.microsoft.com/office/drawing/2014/main" id="{30C28B15-6E24-251A-E04A-0D5AB59073D6}"/>
              </a:ext>
            </a:extLst>
          </p:cNvPr>
          <p:cNvSpPr>
            <a:spLocks noGrp="1"/>
          </p:cNvSpPr>
          <p:nvPr>
            <p:ph type="ftr" sz="quarter" idx="3"/>
          </p:nvPr>
        </p:nvSpPr>
        <p:spPr/>
        <p:txBody>
          <a:bodyPr/>
          <a:lstStyle/>
          <a:p>
            <a:r>
              <a:rPr lang="en-US"/>
              <a:t>RHTP  Solicitation Webinar: Behavioral Health Prevention Programs</a:t>
            </a:r>
            <a:endParaRPr lang="en-US" dirty="0"/>
          </a:p>
        </p:txBody>
      </p:sp>
      <p:sp>
        <p:nvSpPr>
          <p:cNvPr id="5" name="Date Placeholder 4">
            <a:extLst>
              <a:ext uri="{FF2B5EF4-FFF2-40B4-BE49-F238E27FC236}">
                <a16:creationId xmlns:a16="http://schemas.microsoft.com/office/drawing/2014/main" id="{85524151-96A6-646F-F94A-8F1B65BBD550}"/>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26376207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DF3F2-1665-F8BB-BA8C-9966AB307B0E}"/>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52F9BA58-F89A-DC44-2FAB-235A01B47BBC}"/>
              </a:ext>
            </a:extLst>
          </p:cNvPr>
          <p:cNvSpPr>
            <a:spLocks noGrp="1"/>
          </p:cNvSpPr>
          <p:nvPr>
            <p:ph type="title"/>
          </p:nvPr>
        </p:nvSpPr>
        <p:spPr>
          <a:xfrm>
            <a:off x="838200" y="232897"/>
            <a:ext cx="10515600" cy="1325563"/>
          </a:xfrm>
        </p:spPr>
        <p:txBody>
          <a:bodyPr>
            <a:noAutofit/>
          </a:bodyPr>
          <a:lstStyle/>
          <a:p>
            <a:r>
              <a:rPr lang="en-US" sz="3200" dirty="0">
                <a:latin typeface="Aptos" panose="020B0004020202020204" pitchFamily="34" charset="0"/>
              </a:rPr>
              <a:t>Behavioral Health Prevention Programs</a:t>
            </a:r>
            <a:br>
              <a:rPr lang="en-US" sz="3200" dirty="0">
                <a:latin typeface="Aptos" panose="020B0004020202020204" pitchFamily="34" charset="0"/>
              </a:rPr>
            </a:br>
            <a:r>
              <a:rPr lang="en-US" sz="3200" dirty="0">
                <a:latin typeface="Aptos" panose="020B0004020202020204" pitchFamily="34" charset="0"/>
              </a:rPr>
              <a:t>- Scope of Work </a:t>
            </a:r>
          </a:p>
        </p:txBody>
      </p:sp>
      <p:sp>
        <p:nvSpPr>
          <p:cNvPr id="8" name="Content Placeholder 7">
            <a:extLst>
              <a:ext uri="{FF2B5EF4-FFF2-40B4-BE49-F238E27FC236}">
                <a16:creationId xmlns:a16="http://schemas.microsoft.com/office/drawing/2014/main" id="{C5A14D92-66B3-7247-7144-B81E4A5A0D47}"/>
              </a:ext>
            </a:extLst>
          </p:cNvPr>
          <p:cNvSpPr>
            <a:spLocks noGrp="1"/>
          </p:cNvSpPr>
          <p:nvPr>
            <p:ph idx="1"/>
          </p:nvPr>
        </p:nvSpPr>
        <p:spPr>
          <a:xfrm>
            <a:off x="838200" y="1328468"/>
            <a:ext cx="10515600" cy="5529532"/>
          </a:xfrm>
        </p:spPr>
        <p:txBody>
          <a:bodyPr>
            <a:normAutofit/>
          </a:bodyPr>
          <a:lstStyle/>
          <a:p>
            <a:pPr marL="0" indent="0">
              <a:lnSpc>
                <a:spcPct val="100000"/>
              </a:lnSpc>
              <a:spcBef>
                <a:spcPts val="600"/>
              </a:spcBef>
              <a:spcAft>
                <a:spcPts val="600"/>
              </a:spcAft>
              <a:buNone/>
            </a:pPr>
            <a:r>
              <a:rPr lang="en-US" sz="2600" dirty="0">
                <a:latin typeface="Aptos" panose="020B0004020202020204" pitchFamily="34" charset="0"/>
              </a:rPr>
              <a:t>Behavioral Health Programming</a:t>
            </a:r>
          </a:p>
          <a:p>
            <a:pPr fontAlgn="base"/>
            <a:r>
              <a:rPr lang="en-US" sz="2400" dirty="0">
                <a:latin typeface="Aptos" panose="020B0004020202020204" pitchFamily="34" charset="0"/>
              </a:rPr>
              <a:t>Implement new or enhanced evidence-based behavioral health prevention programming designed to improve behavioral health outcomes and strengthen protective factors within the target population. </a:t>
            </a:r>
          </a:p>
          <a:p>
            <a:pPr fontAlgn="base"/>
            <a:r>
              <a:rPr lang="en-US" sz="2400" dirty="0">
                <a:latin typeface="Aptos" panose="020B0004020202020204" pitchFamily="34" charset="0"/>
              </a:rPr>
              <a:t>Programming may include universal, selective, or indicated prevention approaches, early identification and intervention activities, caregiver and family education, community-based prevention initiatives, or other evidence-based prevention strategies appropriate. </a:t>
            </a:r>
          </a:p>
          <a:p>
            <a:pPr fontAlgn="base"/>
            <a:r>
              <a:rPr lang="en-US" sz="2400" dirty="0">
                <a:latin typeface="Aptos" panose="020B0004020202020204" pitchFamily="34" charset="0"/>
              </a:rPr>
              <a:t>Programming may include interventions that require instruction or facilitation by licensed or credentialed clinicians, as well as interventions that may be delivered by trained non-clinical professionals, paraprofessionals, educators, or other qualified personnel, as appropriate for the selected evidence-based model. </a:t>
            </a:r>
          </a:p>
          <a:p>
            <a:pPr marL="0" indent="0">
              <a:lnSpc>
                <a:spcPct val="100000"/>
              </a:lnSpc>
              <a:spcBef>
                <a:spcPts val="600"/>
              </a:spcBef>
              <a:spcAft>
                <a:spcPts val="600"/>
              </a:spcAft>
              <a:buNone/>
            </a:pPr>
            <a:endParaRPr lang="en-US" sz="2600" dirty="0">
              <a:latin typeface="Aptos" panose="020B0004020202020204" pitchFamily="34" charset="0"/>
            </a:endParaRPr>
          </a:p>
        </p:txBody>
      </p:sp>
      <p:sp>
        <p:nvSpPr>
          <p:cNvPr id="3" name="Footer Placeholder 2">
            <a:extLst>
              <a:ext uri="{FF2B5EF4-FFF2-40B4-BE49-F238E27FC236}">
                <a16:creationId xmlns:a16="http://schemas.microsoft.com/office/drawing/2014/main" id="{8012E9C9-BB17-AC1A-E274-89168EC61496}"/>
              </a:ext>
            </a:extLst>
          </p:cNvPr>
          <p:cNvSpPr>
            <a:spLocks noGrp="1"/>
          </p:cNvSpPr>
          <p:nvPr>
            <p:ph type="ftr" sz="quarter" idx="3"/>
          </p:nvPr>
        </p:nvSpPr>
        <p:spPr/>
        <p:txBody>
          <a:bodyPr/>
          <a:lstStyle/>
          <a:p>
            <a:r>
              <a:rPr lang="en-US"/>
              <a:t>RHTP  Solicitation Webinar: Behavioral Health Prevention Programs</a:t>
            </a:r>
            <a:endParaRPr lang="en-US" dirty="0"/>
          </a:p>
        </p:txBody>
      </p:sp>
      <p:sp>
        <p:nvSpPr>
          <p:cNvPr id="5" name="Date Placeholder 4">
            <a:extLst>
              <a:ext uri="{FF2B5EF4-FFF2-40B4-BE49-F238E27FC236}">
                <a16:creationId xmlns:a16="http://schemas.microsoft.com/office/drawing/2014/main" id="{7154CF88-8A8A-EF25-0470-BC637E52CEF2}"/>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3980024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8B1F69-93F9-3A1B-F173-525B1C8421C1}"/>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AA0A90B1-00E9-847A-B9F7-4B87FFF02034}"/>
              </a:ext>
            </a:extLst>
          </p:cNvPr>
          <p:cNvSpPr>
            <a:spLocks noGrp="1"/>
          </p:cNvSpPr>
          <p:nvPr>
            <p:ph type="title"/>
          </p:nvPr>
        </p:nvSpPr>
        <p:spPr>
          <a:xfrm>
            <a:off x="838200" y="232897"/>
            <a:ext cx="10515600" cy="1325563"/>
          </a:xfrm>
        </p:spPr>
        <p:txBody>
          <a:bodyPr>
            <a:noAutofit/>
          </a:bodyPr>
          <a:lstStyle/>
          <a:p>
            <a:r>
              <a:rPr lang="en-US" sz="3200" dirty="0">
                <a:latin typeface="Aptos" panose="020B0004020202020204" pitchFamily="34" charset="0"/>
              </a:rPr>
              <a:t>Behavioral Health Prevention Programs</a:t>
            </a:r>
            <a:br>
              <a:rPr lang="en-US" sz="3200" dirty="0">
                <a:latin typeface="Aptos" panose="020B0004020202020204" pitchFamily="34" charset="0"/>
              </a:rPr>
            </a:br>
            <a:r>
              <a:rPr lang="en-US" sz="3200" dirty="0">
                <a:latin typeface="Aptos" panose="020B0004020202020204" pitchFamily="34" charset="0"/>
              </a:rPr>
              <a:t>- Scope of Work </a:t>
            </a:r>
          </a:p>
        </p:txBody>
      </p:sp>
      <p:sp>
        <p:nvSpPr>
          <p:cNvPr id="8" name="Content Placeholder 7">
            <a:extLst>
              <a:ext uri="{FF2B5EF4-FFF2-40B4-BE49-F238E27FC236}">
                <a16:creationId xmlns:a16="http://schemas.microsoft.com/office/drawing/2014/main" id="{271A5774-48EE-DB2F-51AB-F513DD438C97}"/>
              </a:ext>
            </a:extLst>
          </p:cNvPr>
          <p:cNvSpPr>
            <a:spLocks noGrp="1"/>
          </p:cNvSpPr>
          <p:nvPr>
            <p:ph idx="1"/>
          </p:nvPr>
        </p:nvSpPr>
        <p:spPr>
          <a:xfrm>
            <a:off x="838200" y="1328468"/>
            <a:ext cx="10515600" cy="5529532"/>
          </a:xfrm>
        </p:spPr>
        <p:txBody>
          <a:bodyPr>
            <a:normAutofit/>
          </a:bodyPr>
          <a:lstStyle/>
          <a:p>
            <a:pPr marL="0" indent="0">
              <a:lnSpc>
                <a:spcPct val="100000"/>
              </a:lnSpc>
              <a:spcBef>
                <a:spcPts val="600"/>
              </a:spcBef>
              <a:spcAft>
                <a:spcPts val="600"/>
              </a:spcAft>
              <a:buNone/>
            </a:pPr>
            <a:r>
              <a:rPr lang="en-US" sz="2600" dirty="0">
                <a:latin typeface="Aptos" panose="020B0004020202020204" pitchFamily="34" charset="0"/>
              </a:rPr>
              <a:t>Service Delivery</a:t>
            </a:r>
          </a:p>
          <a:p>
            <a:pPr fontAlgn="base"/>
            <a:r>
              <a:rPr lang="en-US" sz="2400" dirty="0">
                <a:latin typeface="Aptos" panose="020B0004020202020204" pitchFamily="34" charset="0"/>
              </a:rPr>
              <a:t>Applicants shall describe how services will be delivered to maximize access for rural communities. </a:t>
            </a:r>
          </a:p>
          <a:p>
            <a:pPr fontAlgn="base"/>
            <a:r>
              <a:rPr lang="en-US" sz="2400" dirty="0">
                <a:latin typeface="Aptos" panose="020B0004020202020204" pitchFamily="34" charset="0"/>
              </a:rPr>
              <a:t>Service delivery may include in-person, telehealth, hybrid, mobile, school-based, community-based, or other innovative approaches that improve accessibility.  </a:t>
            </a:r>
          </a:p>
          <a:p>
            <a:pPr fontAlgn="base"/>
            <a:r>
              <a:rPr lang="en-US" sz="2400" dirty="0">
                <a:latin typeface="Aptos" panose="020B0004020202020204" pitchFamily="34" charset="0"/>
              </a:rPr>
              <a:t>Applicants may propose regional service delivery models, including hub and spoke approaches that leverage centralized expertise while supporting local implementation across multiple communities. </a:t>
            </a:r>
          </a:p>
          <a:p>
            <a:endParaRPr lang="en-US" dirty="0"/>
          </a:p>
        </p:txBody>
      </p:sp>
      <p:sp>
        <p:nvSpPr>
          <p:cNvPr id="3" name="Footer Placeholder 2">
            <a:extLst>
              <a:ext uri="{FF2B5EF4-FFF2-40B4-BE49-F238E27FC236}">
                <a16:creationId xmlns:a16="http://schemas.microsoft.com/office/drawing/2014/main" id="{F8DF1899-35B1-6EBD-BBE1-4C641A151411}"/>
              </a:ext>
            </a:extLst>
          </p:cNvPr>
          <p:cNvSpPr>
            <a:spLocks noGrp="1"/>
          </p:cNvSpPr>
          <p:nvPr>
            <p:ph type="ftr" sz="quarter" idx="3"/>
          </p:nvPr>
        </p:nvSpPr>
        <p:spPr/>
        <p:txBody>
          <a:bodyPr/>
          <a:lstStyle/>
          <a:p>
            <a:r>
              <a:rPr lang="en-US"/>
              <a:t>RHTP  Solicitation Webinar: Behavioral Health Prevention Programs</a:t>
            </a:r>
            <a:endParaRPr lang="en-US" dirty="0"/>
          </a:p>
        </p:txBody>
      </p:sp>
      <p:sp>
        <p:nvSpPr>
          <p:cNvPr id="5" name="Date Placeholder 4">
            <a:extLst>
              <a:ext uri="{FF2B5EF4-FFF2-40B4-BE49-F238E27FC236}">
                <a16:creationId xmlns:a16="http://schemas.microsoft.com/office/drawing/2014/main" id="{3CBFFB50-B410-82EE-3A3D-5CDA498F1660}"/>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32271200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66B47-9931-AAB7-F461-A65E132F9758}"/>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C3B948B7-DE0F-DC2F-E6C6-64808DC8FCF0}"/>
              </a:ext>
            </a:extLst>
          </p:cNvPr>
          <p:cNvSpPr>
            <a:spLocks noGrp="1"/>
          </p:cNvSpPr>
          <p:nvPr>
            <p:ph type="title"/>
          </p:nvPr>
        </p:nvSpPr>
        <p:spPr>
          <a:xfrm>
            <a:off x="838200" y="232897"/>
            <a:ext cx="10515600" cy="1325563"/>
          </a:xfrm>
        </p:spPr>
        <p:txBody>
          <a:bodyPr>
            <a:noAutofit/>
          </a:bodyPr>
          <a:lstStyle/>
          <a:p>
            <a:r>
              <a:rPr lang="en-US" sz="3200" dirty="0">
                <a:latin typeface="Aptos" panose="020B0004020202020204" pitchFamily="34" charset="0"/>
              </a:rPr>
              <a:t>Behavioral Health Prevention Programs</a:t>
            </a:r>
            <a:br>
              <a:rPr lang="en-US" sz="3200" dirty="0">
                <a:latin typeface="Aptos" panose="020B0004020202020204" pitchFamily="34" charset="0"/>
              </a:rPr>
            </a:br>
            <a:r>
              <a:rPr lang="en-US" sz="3200" dirty="0">
                <a:latin typeface="Aptos" panose="020B0004020202020204" pitchFamily="34" charset="0"/>
              </a:rPr>
              <a:t>- Scope of Work </a:t>
            </a:r>
          </a:p>
        </p:txBody>
      </p:sp>
      <p:sp>
        <p:nvSpPr>
          <p:cNvPr id="8" name="Content Placeholder 7">
            <a:extLst>
              <a:ext uri="{FF2B5EF4-FFF2-40B4-BE49-F238E27FC236}">
                <a16:creationId xmlns:a16="http://schemas.microsoft.com/office/drawing/2014/main" id="{FF330F79-68C6-5663-A513-FB5898EAA3DD}"/>
              </a:ext>
            </a:extLst>
          </p:cNvPr>
          <p:cNvSpPr>
            <a:spLocks noGrp="1"/>
          </p:cNvSpPr>
          <p:nvPr>
            <p:ph idx="1"/>
          </p:nvPr>
        </p:nvSpPr>
        <p:spPr>
          <a:xfrm>
            <a:off x="838200" y="1328468"/>
            <a:ext cx="10515600" cy="5529532"/>
          </a:xfrm>
        </p:spPr>
        <p:txBody>
          <a:bodyPr>
            <a:normAutofit/>
          </a:bodyPr>
          <a:lstStyle/>
          <a:p>
            <a:pPr marL="0" indent="0">
              <a:lnSpc>
                <a:spcPct val="100000"/>
              </a:lnSpc>
              <a:spcBef>
                <a:spcPts val="600"/>
              </a:spcBef>
              <a:spcAft>
                <a:spcPts val="600"/>
              </a:spcAft>
              <a:buNone/>
            </a:pPr>
            <a:r>
              <a:rPr lang="en-US" sz="2600" dirty="0">
                <a:latin typeface="Aptos" panose="020B0004020202020204" pitchFamily="34" charset="0"/>
              </a:rPr>
              <a:t>Workforce Development</a:t>
            </a:r>
          </a:p>
          <a:p>
            <a:pPr fontAlgn="base"/>
            <a:r>
              <a:rPr lang="en-US" sz="2400" dirty="0">
                <a:latin typeface="Aptos" panose="020B0004020202020204" pitchFamily="34" charset="0"/>
              </a:rPr>
              <a:t>Funds may support workforce development activities necessary to implement prevention programming including training, certification, train-the-trainer initiatives, supervision, consultation and technical assistance</a:t>
            </a:r>
          </a:p>
          <a:p>
            <a:pPr marL="0" indent="0" fontAlgn="base">
              <a:buNone/>
            </a:pPr>
            <a:r>
              <a:rPr lang="en-US" sz="2600" dirty="0">
                <a:latin typeface="Aptos" panose="020B0004020202020204" pitchFamily="34" charset="0"/>
              </a:rPr>
              <a:t>Sustainability</a:t>
            </a:r>
          </a:p>
          <a:p>
            <a:pPr fontAlgn="base"/>
            <a:r>
              <a:rPr lang="en-US" sz="2400" dirty="0">
                <a:latin typeface="Aptos" panose="020B0004020202020204" pitchFamily="34" charset="0"/>
              </a:rPr>
              <a:t>Applicants must submit a sustainability plan describing how services or program capacity will  be maintained beyond the grant period.  </a:t>
            </a:r>
          </a:p>
          <a:p>
            <a:pPr fontAlgn="base"/>
            <a:r>
              <a:rPr lang="en-US" sz="2400" dirty="0">
                <a:latin typeface="Aptos" panose="020B0004020202020204" pitchFamily="34" charset="0"/>
              </a:rPr>
              <a:t>For activities that can be completed or established through one-time  funding, applicants must explain how the investment will result in lasting benefits, such as trained personnel, organizational capacity, reusable materials, established infrastructure or continued access to prevention programming.</a:t>
            </a:r>
          </a:p>
          <a:p>
            <a:endParaRPr lang="en-US" dirty="0"/>
          </a:p>
        </p:txBody>
      </p:sp>
      <p:sp>
        <p:nvSpPr>
          <p:cNvPr id="3" name="Footer Placeholder 2">
            <a:extLst>
              <a:ext uri="{FF2B5EF4-FFF2-40B4-BE49-F238E27FC236}">
                <a16:creationId xmlns:a16="http://schemas.microsoft.com/office/drawing/2014/main" id="{D2D9FBC9-C25A-912F-D86F-306F8276A983}"/>
              </a:ext>
            </a:extLst>
          </p:cNvPr>
          <p:cNvSpPr>
            <a:spLocks noGrp="1"/>
          </p:cNvSpPr>
          <p:nvPr>
            <p:ph type="ftr" sz="quarter" idx="3"/>
          </p:nvPr>
        </p:nvSpPr>
        <p:spPr/>
        <p:txBody>
          <a:bodyPr/>
          <a:lstStyle/>
          <a:p>
            <a:r>
              <a:rPr lang="en-US"/>
              <a:t>RHTP  Solicitation Webinar: Behavioral Health Prevention Programs</a:t>
            </a:r>
            <a:endParaRPr lang="en-US" dirty="0"/>
          </a:p>
        </p:txBody>
      </p:sp>
      <p:sp>
        <p:nvSpPr>
          <p:cNvPr id="5" name="Date Placeholder 4">
            <a:extLst>
              <a:ext uri="{FF2B5EF4-FFF2-40B4-BE49-F238E27FC236}">
                <a16:creationId xmlns:a16="http://schemas.microsoft.com/office/drawing/2014/main" id="{97EFF5B4-3756-A937-D848-80FA67EDC2CF}"/>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40647792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B903E-9525-69FA-6E5C-11FFD02BB21B}"/>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766C1329-7EEB-B06E-1A78-6D38C5D66100}"/>
              </a:ext>
            </a:extLst>
          </p:cNvPr>
          <p:cNvSpPr>
            <a:spLocks noGrp="1"/>
          </p:cNvSpPr>
          <p:nvPr>
            <p:ph type="title"/>
          </p:nvPr>
        </p:nvSpPr>
        <p:spPr>
          <a:xfrm>
            <a:off x="838200" y="232897"/>
            <a:ext cx="10515600" cy="1325563"/>
          </a:xfrm>
        </p:spPr>
        <p:txBody>
          <a:bodyPr>
            <a:noAutofit/>
          </a:bodyPr>
          <a:lstStyle/>
          <a:p>
            <a:r>
              <a:rPr lang="en-US" sz="3200" dirty="0">
                <a:latin typeface="Aptos" panose="020B0004020202020204" pitchFamily="34" charset="0"/>
              </a:rPr>
              <a:t>Behavioral Health Prevention Programs</a:t>
            </a:r>
            <a:br>
              <a:rPr lang="en-US" sz="3200" dirty="0">
                <a:latin typeface="Aptos" panose="020B0004020202020204" pitchFamily="34" charset="0"/>
              </a:rPr>
            </a:br>
            <a:r>
              <a:rPr lang="en-US" sz="3200" dirty="0">
                <a:latin typeface="Aptos" panose="020B0004020202020204" pitchFamily="34" charset="0"/>
              </a:rPr>
              <a:t>- Scope of Work </a:t>
            </a:r>
          </a:p>
        </p:txBody>
      </p:sp>
      <p:sp>
        <p:nvSpPr>
          <p:cNvPr id="8" name="Content Placeholder 7">
            <a:extLst>
              <a:ext uri="{FF2B5EF4-FFF2-40B4-BE49-F238E27FC236}">
                <a16:creationId xmlns:a16="http://schemas.microsoft.com/office/drawing/2014/main" id="{547B50EF-0202-F8F2-B251-BEF2E267E412}"/>
              </a:ext>
            </a:extLst>
          </p:cNvPr>
          <p:cNvSpPr>
            <a:spLocks noGrp="1"/>
          </p:cNvSpPr>
          <p:nvPr>
            <p:ph idx="1"/>
          </p:nvPr>
        </p:nvSpPr>
        <p:spPr>
          <a:xfrm>
            <a:off x="838200" y="1328468"/>
            <a:ext cx="10515600" cy="5529532"/>
          </a:xfrm>
        </p:spPr>
        <p:txBody>
          <a:bodyPr>
            <a:normAutofit/>
          </a:bodyPr>
          <a:lstStyle/>
          <a:p>
            <a:pPr marL="0" indent="0">
              <a:lnSpc>
                <a:spcPct val="100000"/>
              </a:lnSpc>
              <a:spcBef>
                <a:spcPts val="600"/>
              </a:spcBef>
              <a:spcAft>
                <a:spcPts val="600"/>
              </a:spcAft>
              <a:buNone/>
            </a:pPr>
            <a:r>
              <a:rPr lang="en-US" sz="2600" dirty="0">
                <a:latin typeface="Aptos" panose="020B0004020202020204" pitchFamily="34" charset="0"/>
              </a:rPr>
              <a:t>Allowable Use of Funds</a:t>
            </a:r>
          </a:p>
          <a:p>
            <a:pPr fontAlgn="base"/>
            <a:r>
              <a:rPr lang="en-US" sz="2400" dirty="0">
                <a:latin typeface="Aptos" panose="020B0004020202020204" pitchFamily="34" charset="0"/>
              </a:rPr>
              <a:t>Funds may be used for activities necessary to establish, expand, and sustain prevention programming, including but not limited to personnel, training, implementation support, telehealth infrastructure, outreach, educational materials, program supplies, technology, and other costs directly related to successful implementation.</a:t>
            </a:r>
          </a:p>
          <a:p>
            <a:endParaRPr lang="en-US" dirty="0"/>
          </a:p>
        </p:txBody>
      </p:sp>
      <p:sp>
        <p:nvSpPr>
          <p:cNvPr id="3" name="Footer Placeholder 2">
            <a:extLst>
              <a:ext uri="{FF2B5EF4-FFF2-40B4-BE49-F238E27FC236}">
                <a16:creationId xmlns:a16="http://schemas.microsoft.com/office/drawing/2014/main" id="{1AA86FB8-D9E2-DA96-7584-09C997523BBC}"/>
              </a:ext>
            </a:extLst>
          </p:cNvPr>
          <p:cNvSpPr>
            <a:spLocks noGrp="1"/>
          </p:cNvSpPr>
          <p:nvPr>
            <p:ph type="ftr" sz="quarter" idx="3"/>
          </p:nvPr>
        </p:nvSpPr>
        <p:spPr/>
        <p:txBody>
          <a:bodyPr/>
          <a:lstStyle/>
          <a:p>
            <a:r>
              <a:rPr lang="en-US"/>
              <a:t>RHTP  Solicitation Webinar: Behavioral Health Prevention Programs</a:t>
            </a:r>
            <a:endParaRPr lang="en-US" dirty="0"/>
          </a:p>
        </p:txBody>
      </p:sp>
      <p:sp>
        <p:nvSpPr>
          <p:cNvPr id="5" name="Date Placeholder 4">
            <a:extLst>
              <a:ext uri="{FF2B5EF4-FFF2-40B4-BE49-F238E27FC236}">
                <a16:creationId xmlns:a16="http://schemas.microsoft.com/office/drawing/2014/main" id="{CF21D67E-271D-6453-2DDD-C23272C4A3D6}"/>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26524706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884A5-913A-FF14-1FF6-F6061388E53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76BBB1B-74FF-78B2-C2AA-CD542D6BDB3E}"/>
              </a:ext>
            </a:extLst>
          </p:cNvPr>
          <p:cNvSpPr>
            <a:spLocks noGrp="1"/>
          </p:cNvSpPr>
          <p:nvPr>
            <p:ph type="title"/>
          </p:nvPr>
        </p:nvSpPr>
        <p:spPr>
          <a:xfrm>
            <a:off x="838200" y="262352"/>
            <a:ext cx="10515600" cy="1325563"/>
          </a:xfrm>
        </p:spPr>
        <p:txBody>
          <a:bodyPr>
            <a:normAutofit/>
          </a:bodyPr>
          <a:lstStyle/>
          <a:p>
            <a:r>
              <a:rPr lang="en-US" sz="4000" dirty="0">
                <a:latin typeface="Aptos" panose="020B0004020202020204" pitchFamily="34" charset="0"/>
              </a:rPr>
              <a:t>Eligibility</a:t>
            </a:r>
            <a:br>
              <a:rPr lang="en-US" sz="4000" dirty="0">
                <a:latin typeface="Aptos" panose="020B0004020202020204" pitchFamily="34" charset="0"/>
              </a:rPr>
            </a:br>
            <a:r>
              <a:rPr lang="en-US" sz="3200" dirty="0">
                <a:latin typeface="Aptos" panose="020B0004020202020204" pitchFamily="34" charset="0"/>
              </a:rPr>
              <a:t>Minimum Qualifications</a:t>
            </a:r>
            <a:r>
              <a:rPr lang="en-US" sz="3200" dirty="0"/>
              <a:t>	</a:t>
            </a:r>
          </a:p>
        </p:txBody>
      </p:sp>
      <p:sp>
        <p:nvSpPr>
          <p:cNvPr id="5" name="Content Placeholder 4">
            <a:extLst>
              <a:ext uri="{FF2B5EF4-FFF2-40B4-BE49-F238E27FC236}">
                <a16:creationId xmlns:a16="http://schemas.microsoft.com/office/drawing/2014/main" id="{DA6E8211-0383-6711-B194-64EA54EB9600}"/>
              </a:ext>
            </a:extLst>
          </p:cNvPr>
          <p:cNvSpPr>
            <a:spLocks noGrp="1"/>
          </p:cNvSpPr>
          <p:nvPr>
            <p:ph idx="1"/>
          </p:nvPr>
        </p:nvSpPr>
        <p:spPr>
          <a:xfrm>
            <a:off x="838200" y="1587915"/>
            <a:ext cx="10515600" cy="4614375"/>
          </a:xfrm>
        </p:spPr>
        <p:txBody>
          <a:bodyPr>
            <a:normAutofit fontScale="92500" lnSpcReduction="10000"/>
          </a:bodyPr>
          <a:lstStyle/>
          <a:p>
            <a:pPr marL="0" indent="0">
              <a:lnSpc>
                <a:spcPct val="120000"/>
              </a:lnSpc>
              <a:spcBef>
                <a:spcPts val="600"/>
              </a:spcBef>
              <a:buNone/>
            </a:pPr>
            <a:r>
              <a:rPr lang="en-US" dirty="0">
                <a:latin typeface="Aptos" panose="020B0004020202020204" pitchFamily="34" charset="0"/>
              </a:rPr>
              <a:t>Eligible entities include:</a:t>
            </a:r>
          </a:p>
          <a:p>
            <a:pPr lvl="0" fontAlgn="base"/>
            <a:r>
              <a:rPr lang="en-US" sz="2600" dirty="0">
                <a:latin typeface="Aptos" panose="020B0004020202020204" pitchFamily="34" charset="0"/>
              </a:rPr>
              <a:t>Institutions of higher education located in Idaho   </a:t>
            </a:r>
          </a:p>
          <a:p>
            <a:pPr lvl="0" fontAlgn="base"/>
            <a:r>
              <a:rPr lang="en-US" sz="2600" dirty="0">
                <a:latin typeface="Aptos" panose="020B0004020202020204" pitchFamily="34" charset="0"/>
              </a:rPr>
              <a:t>Nonprofit organizations with 501(c)(3) status   </a:t>
            </a:r>
          </a:p>
          <a:p>
            <a:pPr lvl="0" fontAlgn="base"/>
            <a:r>
              <a:rPr lang="en-US" sz="2600" dirty="0">
                <a:latin typeface="Aptos" panose="020B0004020202020204" pitchFamily="34" charset="0"/>
              </a:rPr>
              <a:t>State/local government agencies   </a:t>
            </a:r>
          </a:p>
          <a:p>
            <a:pPr lvl="0" fontAlgn="base"/>
            <a:r>
              <a:rPr lang="en-US" sz="2600" dirty="0">
                <a:latin typeface="Aptos" panose="020B0004020202020204" pitchFamily="34" charset="0"/>
              </a:rPr>
              <a:t>Tribal organizations   </a:t>
            </a:r>
          </a:p>
          <a:p>
            <a:pPr lvl="0" fontAlgn="base"/>
            <a:r>
              <a:rPr lang="en-US" sz="2600" dirty="0">
                <a:latin typeface="Aptos" panose="020B0004020202020204" pitchFamily="34" charset="0"/>
              </a:rPr>
              <a:t>Healthcare associations and professional societies   </a:t>
            </a:r>
          </a:p>
          <a:p>
            <a:pPr lvl="0" fontAlgn="base"/>
            <a:r>
              <a:rPr lang="en-US" sz="2600" dirty="0">
                <a:latin typeface="Aptos" panose="020B0004020202020204" pitchFamily="34" charset="0"/>
              </a:rPr>
              <a:t>Healthcare quality improvement organizations and healthcare improvement collaboratives  </a:t>
            </a:r>
          </a:p>
          <a:p>
            <a:pPr lvl="0" fontAlgn="base"/>
            <a:r>
              <a:rPr lang="en-US" sz="2600" dirty="0">
                <a:latin typeface="Aptos" panose="020B0004020202020204" pitchFamily="34" charset="0"/>
              </a:rPr>
              <a:t>Hospitals and health systems located in Idaho   </a:t>
            </a:r>
          </a:p>
          <a:p>
            <a:pPr lvl="0" fontAlgn="base"/>
            <a:r>
              <a:rPr lang="en-US" sz="2600" dirty="0">
                <a:latin typeface="Aptos" panose="020B0004020202020204" pitchFamily="34" charset="0"/>
              </a:rPr>
              <a:t>Federally Qualified Health Centers (FQHCs) and FQHC Look-alikes   </a:t>
            </a:r>
          </a:p>
          <a:p>
            <a:pPr lvl="0" fontAlgn="base"/>
            <a:r>
              <a:rPr lang="en-US" sz="2600" dirty="0">
                <a:latin typeface="Aptos" panose="020B0004020202020204" pitchFamily="34" charset="0"/>
              </a:rPr>
              <a:t>Healthcare providers in rural Idaho  </a:t>
            </a:r>
          </a:p>
          <a:p>
            <a:pPr marL="457200" lvl="1" indent="0">
              <a:lnSpc>
                <a:spcPct val="110000"/>
              </a:lnSpc>
              <a:spcBef>
                <a:spcPts val="600"/>
              </a:spcBef>
              <a:spcAft>
                <a:spcPts val="600"/>
              </a:spcAft>
              <a:buNone/>
            </a:pPr>
            <a:endParaRPr lang="en-US" dirty="0"/>
          </a:p>
          <a:p>
            <a:endParaRPr lang="en-US" dirty="0"/>
          </a:p>
        </p:txBody>
      </p:sp>
      <p:sp>
        <p:nvSpPr>
          <p:cNvPr id="3" name="Footer Placeholder 2">
            <a:extLst>
              <a:ext uri="{FF2B5EF4-FFF2-40B4-BE49-F238E27FC236}">
                <a16:creationId xmlns:a16="http://schemas.microsoft.com/office/drawing/2014/main" id="{F3D20D9D-8FDE-7FC8-81B0-45BF255BA0C9}"/>
              </a:ext>
            </a:extLst>
          </p:cNvPr>
          <p:cNvSpPr>
            <a:spLocks noGrp="1"/>
          </p:cNvSpPr>
          <p:nvPr>
            <p:ph type="ftr" sz="quarter" idx="3"/>
          </p:nvPr>
        </p:nvSpPr>
        <p:spPr/>
        <p:txBody>
          <a:bodyPr/>
          <a:lstStyle/>
          <a:p>
            <a:r>
              <a:rPr lang="en-US"/>
              <a:t>RHTP  Solicitation Webinar: Behavioral Health Prevention Programs</a:t>
            </a:r>
            <a:endParaRPr lang="en-US" dirty="0"/>
          </a:p>
        </p:txBody>
      </p:sp>
      <p:sp>
        <p:nvSpPr>
          <p:cNvPr id="7" name="Date Placeholder 6">
            <a:extLst>
              <a:ext uri="{FF2B5EF4-FFF2-40B4-BE49-F238E27FC236}">
                <a16:creationId xmlns:a16="http://schemas.microsoft.com/office/drawing/2014/main" id="{229D60B7-E752-FE12-D27F-8F58158EF6E3}"/>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27783416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07E52-4B01-A837-8A49-63BBBA10BDB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97B162F-BCC4-5C3A-203A-EBA129B024E3}"/>
              </a:ext>
            </a:extLst>
          </p:cNvPr>
          <p:cNvSpPr>
            <a:spLocks noGrp="1"/>
          </p:cNvSpPr>
          <p:nvPr>
            <p:ph type="title"/>
          </p:nvPr>
        </p:nvSpPr>
        <p:spPr>
          <a:xfrm>
            <a:off x="838200" y="262352"/>
            <a:ext cx="10515600" cy="1325563"/>
          </a:xfrm>
        </p:spPr>
        <p:txBody>
          <a:bodyPr>
            <a:normAutofit/>
          </a:bodyPr>
          <a:lstStyle/>
          <a:p>
            <a:r>
              <a:rPr lang="en-US" sz="4000" dirty="0">
                <a:latin typeface="Aptos" panose="020B0004020202020204" pitchFamily="34" charset="0"/>
              </a:rPr>
              <a:t>Eligibility</a:t>
            </a:r>
            <a:br>
              <a:rPr lang="en-US" sz="4000" dirty="0">
                <a:latin typeface="Aptos" panose="020B0004020202020204" pitchFamily="34" charset="0"/>
              </a:rPr>
            </a:br>
            <a:r>
              <a:rPr lang="en-US" sz="3200" dirty="0">
                <a:latin typeface="Aptos" panose="020B0004020202020204" pitchFamily="34" charset="0"/>
              </a:rPr>
              <a:t>Minimum Qualifications</a:t>
            </a:r>
            <a:r>
              <a:rPr lang="en-US" sz="3200" dirty="0"/>
              <a:t>	</a:t>
            </a:r>
          </a:p>
        </p:txBody>
      </p:sp>
      <p:sp>
        <p:nvSpPr>
          <p:cNvPr id="5" name="Content Placeholder 4">
            <a:extLst>
              <a:ext uri="{FF2B5EF4-FFF2-40B4-BE49-F238E27FC236}">
                <a16:creationId xmlns:a16="http://schemas.microsoft.com/office/drawing/2014/main" id="{21C1E07D-5DBC-8C3A-E204-97F5FA785F42}"/>
              </a:ext>
            </a:extLst>
          </p:cNvPr>
          <p:cNvSpPr>
            <a:spLocks noGrp="1"/>
          </p:cNvSpPr>
          <p:nvPr>
            <p:ph idx="1"/>
          </p:nvPr>
        </p:nvSpPr>
        <p:spPr>
          <a:xfrm>
            <a:off x="838200" y="1587915"/>
            <a:ext cx="10706100" cy="4768435"/>
          </a:xfrm>
        </p:spPr>
        <p:txBody>
          <a:bodyPr>
            <a:normAutofit fontScale="70000" lnSpcReduction="20000"/>
          </a:bodyPr>
          <a:lstStyle/>
          <a:p>
            <a:pPr marL="0" indent="0">
              <a:lnSpc>
                <a:spcPct val="120000"/>
              </a:lnSpc>
              <a:spcBef>
                <a:spcPts val="600"/>
              </a:spcBef>
              <a:buNone/>
            </a:pPr>
            <a:r>
              <a:rPr lang="en-US" sz="3400" dirty="0">
                <a:latin typeface="Aptos" panose="020B0004020202020204" pitchFamily="34" charset="0"/>
              </a:rPr>
              <a:t>Applicants must meet the following minimum qualifications to be considered for funding:</a:t>
            </a:r>
          </a:p>
          <a:p>
            <a:pPr lvl="1">
              <a:lnSpc>
                <a:spcPct val="110000"/>
              </a:lnSpc>
              <a:spcBef>
                <a:spcPts val="600"/>
              </a:spcBef>
              <a:spcAft>
                <a:spcPts val="600"/>
              </a:spcAft>
            </a:pPr>
            <a:r>
              <a:rPr lang="en-US" sz="2900" dirty="0">
                <a:latin typeface="Aptos" panose="020B0004020202020204" pitchFamily="34" charset="0"/>
              </a:rPr>
              <a:t>Active registration in SAM.gov with a current, valid Unique Entity Identifier (UEI).</a:t>
            </a:r>
          </a:p>
          <a:p>
            <a:pPr lvl="1">
              <a:lnSpc>
                <a:spcPct val="110000"/>
              </a:lnSpc>
              <a:spcBef>
                <a:spcPts val="600"/>
              </a:spcBef>
              <a:spcAft>
                <a:spcPts val="600"/>
              </a:spcAft>
            </a:pPr>
            <a:r>
              <a:rPr lang="en-US" sz="2900" dirty="0">
                <a:latin typeface="Aptos" panose="020B0004020202020204" pitchFamily="34" charset="0"/>
              </a:rPr>
              <a:t>No active exclusions in SAM.gov or the HHS Office of Inspector General Exclusion List.</a:t>
            </a:r>
          </a:p>
          <a:p>
            <a:pPr lvl="1">
              <a:lnSpc>
                <a:spcPct val="110000"/>
              </a:lnSpc>
              <a:spcBef>
                <a:spcPts val="600"/>
              </a:spcBef>
              <a:spcAft>
                <a:spcPts val="600"/>
              </a:spcAft>
            </a:pPr>
            <a:r>
              <a:rPr lang="en-US" sz="2900" dirty="0">
                <a:latin typeface="Aptos" panose="020B0004020202020204" pitchFamily="34" charset="0"/>
              </a:rPr>
              <a:t>Demonstrated experience (minimum 2 years) both managing federal or state-funded health initiatives and implementing initiatives related to behavioral health or the specific program area addressed by this funding opportunity.</a:t>
            </a:r>
          </a:p>
          <a:p>
            <a:pPr lvl="1">
              <a:lnSpc>
                <a:spcPct val="110000"/>
              </a:lnSpc>
              <a:spcBef>
                <a:spcPts val="600"/>
              </a:spcBef>
              <a:spcAft>
                <a:spcPts val="600"/>
              </a:spcAft>
            </a:pPr>
            <a:r>
              <a:rPr lang="en-US" sz="2900" dirty="0">
                <a:latin typeface="Aptos" panose="020B0004020202020204" pitchFamily="34" charset="0"/>
              </a:rPr>
              <a:t>Financial management systems capable of separately tracking and reporting federal expenditures per §200.302.</a:t>
            </a:r>
          </a:p>
          <a:p>
            <a:pPr lvl="1">
              <a:lnSpc>
                <a:spcPct val="110000"/>
              </a:lnSpc>
              <a:spcBef>
                <a:spcPts val="600"/>
              </a:spcBef>
              <a:spcAft>
                <a:spcPts val="600"/>
              </a:spcAft>
            </a:pPr>
            <a:r>
              <a:rPr lang="en-US" sz="2900" dirty="0">
                <a:latin typeface="Aptos" panose="020B0004020202020204" pitchFamily="34" charset="0"/>
              </a:rPr>
              <a:t>A completed Single Audit per §200.501 with no unresolved material findings.</a:t>
            </a:r>
          </a:p>
          <a:p>
            <a:pPr lvl="1">
              <a:lnSpc>
                <a:spcPct val="110000"/>
              </a:lnSpc>
              <a:spcBef>
                <a:spcPts val="600"/>
              </a:spcBef>
              <a:spcAft>
                <a:spcPts val="600"/>
              </a:spcAft>
            </a:pPr>
            <a:r>
              <a:rPr lang="en-US" sz="2900" dirty="0">
                <a:latin typeface="Aptos" panose="020B0004020202020204" pitchFamily="34" charset="0"/>
              </a:rPr>
              <a:t>Current organizational insurance coverage, including general liability and professional liability.</a:t>
            </a:r>
            <a:br>
              <a:rPr lang="en-US" sz="2900" dirty="0">
                <a:latin typeface="Aptos" panose="020B0004020202020204" pitchFamily="34" charset="0"/>
              </a:rPr>
            </a:br>
            <a:endParaRPr lang="en-US" sz="2900" dirty="0">
              <a:latin typeface="Aptos" panose="020B0004020202020204" pitchFamily="34" charset="0"/>
            </a:endParaRPr>
          </a:p>
          <a:p>
            <a:endParaRPr lang="en-US" dirty="0"/>
          </a:p>
        </p:txBody>
      </p:sp>
      <p:sp>
        <p:nvSpPr>
          <p:cNvPr id="3" name="Footer Placeholder 2">
            <a:extLst>
              <a:ext uri="{FF2B5EF4-FFF2-40B4-BE49-F238E27FC236}">
                <a16:creationId xmlns:a16="http://schemas.microsoft.com/office/drawing/2014/main" id="{F0509157-1A81-02D9-6D62-50B6FC3C1CED}"/>
              </a:ext>
            </a:extLst>
          </p:cNvPr>
          <p:cNvSpPr>
            <a:spLocks noGrp="1"/>
          </p:cNvSpPr>
          <p:nvPr>
            <p:ph type="ftr" sz="quarter" idx="3"/>
          </p:nvPr>
        </p:nvSpPr>
        <p:spPr/>
        <p:txBody>
          <a:bodyPr/>
          <a:lstStyle/>
          <a:p>
            <a:r>
              <a:rPr lang="en-US"/>
              <a:t>RHTP  Solicitation Webinar: Behavioral Health Prevention Programs</a:t>
            </a:r>
            <a:endParaRPr lang="en-US" dirty="0"/>
          </a:p>
        </p:txBody>
      </p:sp>
      <p:sp>
        <p:nvSpPr>
          <p:cNvPr id="7" name="Date Placeholder 6">
            <a:extLst>
              <a:ext uri="{FF2B5EF4-FFF2-40B4-BE49-F238E27FC236}">
                <a16:creationId xmlns:a16="http://schemas.microsoft.com/office/drawing/2014/main" id="{2597EF85-A820-C208-1DDC-0EB3A5F8A374}"/>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32913972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F268E83-8387-4513-8EB6-ABE2503C5437}"/>
              </a:ext>
            </a:extLst>
          </p:cNvPr>
          <p:cNvSpPr>
            <a:spLocks noGrp="1"/>
          </p:cNvSpPr>
          <p:nvPr>
            <p:ph type="title"/>
          </p:nvPr>
        </p:nvSpPr>
        <p:spPr/>
        <p:txBody>
          <a:bodyPr>
            <a:normAutofit/>
          </a:bodyPr>
          <a:lstStyle/>
          <a:p>
            <a:r>
              <a:rPr lang="en-US" sz="4000" dirty="0">
                <a:latin typeface="Aptos" panose="020B0004020202020204" pitchFamily="34" charset="0"/>
              </a:rPr>
              <a:t>Questions and Answers</a:t>
            </a:r>
          </a:p>
        </p:txBody>
      </p:sp>
      <p:sp>
        <p:nvSpPr>
          <p:cNvPr id="5" name="Content Placeholder 4">
            <a:extLst>
              <a:ext uri="{FF2B5EF4-FFF2-40B4-BE49-F238E27FC236}">
                <a16:creationId xmlns:a16="http://schemas.microsoft.com/office/drawing/2014/main" id="{0D7459C8-5DD4-407A-A089-52FB98B3F46F}"/>
              </a:ext>
            </a:extLst>
          </p:cNvPr>
          <p:cNvSpPr>
            <a:spLocks noGrp="1"/>
          </p:cNvSpPr>
          <p:nvPr>
            <p:ph idx="1"/>
          </p:nvPr>
        </p:nvSpPr>
        <p:spPr>
          <a:xfrm>
            <a:off x="838200" y="1624491"/>
            <a:ext cx="10515600" cy="4351338"/>
          </a:xfrm>
        </p:spPr>
        <p:txBody>
          <a:bodyPr>
            <a:normAutofit/>
          </a:bodyPr>
          <a:lstStyle/>
          <a:p>
            <a:pPr marL="0" indent="0">
              <a:lnSpc>
                <a:spcPct val="100000"/>
              </a:lnSpc>
              <a:spcBef>
                <a:spcPts val="600"/>
              </a:spcBef>
              <a:spcAft>
                <a:spcPts val="600"/>
              </a:spcAft>
              <a:buNone/>
            </a:pPr>
            <a:r>
              <a:rPr lang="en-US" sz="2600" b="1" dirty="0">
                <a:latin typeface="Aptos" panose="020B0004020202020204" pitchFamily="34" charset="0"/>
              </a:rPr>
              <a:t>Question:</a:t>
            </a:r>
          </a:p>
          <a:p>
            <a:pPr marL="457200" lvl="1" indent="0">
              <a:lnSpc>
                <a:spcPct val="100000"/>
              </a:lnSpc>
              <a:spcBef>
                <a:spcPts val="600"/>
              </a:spcBef>
              <a:spcAft>
                <a:spcPts val="600"/>
              </a:spcAft>
              <a:buNone/>
            </a:pPr>
            <a:r>
              <a:rPr lang="en-US" dirty="0">
                <a:effectLst/>
                <a:latin typeface="Aptos" panose="020B0004020202020204" pitchFamily="34" charset="0"/>
                <a:ea typeface="Aptos" panose="020B0004020202020204" pitchFamily="34" charset="0"/>
                <a:cs typeface="Times New Roman" panose="02020603050405020304" pitchFamily="18" charset="0"/>
              </a:rPr>
              <a:t>Must a Boise-based for-profit applicant have a formal rural partner or rural service location?  Or would a defined eligible  rural service area with documented rural participant reach be sufficient?</a:t>
            </a:r>
            <a:endParaRPr lang="en-US" b="1" dirty="0">
              <a:latin typeface="Aptos" panose="020B0004020202020204" pitchFamily="34" charset="0"/>
              <a:ea typeface="Aptos" panose="020B0004020202020204" pitchFamily="34" charset="0"/>
              <a:cs typeface="Times New Roman" panose="02020603050405020304" pitchFamily="18" charset="0"/>
            </a:endParaRPr>
          </a:p>
          <a:p>
            <a:pPr marL="0" indent="0">
              <a:lnSpc>
                <a:spcPct val="100000"/>
              </a:lnSpc>
              <a:spcBef>
                <a:spcPts val="600"/>
              </a:spcBef>
              <a:spcAft>
                <a:spcPts val="600"/>
              </a:spcAft>
              <a:buNone/>
            </a:pPr>
            <a:r>
              <a:rPr lang="en-US" sz="2600" b="1" dirty="0">
                <a:latin typeface="Aptos" panose="020B0004020202020204" pitchFamily="34" charset="0"/>
              </a:rPr>
              <a:t>Answer:</a:t>
            </a:r>
          </a:p>
          <a:p>
            <a:pPr marL="457200" lvl="1" indent="0">
              <a:lnSpc>
                <a:spcPct val="100000"/>
              </a:lnSpc>
              <a:spcBef>
                <a:spcPts val="600"/>
              </a:spcBef>
              <a:spcAft>
                <a:spcPts val="600"/>
              </a:spcAft>
              <a:buNone/>
            </a:pPr>
            <a:r>
              <a:rPr lang="en-US" dirty="0">
                <a:latin typeface="Aptos" panose="020B0004020202020204" pitchFamily="34" charset="0"/>
              </a:rPr>
              <a:t>An urban for-profit applicant does not have to have  a formal rural partner or service location.  The Applicant must provide a comprehensive  plan for how they will provide services to rural locations.  Awardees will be required to provide proof of rural service delivery.</a:t>
            </a:r>
          </a:p>
          <a:p>
            <a:pPr marL="457200" lvl="1" indent="0">
              <a:buNone/>
            </a:pPr>
            <a:endParaRPr lang="en-US"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Footer Placeholder 2">
            <a:extLst>
              <a:ext uri="{FF2B5EF4-FFF2-40B4-BE49-F238E27FC236}">
                <a16:creationId xmlns:a16="http://schemas.microsoft.com/office/drawing/2014/main" id="{B5F5861B-2D13-2E0A-33AB-3E9F0E0DF24B}"/>
              </a:ext>
            </a:extLst>
          </p:cNvPr>
          <p:cNvSpPr>
            <a:spLocks noGrp="1"/>
          </p:cNvSpPr>
          <p:nvPr>
            <p:ph type="ftr" sz="quarter" idx="3"/>
          </p:nvPr>
        </p:nvSpPr>
        <p:spPr/>
        <p:txBody>
          <a:bodyPr/>
          <a:lstStyle/>
          <a:p>
            <a:r>
              <a:rPr lang="en-US"/>
              <a:t>RHTP  Solicitation Webinar: Behavioral Health Prevention Programs</a:t>
            </a:r>
            <a:endParaRPr lang="en-US" dirty="0"/>
          </a:p>
        </p:txBody>
      </p:sp>
      <p:sp>
        <p:nvSpPr>
          <p:cNvPr id="7" name="Date Placeholder 6">
            <a:extLst>
              <a:ext uri="{FF2B5EF4-FFF2-40B4-BE49-F238E27FC236}">
                <a16:creationId xmlns:a16="http://schemas.microsoft.com/office/drawing/2014/main" id="{A872BD36-E414-4926-8A7B-79AB4F3A0E49}"/>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40480673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0C26FD-9EA3-9D85-733D-1DB9D79A9D5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9194449-441F-A3F7-7342-F704C8AB9464}"/>
              </a:ext>
            </a:extLst>
          </p:cNvPr>
          <p:cNvSpPr>
            <a:spLocks noGrp="1"/>
          </p:cNvSpPr>
          <p:nvPr>
            <p:ph type="title"/>
          </p:nvPr>
        </p:nvSpPr>
        <p:spPr/>
        <p:txBody>
          <a:bodyPr>
            <a:normAutofit/>
          </a:bodyPr>
          <a:lstStyle/>
          <a:p>
            <a:r>
              <a:rPr lang="en-US" sz="4000" dirty="0">
                <a:latin typeface="Aptos" panose="020B0004020202020204" pitchFamily="34" charset="0"/>
              </a:rPr>
              <a:t>Questions and Answers</a:t>
            </a:r>
          </a:p>
        </p:txBody>
      </p:sp>
      <p:sp>
        <p:nvSpPr>
          <p:cNvPr id="5" name="Content Placeholder 4">
            <a:extLst>
              <a:ext uri="{FF2B5EF4-FFF2-40B4-BE49-F238E27FC236}">
                <a16:creationId xmlns:a16="http://schemas.microsoft.com/office/drawing/2014/main" id="{3A3A045C-AD72-352B-1550-BE14D19A8E9E}"/>
              </a:ext>
            </a:extLst>
          </p:cNvPr>
          <p:cNvSpPr>
            <a:spLocks noGrp="1"/>
          </p:cNvSpPr>
          <p:nvPr>
            <p:ph idx="1"/>
          </p:nvPr>
        </p:nvSpPr>
        <p:spPr>
          <a:xfrm>
            <a:off x="838200" y="1624491"/>
            <a:ext cx="10515600" cy="4351338"/>
          </a:xfrm>
        </p:spPr>
        <p:txBody>
          <a:bodyPr>
            <a:normAutofit/>
          </a:bodyPr>
          <a:lstStyle/>
          <a:p>
            <a:pPr marL="0" indent="0">
              <a:lnSpc>
                <a:spcPct val="100000"/>
              </a:lnSpc>
              <a:spcBef>
                <a:spcPts val="600"/>
              </a:spcBef>
              <a:spcAft>
                <a:spcPts val="600"/>
              </a:spcAft>
              <a:buNone/>
            </a:pPr>
            <a:r>
              <a:rPr lang="en-US" sz="2600" b="1" dirty="0">
                <a:latin typeface="Aptos" panose="020B0004020202020204" pitchFamily="34" charset="0"/>
              </a:rPr>
              <a:t>Question:</a:t>
            </a:r>
          </a:p>
          <a:p>
            <a:pPr marL="457200" lvl="1" indent="0">
              <a:lnSpc>
                <a:spcPct val="100000"/>
              </a:lnSpc>
              <a:spcBef>
                <a:spcPts val="600"/>
              </a:spcBef>
              <a:spcAft>
                <a:spcPts val="600"/>
              </a:spcAft>
              <a:buNone/>
            </a:pPr>
            <a:r>
              <a:rPr lang="en-US" dirty="0">
                <a:latin typeface="Aptos" panose="020B0004020202020204" pitchFamily="34" charset="0"/>
                <a:ea typeface="Aptos" panose="020B0004020202020204" pitchFamily="34" charset="0"/>
                <a:cs typeface="Times New Roman" panose="02020603050405020304" pitchFamily="18" charset="0"/>
              </a:rPr>
              <a:t>Please confirm that the 10% administrative cost limitation applies to administrative/indirect costs and does not include personnel performing direct programmatic activities that are properly allocated to  the project.</a:t>
            </a:r>
          </a:p>
          <a:p>
            <a:pPr marL="0" indent="0">
              <a:lnSpc>
                <a:spcPct val="100000"/>
              </a:lnSpc>
              <a:spcBef>
                <a:spcPts val="600"/>
              </a:spcBef>
              <a:spcAft>
                <a:spcPts val="600"/>
              </a:spcAft>
              <a:buNone/>
            </a:pPr>
            <a:r>
              <a:rPr lang="en-US" sz="2600" b="1" dirty="0">
                <a:latin typeface="Aptos" panose="020B0004020202020204" pitchFamily="34" charset="0"/>
              </a:rPr>
              <a:t>Answer:</a:t>
            </a:r>
          </a:p>
          <a:p>
            <a:pPr marL="457200" lvl="1" indent="0">
              <a:lnSpc>
                <a:spcPct val="100000"/>
              </a:lnSpc>
              <a:spcBef>
                <a:spcPts val="600"/>
              </a:spcBef>
              <a:spcAft>
                <a:spcPts val="600"/>
              </a:spcAft>
              <a:buNone/>
            </a:pPr>
            <a:r>
              <a:rPr lang="en-US" dirty="0">
                <a:latin typeface="Aptos" panose="020B0004020202020204" pitchFamily="34" charset="0"/>
              </a:rPr>
              <a:t>The 10% cap covers all administrative costs, including direct administrative expenses and indirect costs (overhead).  This applies to  the award itself and also  to  subrecipients, meaning each subrecipient’s administrative costs must stay within 10% of their subaward amount.</a:t>
            </a:r>
          </a:p>
          <a:p>
            <a:pPr marL="457200" lvl="1" indent="0">
              <a:buNone/>
            </a:pPr>
            <a:endParaRPr lang="en-US"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Footer Placeholder 2">
            <a:extLst>
              <a:ext uri="{FF2B5EF4-FFF2-40B4-BE49-F238E27FC236}">
                <a16:creationId xmlns:a16="http://schemas.microsoft.com/office/drawing/2014/main" id="{649CDE70-8952-8519-6C40-071D973DAEDA}"/>
              </a:ext>
            </a:extLst>
          </p:cNvPr>
          <p:cNvSpPr>
            <a:spLocks noGrp="1"/>
          </p:cNvSpPr>
          <p:nvPr>
            <p:ph type="ftr" sz="quarter" idx="3"/>
          </p:nvPr>
        </p:nvSpPr>
        <p:spPr/>
        <p:txBody>
          <a:bodyPr/>
          <a:lstStyle/>
          <a:p>
            <a:r>
              <a:rPr lang="en-US"/>
              <a:t>RHTP  Solicitation Webinar: Behavioral Health Prevention Programs</a:t>
            </a:r>
            <a:endParaRPr lang="en-US" dirty="0"/>
          </a:p>
        </p:txBody>
      </p:sp>
      <p:sp>
        <p:nvSpPr>
          <p:cNvPr id="7" name="Date Placeholder 6">
            <a:extLst>
              <a:ext uri="{FF2B5EF4-FFF2-40B4-BE49-F238E27FC236}">
                <a16:creationId xmlns:a16="http://schemas.microsoft.com/office/drawing/2014/main" id="{20AEBCA4-EF79-2933-0F62-A6E88AE581F2}"/>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26854362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FA0B5-18F7-E0A7-3B3D-121CD9238C5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68D48DF-3234-B5C7-93F0-0B7A098F1240}"/>
              </a:ext>
            </a:extLst>
          </p:cNvPr>
          <p:cNvSpPr>
            <a:spLocks noGrp="1"/>
          </p:cNvSpPr>
          <p:nvPr>
            <p:ph type="title"/>
          </p:nvPr>
        </p:nvSpPr>
        <p:spPr/>
        <p:txBody>
          <a:bodyPr>
            <a:normAutofit/>
          </a:bodyPr>
          <a:lstStyle/>
          <a:p>
            <a:r>
              <a:rPr lang="en-US" sz="4000" dirty="0">
                <a:latin typeface="Aptos" panose="020B0004020202020204" pitchFamily="34" charset="0"/>
              </a:rPr>
              <a:t>Questions and Answers</a:t>
            </a:r>
          </a:p>
        </p:txBody>
      </p:sp>
      <p:sp>
        <p:nvSpPr>
          <p:cNvPr id="5" name="Content Placeholder 4">
            <a:extLst>
              <a:ext uri="{FF2B5EF4-FFF2-40B4-BE49-F238E27FC236}">
                <a16:creationId xmlns:a16="http://schemas.microsoft.com/office/drawing/2014/main" id="{4CA17B39-D128-45E1-7E89-8D3D07DF45E3}"/>
              </a:ext>
            </a:extLst>
          </p:cNvPr>
          <p:cNvSpPr>
            <a:spLocks noGrp="1"/>
          </p:cNvSpPr>
          <p:nvPr>
            <p:ph idx="1"/>
          </p:nvPr>
        </p:nvSpPr>
        <p:spPr>
          <a:xfrm>
            <a:off x="838200" y="1624491"/>
            <a:ext cx="10515600" cy="4351338"/>
          </a:xfrm>
        </p:spPr>
        <p:txBody>
          <a:bodyPr>
            <a:normAutofit/>
          </a:bodyPr>
          <a:lstStyle/>
          <a:p>
            <a:pPr marL="0" indent="0">
              <a:lnSpc>
                <a:spcPct val="100000"/>
              </a:lnSpc>
              <a:spcBef>
                <a:spcPts val="600"/>
              </a:spcBef>
              <a:spcAft>
                <a:spcPts val="600"/>
              </a:spcAft>
              <a:buNone/>
            </a:pPr>
            <a:r>
              <a:rPr lang="en-US" sz="2600" b="1" dirty="0">
                <a:latin typeface="Aptos" panose="020B0004020202020204" pitchFamily="34" charset="0"/>
              </a:rPr>
              <a:t>Question:</a:t>
            </a:r>
          </a:p>
          <a:p>
            <a:pPr marL="457200" lvl="1" indent="0">
              <a:lnSpc>
                <a:spcPct val="100000"/>
              </a:lnSpc>
              <a:spcBef>
                <a:spcPts val="600"/>
              </a:spcBef>
              <a:spcAft>
                <a:spcPts val="600"/>
              </a:spcAft>
              <a:buNone/>
            </a:pPr>
            <a:r>
              <a:rPr lang="en-US" dirty="0">
                <a:effectLst/>
                <a:latin typeface="Aptos" panose="020B0004020202020204" pitchFamily="34" charset="0"/>
                <a:ea typeface="Aptos" panose="020B0004020202020204" pitchFamily="34" charset="0"/>
                <a:cs typeface="Times New Roman" panose="02020603050405020304" pitchFamily="18" charset="0"/>
              </a:rPr>
              <a:t>Section 3..1 of the solicitation identifies the subaward type as “Fixed Amount, while Section 4.3 states that subawards will be issued on a reimbursement basis.   Can you clarify how payments will be structured?</a:t>
            </a:r>
            <a:endParaRPr lang="en-US" b="1" dirty="0">
              <a:latin typeface="Aptos" panose="020B0004020202020204" pitchFamily="34" charset="0"/>
              <a:ea typeface="Aptos" panose="020B0004020202020204" pitchFamily="34" charset="0"/>
              <a:cs typeface="Times New Roman" panose="02020603050405020304" pitchFamily="18" charset="0"/>
            </a:endParaRPr>
          </a:p>
          <a:p>
            <a:pPr marL="0" indent="0">
              <a:lnSpc>
                <a:spcPct val="100000"/>
              </a:lnSpc>
              <a:spcBef>
                <a:spcPts val="600"/>
              </a:spcBef>
              <a:spcAft>
                <a:spcPts val="600"/>
              </a:spcAft>
              <a:buNone/>
            </a:pPr>
            <a:r>
              <a:rPr lang="en-US" sz="2600" b="1" dirty="0">
                <a:latin typeface="Aptos" panose="020B0004020202020204" pitchFamily="34" charset="0"/>
              </a:rPr>
              <a:t>Answer:</a:t>
            </a:r>
          </a:p>
          <a:p>
            <a:pPr marL="457200" lvl="1" indent="0">
              <a:lnSpc>
                <a:spcPct val="100000"/>
              </a:lnSpc>
              <a:spcBef>
                <a:spcPts val="600"/>
              </a:spcBef>
              <a:spcAft>
                <a:spcPts val="600"/>
              </a:spcAft>
              <a:buNone/>
            </a:pPr>
            <a:r>
              <a:rPr lang="en-US" dirty="0">
                <a:latin typeface="Aptos" panose="020B0004020202020204" pitchFamily="34" charset="0"/>
              </a:rPr>
              <a:t>All RHTP grant funding opportunities are set up  as reimbursement grants.</a:t>
            </a:r>
          </a:p>
          <a:p>
            <a:pPr marL="457200" lvl="1" indent="0">
              <a:buNone/>
            </a:pPr>
            <a:endParaRPr lang="en-US"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Footer Placeholder 2">
            <a:extLst>
              <a:ext uri="{FF2B5EF4-FFF2-40B4-BE49-F238E27FC236}">
                <a16:creationId xmlns:a16="http://schemas.microsoft.com/office/drawing/2014/main" id="{FDFD89CD-31AD-1D11-80D8-E2B513DCF4F1}"/>
              </a:ext>
            </a:extLst>
          </p:cNvPr>
          <p:cNvSpPr>
            <a:spLocks noGrp="1"/>
          </p:cNvSpPr>
          <p:nvPr>
            <p:ph type="ftr" sz="quarter" idx="3"/>
          </p:nvPr>
        </p:nvSpPr>
        <p:spPr/>
        <p:txBody>
          <a:bodyPr/>
          <a:lstStyle/>
          <a:p>
            <a:r>
              <a:rPr lang="en-US"/>
              <a:t>RHTP  Solicitation Webinar: Behavioral Health Prevention Programs</a:t>
            </a:r>
            <a:endParaRPr lang="en-US" dirty="0"/>
          </a:p>
        </p:txBody>
      </p:sp>
      <p:sp>
        <p:nvSpPr>
          <p:cNvPr id="7" name="Date Placeholder 6">
            <a:extLst>
              <a:ext uri="{FF2B5EF4-FFF2-40B4-BE49-F238E27FC236}">
                <a16:creationId xmlns:a16="http://schemas.microsoft.com/office/drawing/2014/main" id="{199739DC-D5BE-30F2-BF5B-7DF6192180FC}"/>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35376051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83FAD-828E-9840-0504-C1C198E0F48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6C9A7BC-7B17-E7AF-2E9F-26255D8DB700}"/>
              </a:ext>
            </a:extLst>
          </p:cNvPr>
          <p:cNvSpPr>
            <a:spLocks noGrp="1"/>
          </p:cNvSpPr>
          <p:nvPr>
            <p:ph type="title"/>
          </p:nvPr>
        </p:nvSpPr>
        <p:spPr/>
        <p:txBody>
          <a:bodyPr>
            <a:normAutofit/>
          </a:bodyPr>
          <a:lstStyle/>
          <a:p>
            <a:r>
              <a:rPr lang="en-US" sz="4000" dirty="0">
                <a:latin typeface="Aptos" panose="020B0004020202020204" pitchFamily="34" charset="0"/>
              </a:rPr>
              <a:t>Questions and Answers</a:t>
            </a:r>
          </a:p>
        </p:txBody>
      </p:sp>
      <p:sp>
        <p:nvSpPr>
          <p:cNvPr id="5" name="Content Placeholder 4">
            <a:extLst>
              <a:ext uri="{FF2B5EF4-FFF2-40B4-BE49-F238E27FC236}">
                <a16:creationId xmlns:a16="http://schemas.microsoft.com/office/drawing/2014/main" id="{AF8D37D8-E1AA-2D6A-15F5-67BA48AA501B}"/>
              </a:ext>
            </a:extLst>
          </p:cNvPr>
          <p:cNvSpPr>
            <a:spLocks noGrp="1"/>
          </p:cNvSpPr>
          <p:nvPr>
            <p:ph idx="1"/>
          </p:nvPr>
        </p:nvSpPr>
        <p:spPr>
          <a:xfrm>
            <a:off x="838200" y="1477108"/>
            <a:ext cx="10515600" cy="4498721"/>
          </a:xfrm>
        </p:spPr>
        <p:txBody>
          <a:bodyPr>
            <a:normAutofit fontScale="92500" lnSpcReduction="20000"/>
          </a:bodyPr>
          <a:lstStyle/>
          <a:p>
            <a:pPr marL="0" indent="0">
              <a:lnSpc>
                <a:spcPct val="100000"/>
              </a:lnSpc>
              <a:spcBef>
                <a:spcPts val="600"/>
              </a:spcBef>
              <a:spcAft>
                <a:spcPts val="600"/>
              </a:spcAft>
              <a:buNone/>
            </a:pPr>
            <a:r>
              <a:rPr lang="en-US" sz="2600" b="1" dirty="0">
                <a:latin typeface="Aptos" panose="020B0004020202020204" pitchFamily="34" charset="0"/>
              </a:rPr>
              <a:t>Question:</a:t>
            </a:r>
          </a:p>
          <a:p>
            <a:pPr marL="457200" lvl="1" indent="0">
              <a:lnSpc>
                <a:spcPct val="100000"/>
              </a:lnSpc>
              <a:spcBef>
                <a:spcPts val="600"/>
              </a:spcBef>
              <a:spcAft>
                <a:spcPts val="600"/>
              </a:spcAft>
              <a:buNone/>
            </a:pPr>
            <a:r>
              <a:rPr lang="en-US" dirty="0">
                <a:latin typeface="Aptos" panose="020B0004020202020204" pitchFamily="34" charset="0"/>
                <a:ea typeface="Aptos" panose="020B0004020202020204" pitchFamily="34" charset="0"/>
                <a:cs typeface="Times New Roman" panose="02020603050405020304" pitchFamily="18" charset="0"/>
              </a:rPr>
              <a:t>The cover page identifies an anticipated project period of 10/12/26-09/30/31 and states that up to $400,000 annually is available.  Section 3.1 identifies a period of performance of 10/12/26-09/30/27 awards of $100,000-$200,000 with no continuation funding.  Should  applicants prepare a one-year project and budget and no more than $200,000, or should applications address a multi-year project period through 2031?</a:t>
            </a:r>
          </a:p>
          <a:p>
            <a:pPr marL="0" indent="0">
              <a:lnSpc>
                <a:spcPct val="100000"/>
              </a:lnSpc>
              <a:spcBef>
                <a:spcPts val="600"/>
              </a:spcBef>
              <a:spcAft>
                <a:spcPts val="600"/>
              </a:spcAft>
              <a:buNone/>
            </a:pPr>
            <a:r>
              <a:rPr lang="en-US" sz="2600" b="1" dirty="0">
                <a:latin typeface="Aptos" panose="020B0004020202020204" pitchFamily="34" charset="0"/>
              </a:rPr>
              <a:t>Answer:</a:t>
            </a:r>
          </a:p>
          <a:p>
            <a:pPr marL="457200" lvl="1" indent="0">
              <a:buNone/>
            </a:pPr>
            <a:r>
              <a:rPr lang="en-US" dirty="0">
                <a:effectLst/>
                <a:latin typeface="Aptos" panose="020B0004020202020204" pitchFamily="34" charset="0"/>
                <a:ea typeface="Aptos" panose="020B0004020202020204" pitchFamily="34" charset="0"/>
                <a:cs typeface="Times New Roman" panose="02020603050405020304" pitchFamily="18" charset="0"/>
              </a:rPr>
              <a:t>Up to $400,000 annually  is available and may be divided among  multiple awardees.  Applicants should prepare a one-year project/budget with no more than $200,000.  </a:t>
            </a:r>
            <a:r>
              <a:rPr lang="en-US" dirty="0">
                <a:latin typeface="Aptos" panose="020B0004020202020204" pitchFamily="34" charset="0"/>
                <a:ea typeface="Aptos" panose="020B0004020202020204" pitchFamily="34" charset="0"/>
                <a:cs typeface="Times New Roman" panose="02020603050405020304" pitchFamily="18" charset="0"/>
              </a:rPr>
              <a:t>Applicants have the option to submit a work plan for all 5 years, prioritizing milestones for  Year 1.  DHW submits a non-compete continuation application every August which will determine funding beyond he initial award period.</a:t>
            </a:r>
            <a:endParaRPr lang="en-US"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Footer Placeholder 2">
            <a:extLst>
              <a:ext uri="{FF2B5EF4-FFF2-40B4-BE49-F238E27FC236}">
                <a16:creationId xmlns:a16="http://schemas.microsoft.com/office/drawing/2014/main" id="{B6D86B01-FC8F-17EF-0D6D-8E9B92790C45}"/>
              </a:ext>
            </a:extLst>
          </p:cNvPr>
          <p:cNvSpPr>
            <a:spLocks noGrp="1"/>
          </p:cNvSpPr>
          <p:nvPr>
            <p:ph type="ftr" sz="quarter" idx="3"/>
          </p:nvPr>
        </p:nvSpPr>
        <p:spPr/>
        <p:txBody>
          <a:bodyPr/>
          <a:lstStyle/>
          <a:p>
            <a:r>
              <a:rPr lang="en-US"/>
              <a:t>RHTP  Solicitation Webinar: Behavioral Health Prevention Programs</a:t>
            </a:r>
            <a:endParaRPr lang="en-US" dirty="0"/>
          </a:p>
        </p:txBody>
      </p:sp>
      <p:sp>
        <p:nvSpPr>
          <p:cNvPr id="7" name="Date Placeholder 6">
            <a:extLst>
              <a:ext uri="{FF2B5EF4-FFF2-40B4-BE49-F238E27FC236}">
                <a16:creationId xmlns:a16="http://schemas.microsoft.com/office/drawing/2014/main" id="{5F40852E-273B-7B7F-396C-E0CB24C0C0F3}"/>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5739757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92301-0500-1A16-CFB0-C497897624A6}"/>
              </a:ext>
            </a:extLst>
          </p:cNvPr>
          <p:cNvSpPr>
            <a:spLocks noGrp="1"/>
          </p:cNvSpPr>
          <p:nvPr>
            <p:ph type="title"/>
          </p:nvPr>
        </p:nvSpPr>
        <p:spPr/>
        <p:txBody>
          <a:bodyPr>
            <a:normAutofit/>
          </a:bodyPr>
          <a:lstStyle/>
          <a:p>
            <a:r>
              <a:rPr lang="en-US" sz="4000" dirty="0">
                <a:latin typeface="Aptos" panose="020B0004020202020204" pitchFamily="34" charset="0"/>
              </a:rPr>
              <a:t>Next Steps</a:t>
            </a:r>
          </a:p>
        </p:txBody>
      </p:sp>
      <p:sp>
        <p:nvSpPr>
          <p:cNvPr id="3" name="Content Placeholder 2">
            <a:extLst>
              <a:ext uri="{FF2B5EF4-FFF2-40B4-BE49-F238E27FC236}">
                <a16:creationId xmlns:a16="http://schemas.microsoft.com/office/drawing/2014/main" id="{74ADC097-4255-12E6-E367-6C8471BEAA2A}"/>
              </a:ext>
            </a:extLst>
          </p:cNvPr>
          <p:cNvSpPr>
            <a:spLocks noGrp="1"/>
          </p:cNvSpPr>
          <p:nvPr>
            <p:ph idx="1"/>
          </p:nvPr>
        </p:nvSpPr>
        <p:spPr/>
        <p:txBody>
          <a:bodyPr/>
          <a:lstStyle/>
          <a:p>
            <a:pPr>
              <a:lnSpc>
                <a:spcPct val="100000"/>
              </a:lnSpc>
              <a:spcBef>
                <a:spcPts val="600"/>
              </a:spcBef>
              <a:spcAft>
                <a:spcPts val="600"/>
              </a:spcAft>
            </a:pPr>
            <a:r>
              <a:rPr lang="en-US" sz="2600" dirty="0">
                <a:latin typeface="Aptos" panose="020B0004020202020204" pitchFamily="34" charset="0"/>
              </a:rPr>
              <a:t>FAQs will be posting on the </a:t>
            </a:r>
            <a:r>
              <a:rPr lang="en-US" sz="2600" dirty="0">
                <a:solidFill>
                  <a:schemeClr val="tx2">
                    <a:lumMod val="75000"/>
                    <a:lumOff val="25000"/>
                  </a:schemeClr>
                </a:solidFill>
                <a:latin typeface="Aptos" panose="020B0004020202020204" pitchFamily="34" charset="0"/>
                <a:hlinkClick r:id="rId2">
                  <a:extLst>
                    <a:ext uri="{A12FA001-AC4F-418D-AE19-62706E023703}">
                      <ahyp:hlinkClr xmlns:ahyp="http://schemas.microsoft.com/office/drawing/2018/hyperlinkcolor" val="tx"/>
                    </a:ext>
                  </a:extLst>
                </a:hlinkClick>
              </a:rPr>
              <a:t>RHTP Funding Opportunities </a:t>
            </a:r>
            <a:r>
              <a:rPr lang="en-US" sz="2600" dirty="0">
                <a:latin typeface="Aptos" panose="020B0004020202020204" pitchFamily="34" charset="0"/>
              </a:rPr>
              <a:t>webpage by September 8</a:t>
            </a:r>
            <a:r>
              <a:rPr lang="en-US" sz="2600" baseline="30000" dirty="0">
                <a:latin typeface="Aptos" panose="020B0004020202020204" pitchFamily="34" charset="0"/>
              </a:rPr>
              <a:t>th</a:t>
            </a:r>
            <a:r>
              <a:rPr lang="en-US" sz="2600" dirty="0">
                <a:latin typeface="Aptos" panose="020B0004020202020204" pitchFamily="34" charset="0"/>
              </a:rPr>
              <a:t>.</a:t>
            </a:r>
          </a:p>
          <a:p>
            <a:pPr>
              <a:lnSpc>
                <a:spcPct val="100000"/>
              </a:lnSpc>
              <a:spcBef>
                <a:spcPts val="600"/>
              </a:spcBef>
              <a:spcAft>
                <a:spcPts val="600"/>
              </a:spcAft>
            </a:pPr>
            <a:r>
              <a:rPr lang="en-US" sz="2600" dirty="0">
                <a:latin typeface="Aptos" panose="020B0004020202020204" pitchFamily="34" charset="0"/>
              </a:rPr>
              <a:t>The funding opportunity closes on 9/18/2026.</a:t>
            </a:r>
          </a:p>
          <a:p>
            <a:pPr>
              <a:lnSpc>
                <a:spcPct val="100000"/>
              </a:lnSpc>
              <a:spcBef>
                <a:spcPts val="600"/>
              </a:spcBef>
              <a:spcAft>
                <a:spcPts val="600"/>
              </a:spcAft>
            </a:pPr>
            <a:r>
              <a:rPr lang="en-US" sz="2600" dirty="0">
                <a:latin typeface="Aptos" panose="020B0004020202020204" pitchFamily="34" charset="0"/>
              </a:rPr>
              <a:t>Email completed applications to </a:t>
            </a:r>
            <a:r>
              <a:rPr lang="en-US" sz="2600" dirty="0">
                <a:solidFill>
                  <a:schemeClr val="tx2">
                    <a:lumMod val="75000"/>
                    <a:lumOff val="25000"/>
                  </a:schemeClr>
                </a:solidFill>
                <a:latin typeface="Aptos" panose="020B0004020202020204" pitchFamily="34" charset="0"/>
                <a:hlinkClick r:id="rId3">
                  <a:extLst>
                    <a:ext uri="{A12FA001-AC4F-418D-AE19-62706E023703}">
                      <ahyp:hlinkClr xmlns:ahyp="http://schemas.microsoft.com/office/drawing/2018/hyperlinkcolor" val="tx"/>
                    </a:ext>
                  </a:extLst>
                </a:hlinkClick>
              </a:rPr>
              <a:t>IdahoRHTP@dhw.idaho.gov</a:t>
            </a:r>
            <a:r>
              <a:rPr lang="en-US" sz="2600" dirty="0">
                <a:latin typeface="Aptos" panose="020B0004020202020204" pitchFamily="34" charset="0"/>
              </a:rPr>
              <a:t>.</a:t>
            </a:r>
          </a:p>
          <a:p>
            <a:pPr>
              <a:lnSpc>
                <a:spcPct val="100000"/>
              </a:lnSpc>
              <a:spcBef>
                <a:spcPts val="600"/>
              </a:spcBef>
              <a:spcAft>
                <a:spcPts val="600"/>
              </a:spcAft>
            </a:pPr>
            <a:endParaRPr lang="en-US" dirty="0"/>
          </a:p>
          <a:p>
            <a:pPr marL="0" indent="0">
              <a:lnSpc>
                <a:spcPct val="100000"/>
              </a:lnSpc>
              <a:spcBef>
                <a:spcPts val="600"/>
              </a:spcBef>
              <a:spcAft>
                <a:spcPts val="600"/>
              </a:spcAft>
              <a:buNone/>
            </a:pPr>
            <a:endParaRPr lang="en-US" dirty="0"/>
          </a:p>
        </p:txBody>
      </p:sp>
      <p:sp>
        <p:nvSpPr>
          <p:cNvPr id="5" name="Footer Placeholder 4">
            <a:extLst>
              <a:ext uri="{FF2B5EF4-FFF2-40B4-BE49-F238E27FC236}">
                <a16:creationId xmlns:a16="http://schemas.microsoft.com/office/drawing/2014/main" id="{B9936348-A6A3-5645-C573-06060F146A4D}"/>
              </a:ext>
            </a:extLst>
          </p:cNvPr>
          <p:cNvSpPr>
            <a:spLocks noGrp="1"/>
          </p:cNvSpPr>
          <p:nvPr>
            <p:ph type="ftr" sz="quarter" idx="3"/>
          </p:nvPr>
        </p:nvSpPr>
        <p:spPr/>
        <p:txBody>
          <a:bodyPr/>
          <a:lstStyle/>
          <a:p>
            <a:r>
              <a:rPr lang="en-US"/>
              <a:t>RHTP  Solicitation Webinar: Behavioral Health Prevention Programs</a:t>
            </a:r>
            <a:endParaRPr lang="en-US" dirty="0"/>
          </a:p>
        </p:txBody>
      </p:sp>
      <p:sp>
        <p:nvSpPr>
          <p:cNvPr id="7" name="Date Placeholder 6">
            <a:extLst>
              <a:ext uri="{FF2B5EF4-FFF2-40B4-BE49-F238E27FC236}">
                <a16:creationId xmlns:a16="http://schemas.microsoft.com/office/drawing/2014/main" id="{252E272B-7612-2DD5-9FA0-B389CC50B23F}"/>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24440900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6f693b2-b3aa-4697-af70-12d8d17e5b76">
      <Terms xmlns="http://schemas.microsoft.com/office/infopath/2007/PartnerControls"/>
    </lcf76f155ced4ddcb4097134ff3c332f>
    <TaxCatchAll xmlns="fbfa9019-6a6e-4069-9c45-7a1f9c3b537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59D0A453A26084E825795602896E075" ma:contentTypeVersion="12" ma:contentTypeDescription="Create a new document." ma:contentTypeScope="" ma:versionID="810b5e43fe7df7ab672932068e2d81e0">
  <xsd:schema xmlns:xsd="http://www.w3.org/2001/XMLSchema" xmlns:xs="http://www.w3.org/2001/XMLSchema" xmlns:p="http://schemas.microsoft.com/office/2006/metadata/properties" xmlns:ns2="16f693b2-b3aa-4697-af70-12d8d17e5b76" xmlns:ns3="fbfa9019-6a6e-4069-9c45-7a1f9c3b5378" targetNamespace="http://schemas.microsoft.com/office/2006/metadata/properties" ma:root="true" ma:fieldsID="0c3ae523252fff05cb91c8c85a34a50d" ns2:_="" ns3:_="">
    <xsd:import namespace="16f693b2-b3aa-4697-af70-12d8d17e5b76"/>
    <xsd:import namespace="fbfa9019-6a6e-4069-9c45-7a1f9c3b537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f693b2-b3aa-4697-af70-12d8d17e5b7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427e2394-2ede-4396-a584-1d2ae8375a14"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bfa9019-6a6e-4069-9c45-7a1f9c3b5378"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857eb39c-ab61-4ab0-b9af-c6163181c607}" ma:internalName="TaxCatchAll" ma:showField="CatchAllData" ma:web="fbfa9019-6a6e-4069-9c45-7a1f9c3b537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AA4AA61-11C9-4D17-9A87-124A0FDC05D5}">
  <ds:schemaRefs>
    <ds:schemaRef ds:uri="http://purl.org/dc/terms/"/>
    <ds:schemaRef ds:uri="http://schemas.microsoft.com/office/2006/metadata/properties"/>
    <ds:schemaRef ds:uri="http://schemas.microsoft.com/office/2006/documentManagement/types"/>
    <ds:schemaRef ds:uri="http://www.w3.org/XML/1998/namespace"/>
    <ds:schemaRef ds:uri="http://purl.org/dc/dcmitype/"/>
    <ds:schemaRef ds:uri="http://schemas.microsoft.com/office/infopath/2007/PartnerControls"/>
    <ds:schemaRef ds:uri="http://schemas.openxmlformats.org/package/2006/metadata/core-properties"/>
    <ds:schemaRef ds:uri="16f693b2-b3aa-4697-af70-12d8d17e5b76"/>
    <ds:schemaRef ds:uri="http://purl.org/dc/elements/1.1/"/>
    <ds:schemaRef ds:uri="fbfa9019-6a6e-4069-9c45-7a1f9c3b5378"/>
  </ds:schemaRefs>
</ds:datastoreItem>
</file>

<file path=customXml/itemProps2.xml><?xml version="1.0" encoding="utf-8"?>
<ds:datastoreItem xmlns:ds="http://schemas.openxmlformats.org/officeDocument/2006/customXml" ds:itemID="{F26F84ED-1DCD-43AD-8BF1-434E4A3A90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6f693b2-b3aa-4697-af70-12d8d17e5b76"/>
    <ds:schemaRef ds:uri="fbfa9019-6a6e-4069-9c45-7a1f9c3b537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66D3A3D-9F30-4803-9281-77051EA00D6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1952</TotalTime>
  <Words>1855</Words>
  <Application>Microsoft Office PowerPoint</Application>
  <PresentationFormat>Widescreen</PresentationFormat>
  <Paragraphs>163</Paragraphs>
  <Slides>19</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Aptos</vt:lpstr>
      <vt:lpstr>Arial</vt:lpstr>
      <vt:lpstr>Franklin Gothic Book</vt:lpstr>
      <vt:lpstr>Franklin Gothic Medium</vt:lpstr>
      <vt:lpstr>Office Theme</vt:lpstr>
      <vt:lpstr>Behavioral Health Prevention Programs Webinar</vt:lpstr>
      <vt:lpstr>Agenda</vt:lpstr>
      <vt:lpstr>Welcome &amp; Introductions</vt:lpstr>
      <vt:lpstr>RHTP Overview</vt:lpstr>
      <vt:lpstr>RHTP Overview</vt:lpstr>
      <vt:lpstr>Funding Overview</vt:lpstr>
      <vt:lpstr>Behavioral Health Prevention Programs - Scope of Work </vt:lpstr>
      <vt:lpstr>Behavioral Health Prevention Programs - Scope of Work </vt:lpstr>
      <vt:lpstr>Behavioral Health Prevention Programs - Scope of Work </vt:lpstr>
      <vt:lpstr>Behavioral Health Prevention Programs - Scope of Work </vt:lpstr>
      <vt:lpstr>Behavioral Health Prevention Programs - Scope of Work </vt:lpstr>
      <vt:lpstr>Behavioral Health Prevention Programs - Scope of Work </vt:lpstr>
      <vt:lpstr>Eligibility Minimum Qualifications </vt:lpstr>
      <vt:lpstr>Eligibility Minimum Qualifications </vt:lpstr>
      <vt:lpstr>Questions and Answers</vt:lpstr>
      <vt:lpstr>Questions and Answers</vt:lpstr>
      <vt:lpstr>Questions and Answers</vt:lpstr>
      <vt:lpstr>Questions and Answers</vt:lpstr>
      <vt:lpstr>Next Steps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Perkins, Elizabeth - Reg4</dc:creator>
  <cp:lastModifiedBy>Arritola, Cecilia - CO 4th</cp:lastModifiedBy>
  <cp:revision>30</cp:revision>
  <dcterms:created xsi:type="dcterms:W3CDTF">2026-06-16T18:45:21Z</dcterms:created>
  <dcterms:modified xsi:type="dcterms:W3CDTF">2026-09-09T22:42:50Z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0x010100B59D0A453A26084E825795602896E075</vt:lpwstr>
  </property>
  <property fmtid="{D5CDD505-2E9C-101B-9397-08002B2CF9AE}" pid="3" name="MediaServiceImageTags">
    <vt:lpwstr/>
  </property>
</Properties>
</file>