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256" r:id="rId5"/>
    <p:sldId id="257" r:id="rId6"/>
    <p:sldId id="258" r:id="rId7"/>
    <p:sldId id="261" r:id="rId8"/>
    <p:sldId id="263" r:id="rId9"/>
    <p:sldId id="264" r:id="rId10"/>
    <p:sldId id="265" r:id="rId11"/>
    <p:sldId id="271" r:id="rId12"/>
    <p:sldId id="377" r:id="rId13"/>
    <p:sldId id="266" r:id="rId14"/>
    <p:sldId id="268" r:id="rId15"/>
    <p:sldId id="270" r:id="rId16"/>
    <p:sldId id="276" r:id="rId17"/>
    <p:sldId id="275" r:id="rId18"/>
    <p:sldId id="376" r:id="rId19"/>
    <p:sldId id="354" r:id="rId20"/>
    <p:sldId id="359" r:id="rId21"/>
    <p:sldId id="381" r:id="rId22"/>
    <p:sldId id="380" r:id="rId23"/>
    <p:sldId id="371" r:id="rId24"/>
    <p:sldId id="378" r:id="rId25"/>
    <p:sldId id="375" r:id="rId26"/>
    <p:sldId id="379" r:id="rId27"/>
    <p:sldId id="281" r:id="rId28"/>
    <p:sldId id="382"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F4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2D7EDD-5E55-4BBE-82F2-A2D95C2D4E65}" v="2" dt="2025-11-04T03:59:41.3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1144" y="2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ggie Thoele" userId="0d3b889f-03f8-4e18-a4ab-7e5bd8d190f6" providerId="ADAL" clId="{A73D504E-37D0-4655-BA23-8ED5A0A8766E}"/>
    <pc:docChg chg="custSel addSld modSld">
      <pc:chgData name="Maggie Thoele" userId="0d3b889f-03f8-4e18-a4ab-7e5bd8d190f6" providerId="ADAL" clId="{A73D504E-37D0-4655-BA23-8ED5A0A8766E}" dt="2025-11-04T04:00:08.098" v="62" actId="20577"/>
      <pc:docMkLst>
        <pc:docMk/>
      </pc:docMkLst>
      <pc:sldChg chg="addSp delSp modSp new mod">
        <pc:chgData name="Maggie Thoele" userId="0d3b889f-03f8-4e18-a4ab-7e5bd8d190f6" providerId="ADAL" clId="{A73D504E-37D0-4655-BA23-8ED5A0A8766E}" dt="2025-11-04T04:00:08.098" v="62" actId="20577"/>
        <pc:sldMkLst>
          <pc:docMk/>
          <pc:sldMk cId="759399082" sldId="382"/>
        </pc:sldMkLst>
        <pc:spChg chg="mod">
          <ac:chgData name="Maggie Thoele" userId="0d3b889f-03f8-4e18-a4ab-7e5bd8d190f6" providerId="ADAL" clId="{A73D504E-37D0-4655-BA23-8ED5A0A8766E}" dt="2025-11-04T03:59:30.933" v="23" actId="14100"/>
          <ac:spMkLst>
            <pc:docMk/>
            <pc:sldMk cId="759399082" sldId="382"/>
            <ac:spMk id="2" creationId="{EA3B3FF8-9F50-F60E-90BD-E1BEDFC987A5}"/>
          </ac:spMkLst>
        </pc:spChg>
        <pc:spChg chg="del">
          <ac:chgData name="Maggie Thoele" userId="0d3b889f-03f8-4e18-a4ab-7e5bd8d190f6" providerId="ADAL" clId="{A73D504E-37D0-4655-BA23-8ED5A0A8766E}" dt="2025-11-04T03:47:40.444" v="19" actId="478"/>
          <ac:spMkLst>
            <pc:docMk/>
            <pc:sldMk cId="759399082" sldId="382"/>
            <ac:spMk id="3" creationId="{F313FBF0-3B43-2F3F-2708-7D96E29696A1}"/>
          </ac:spMkLst>
        </pc:spChg>
        <pc:spChg chg="add mod">
          <ac:chgData name="Maggie Thoele" userId="0d3b889f-03f8-4e18-a4ab-7e5bd8d190f6" providerId="ADAL" clId="{A73D504E-37D0-4655-BA23-8ED5A0A8766E}" dt="2025-11-04T04:00:08.098" v="62" actId="20577"/>
          <ac:spMkLst>
            <pc:docMk/>
            <pc:sldMk cId="759399082" sldId="382"/>
            <ac:spMk id="4" creationId="{2621A5BA-DA3C-73FD-5501-E71D80397119}"/>
          </ac:spMkLst>
        </pc:spChg>
        <pc:picChg chg="add mod">
          <ac:chgData name="Maggie Thoele" userId="0d3b889f-03f8-4e18-a4ab-7e5bd8d190f6" providerId="ADAL" clId="{A73D504E-37D0-4655-BA23-8ED5A0A8766E}" dt="2025-11-04T03:59:36.074" v="26" actId="1076"/>
          <ac:picMkLst>
            <pc:docMk/>
            <pc:sldMk cId="759399082" sldId="382"/>
            <ac:picMk id="3" creationId="{6E0C41E0-5C79-5C9D-95BD-D87F94245A1C}"/>
          </ac:picMkLst>
        </pc:picChg>
        <pc:picChg chg="add mod">
          <ac:chgData name="Maggie Thoele" userId="0d3b889f-03f8-4e18-a4ab-7e5bd8d190f6" providerId="ADAL" clId="{A73D504E-37D0-4655-BA23-8ED5A0A8766E}" dt="2025-11-04T03:59:32.711" v="24" actId="1076"/>
          <ac:picMkLst>
            <pc:docMk/>
            <pc:sldMk cId="759399082" sldId="382"/>
            <ac:picMk id="5" creationId="{2081C3C3-E2A5-D52E-DFCD-9EEB1653E1A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BF93F3-4384-43C7-918E-2FFCEF25C74A}" type="datetimeFigureOut">
              <a:rPr lang="en-US" smtClean="0"/>
              <a:t>11/3/2025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30E18E-BFBB-4CE4-9F6F-21D3CAA062D8}" type="slidenum">
              <a:rPr lang="en-US" smtClean="0"/>
              <a:t>‹#›</a:t>
            </a:fld>
            <a:endParaRPr lang="en-US"/>
          </a:p>
        </p:txBody>
      </p:sp>
    </p:spTree>
    <p:extLst>
      <p:ext uri="{BB962C8B-B14F-4D97-AF65-F5344CB8AC3E}">
        <p14:creationId xmlns:p14="http://schemas.microsoft.com/office/powerpoint/2010/main" val="519753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ctr">
              <a:lnSpc>
                <a:spcPct val="107000"/>
              </a:lnSpc>
              <a:spcBef>
                <a:spcPts val="0"/>
              </a:spcBef>
              <a:spcAft>
                <a:spcPts val="800"/>
              </a:spcAft>
            </a:pPr>
            <a:r>
              <a:rPr lang="en-US" sz="1100" b="1" u="sng" dirty="0">
                <a:effectLst/>
                <a:latin typeface="Calibri" panose="020F0502020204030204" pitchFamily="34" charset="0"/>
                <a:ea typeface="Calibri" panose="020F0502020204030204" pitchFamily="34" charset="0"/>
                <a:cs typeface="Times New Roman" panose="02020603050405020304" pitchFamily="18" charset="0"/>
              </a:rPr>
              <a:t>Slide A/B Patients Work Flow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100" dirty="0">
                <a:effectLst/>
                <a:latin typeface="Calibri" panose="020F0502020204030204" pitchFamily="34" charset="0"/>
                <a:ea typeface="Calibri" panose="020F0502020204030204" pitchFamily="34" charset="0"/>
                <a:cs typeface="Times New Roman" panose="02020603050405020304" pitchFamily="18" charset="0"/>
              </a:rPr>
              <a:t>Central Worklist will be scrubbed by temp employees.</a:t>
            </a:r>
          </a:p>
          <a:p>
            <a:pPr marL="342900" marR="0" lvl="0" indent="-342900">
              <a:lnSpc>
                <a:spcPct val="107000"/>
              </a:lnSpc>
              <a:spcBef>
                <a:spcPts val="0"/>
              </a:spcBef>
              <a:spcAft>
                <a:spcPts val="0"/>
              </a:spcAft>
              <a:buFont typeface="+mj-lt"/>
              <a:buAutoNum type="arabicPeriod"/>
            </a:pPr>
            <a:r>
              <a:rPr lang="en-US" sz="1100" dirty="0">
                <a:effectLst/>
                <a:latin typeface="Calibri" panose="020F0502020204030204" pitchFamily="34" charset="0"/>
                <a:ea typeface="Calibri" panose="020F0502020204030204" pitchFamily="34" charset="0"/>
                <a:cs typeface="Times New Roman" panose="02020603050405020304" pitchFamily="18" charset="0"/>
              </a:rPr>
              <a:t>PNs will use scrubbed Central Worklist findings to:</a:t>
            </a:r>
          </a:p>
          <a:p>
            <a:pPr marL="742950" marR="0" lvl="1" indent="-285750">
              <a:lnSpc>
                <a:spcPct val="107000"/>
              </a:lnSpc>
              <a:spcBef>
                <a:spcPts val="0"/>
              </a:spcBef>
              <a:spcAft>
                <a:spcPts val="0"/>
              </a:spcAft>
              <a:buFont typeface="+mj-lt"/>
              <a:buAutoNum type="alphaLcPeriod"/>
            </a:pPr>
            <a:r>
              <a:rPr lang="en-US" sz="1100" dirty="0">
                <a:effectLst/>
                <a:latin typeface="Calibri" panose="020F0502020204030204" pitchFamily="34" charset="0"/>
                <a:ea typeface="Calibri" panose="020F0502020204030204" pitchFamily="34" charset="0"/>
                <a:cs typeface="Times New Roman" panose="02020603050405020304" pitchFamily="18" charset="0"/>
              </a:rPr>
              <a:t> Schedule and assist patients through the Medicaid application process.</a:t>
            </a:r>
          </a:p>
          <a:p>
            <a:pPr marL="742950" marR="0" lvl="1" indent="-285750">
              <a:lnSpc>
                <a:spcPct val="107000"/>
              </a:lnSpc>
              <a:spcBef>
                <a:spcPts val="0"/>
              </a:spcBef>
              <a:spcAft>
                <a:spcPts val="0"/>
              </a:spcAft>
              <a:buFont typeface="+mj-lt"/>
              <a:buAutoNum type="alphaLcPeriod"/>
            </a:pPr>
            <a:r>
              <a:rPr lang="en-US" sz="1100" dirty="0">
                <a:effectLst/>
                <a:latin typeface="Calibri" panose="020F0502020204030204" pitchFamily="34" charset="0"/>
                <a:ea typeface="Calibri" panose="020F0502020204030204" pitchFamily="34" charset="0"/>
                <a:cs typeface="Times New Roman" panose="02020603050405020304" pitchFamily="18" charset="0"/>
              </a:rPr>
              <a:t>Update Medicaid finding in patient CPS record.</a:t>
            </a:r>
          </a:p>
          <a:p>
            <a:pPr marL="742950" marR="0" lvl="1" indent="-285750">
              <a:lnSpc>
                <a:spcPct val="107000"/>
              </a:lnSpc>
              <a:spcBef>
                <a:spcPts val="0"/>
              </a:spcBef>
              <a:spcAft>
                <a:spcPts val="0"/>
              </a:spcAft>
              <a:buFont typeface="+mj-lt"/>
              <a:buAutoNum type="alphaLcPeriod"/>
            </a:pPr>
            <a:r>
              <a:rPr lang="en-US" sz="1100" dirty="0">
                <a:effectLst/>
                <a:latin typeface="Calibri" panose="020F0502020204030204" pitchFamily="34" charset="0"/>
                <a:ea typeface="Calibri" panose="020F0502020204030204" pitchFamily="34" charset="0"/>
                <a:cs typeface="Times New Roman" panose="02020603050405020304" pitchFamily="18" charset="0"/>
              </a:rPr>
              <a:t>Schedule or assist patients with expanded Medicaid coverage to attribute to TR. </a:t>
            </a:r>
          </a:p>
          <a:p>
            <a:pPr marL="342900" marR="0" lvl="0" indent="-342900">
              <a:lnSpc>
                <a:spcPct val="107000"/>
              </a:lnSpc>
              <a:spcBef>
                <a:spcPts val="0"/>
              </a:spcBef>
              <a:spcAft>
                <a:spcPts val="0"/>
              </a:spcAft>
              <a:buFont typeface="+mj-lt"/>
              <a:buAutoNum type="arabicPeriod"/>
            </a:pPr>
            <a:r>
              <a:rPr lang="en-US" sz="1100" dirty="0">
                <a:effectLst/>
                <a:latin typeface="Calibri" panose="020F0502020204030204" pitchFamily="34" charset="0"/>
                <a:ea typeface="Calibri" panose="020F0502020204030204" pitchFamily="34" charset="0"/>
                <a:cs typeface="Times New Roman" panose="02020603050405020304" pitchFamily="18" charset="0"/>
              </a:rPr>
              <a:t>Font Desk will give every slide A/B patient that walks in the door a Healthy connections form with scripting.  Form will be to temp CHW team for review.</a:t>
            </a:r>
          </a:p>
          <a:p>
            <a:endParaRPr lang="en-US" dirty="0"/>
          </a:p>
        </p:txBody>
      </p:sp>
      <p:sp>
        <p:nvSpPr>
          <p:cNvPr id="4" name="Slide Number Placeholder 3"/>
          <p:cNvSpPr>
            <a:spLocks noGrp="1"/>
          </p:cNvSpPr>
          <p:nvPr>
            <p:ph type="sldNum" sz="quarter" idx="5"/>
          </p:nvPr>
        </p:nvSpPr>
        <p:spPr/>
        <p:txBody>
          <a:bodyPr/>
          <a:lstStyle/>
          <a:p>
            <a:fld id="{B730E18E-BFBB-4CE4-9F6F-21D3CAA062D8}" type="slidenum">
              <a:rPr lang="en-US" smtClean="0"/>
              <a:t>13</a:t>
            </a:fld>
            <a:endParaRPr lang="en-US"/>
          </a:p>
        </p:txBody>
      </p:sp>
    </p:spTree>
    <p:extLst>
      <p:ext uri="{BB962C8B-B14F-4D97-AF65-F5344CB8AC3E}">
        <p14:creationId xmlns:p14="http://schemas.microsoft.com/office/powerpoint/2010/main" val="2059126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ADA797D-138E-44E1-BB3E-1226B540799D}"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3315399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ADA797D-138E-44E1-BB3E-1226B540799D}"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246953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DA797D-138E-44E1-BB3E-1226B540799D}"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2024094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ADA797D-138E-44E1-BB3E-1226B540799D}"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3523226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ADA797D-138E-44E1-BB3E-1226B540799D}" type="datetimeFigureOut">
              <a:rPr lang="en-US" smtClean="0"/>
              <a:t>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146082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ADA797D-138E-44E1-BB3E-1226B540799D}" type="datetimeFigureOut">
              <a:rPr lang="en-US" smtClean="0"/>
              <a:t>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4248137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DA797D-138E-44E1-BB3E-1226B540799D}" type="datetimeFigureOut">
              <a:rPr lang="en-US" smtClean="0"/>
              <a:t>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2021578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ADA797D-138E-44E1-BB3E-1226B540799D}"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853216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ADA797D-138E-44E1-BB3E-1226B540799D}"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3461966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ADA797D-138E-44E1-BB3E-1226B540799D}"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413211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ADA797D-138E-44E1-BB3E-1226B540799D}"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D1F44-EB78-4310-8B00-F4CDEEB87D0D}" type="slidenum">
              <a:rPr lang="en-US" smtClean="0"/>
              <a:t>‹#›</a:t>
            </a:fld>
            <a:endParaRPr lang="en-US"/>
          </a:p>
        </p:txBody>
      </p:sp>
    </p:spTree>
    <p:extLst>
      <p:ext uri="{BB962C8B-B14F-4D97-AF65-F5344CB8AC3E}">
        <p14:creationId xmlns:p14="http://schemas.microsoft.com/office/powerpoint/2010/main" val="683600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DA797D-138E-44E1-BB3E-1226B540799D}" type="datetimeFigureOut">
              <a:rPr lang="en-US" smtClean="0"/>
              <a:t>11/3/2025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D1F44-EB78-4310-8B00-F4CDEEB87D0D}" type="slidenum">
              <a:rPr lang="en-US" smtClean="0"/>
              <a:t>‹#›</a:t>
            </a:fld>
            <a:endParaRPr lang="en-US"/>
          </a:p>
        </p:txBody>
      </p:sp>
    </p:spTree>
    <p:extLst>
      <p:ext uri="{BB962C8B-B14F-4D97-AF65-F5344CB8AC3E}">
        <p14:creationId xmlns:p14="http://schemas.microsoft.com/office/powerpoint/2010/main" val="3399060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04456" y="1522337"/>
            <a:ext cx="5105400" cy="1154113"/>
          </a:xfrm>
        </p:spPr>
        <p:txBody>
          <a:bodyPr>
            <a:noAutofit/>
          </a:bodyPr>
          <a:lstStyle/>
          <a:p>
            <a:pPr algn="l"/>
            <a:r>
              <a:rPr lang="en-US" sz="3200" b="1" dirty="0">
                <a:latin typeface="+mn-lt"/>
              </a:rPr>
              <a:t>CHW’s Frontline Role to Improve Quality Measures</a:t>
            </a:r>
          </a:p>
        </p:txBody>
      </p:sp>
      <p:sp>
        <p:nvSpPr>
          <p:cNvPr id="3" name="Subtitle 2"/>
          <p:cNvSpPr>
            <a:spLocks noGrp="1"/>
          </p:cNvSpPr>
          <p:nvPr>
            <p:ph type="subTitle" idx="1"/>
          </p:nvPr>
        </p:nvSpPr>
        <p:spPr>
          <a:xfrm>
            <a:off x="3030348" y="2743200"/>
            <a:ext cx="5003307" cy="609600"/>
          </a:xfrm>
        </p:spPr>
        <p:txBody>
          <a:bodyPr>
            <a:normAutofit fontScale="70000" lnSpcReduction="20000"/>
          </a:bodyPr>
          <a:lstStyle/>
          <a:p>
            <a:pPr algn="l"/>
            <a:r>
              <a:rPr lang="en-US" sz="2900" b="1" dirty="0"/>
              <a:t>Presented by: Jesus Blanco, Associate Director of Population Health</a:t>
            </a:r>
          </a:p>
          <a:p>
            <a:pPr algn="l"/>
            <a:endParaRPr lang="en-US" sz="2400" dirty="0"/>
          </a:p>
        </p:txBody>
      </p:sp>
      <p:pic>
        <p:nvPicPr>
          <p:cNvPr id="1026" name="Picture 2" descr="O:\Development and Outreach\Logos\Current Logos\Color Logo\TR_Logo_coated_Vert_Tagline_10011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9605" y="838200"/>
            <a:ext cx="1404408" cy="25146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0C44CA9-7655-E89C-7D6A-91DC0DE24234}"/>
              </a:ext>
            </a:extLst>
          </p:cNvPr>
          <p:cNvSpPr txBox="1"/>
          <p:nvPr/>
        </p:nvSpPr>
        <p:spPr>
          <a:xfrm>
            <a:off x="3008066" y="4158496"/>
            <a:ext cx="5831134" cy="1231106"/>
          </a:xfrm>
          <a:prstGeom prst="rect">
            <a:avLst/>
          </a:prstGeom>
          <a:noFill/>
        </p:spPr>
        <p:txBody>
          <a:bodyPr wrap="square" rtlCol="0">
            <a:spAutoFit/>
          </a:bodyPr>
          <a:lstStyle/>
          <a:p>
            <a:r>
              <a:rPr lang="en-US" b="1" dirty="0"/>
              <a:t>Idaho Population health Learning Collaborative </a:t>
            </a:r>
          </a:p>
          <a:p>
            <a:endParaRPr lang="en-US" sz="1000" dirty="0"/>
          </a:p>
          <a:p>
            <a:endParaRPr lang="en-US" sz="1000" dirty="0"/>
          </a:p>
          <a:p>
            <a:r>
              <a:rPr lang="en-US" dirty="0"/>
              <a:t>November 5, 2025</a:t>
            </a:r>
          </a:p>
          <a:p>
            <a:r>
              <a:rPr lang="en-US" dirty="0"/>
              <a:t>Boise Idaho</a:t>
            </a:r>
          </a:p>
        </p:txBody>
      </p:sp>
      <p:cxnSp>
        <p:nvCxnSpPr>
          <p:cNvPr id="12" name="Straight Connector 11">
            <a:extLst>
              <a:ext uri="{FF2B5EF4-FFF2-40B4-BE49-F238E27FC236}">
                <a16:creationId xmlns:a16="http://schemas.microsoft.com/office/drawing/2014/main" id="{F69D1EE8-2FC8-F216-17E7-4A397590DA98}"/>
              </a:ext>
            </a:extLst>
          </p:cNvPr>
          <p:cNvCxnSpPr/>
          <p:nvPr/>
        </p:nvCxnSpPr>
        <p:spPr>
          <a:xfrm>
            <a:off x="838200" y="3810000"/>
            <a:ext cx="7620000"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04987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E4F120F-CBC8-FC6D-6C3E-C68B53A4AF8A}"/>
              </a:ext>
            </a:extLst>
          </p:cNvPr>
          <p:cNvSpPr>
            <a:spLocks noGrp="1"/>
          </p:cNvSpPr>
          <p:nvPr>
            <p:ph type="title"/>
          </p:nvPr>
        </p:nvSpPr>
        <p:spPr>
          <a:xfrm>
            <a:off x="457200" y="533400"/>
            <a:ext cx="8229600" cy="1143000"/>
          </a:xfrm>
        </p:spPr>
        <p:txBody>
          <a:bodyPr>
            <a:normAutofit/>
          </a:bodyPr>
          <a:lstStyle/>
          <a:p>
            <a:r>
              <a:rPr lang="en-US" sz="2800" b="1" dirty="0"/>
              <a:t>Learning Objectives</a:t>
            </a:r>
          </a:p>
        </p:txBody>
      </p:sp>
      <p:sp>
        <p:nvSpPr>
          <p:cNvPr id="6" name="Content Placeholder 3">
            <a:extLst>
              <a:ext uri="{FF2B5EF4-FFF2-40B4-BE49-F238E27FC236}">
                <a16:creationId xmlns:a16="http://schemas.microsoft.com/office/drawing/2014/main" id="{331C6AB4-4634-B8F8-81D7-AD33FA3F1A31}"/>
              </a:ext>
            </a:extLst>
          </p:cNvPr>
          <p:cNvSpPr txBox="1">
            <a:spLocks/>
          </p:cNvSpPr>
          <p:nvPr/>
        </p:nvSpPr>
        <p:spPr>
          <a:xfrm>
            <a:off x="448056" y="1794164"/>
            <a:ext cx="8229600" cy="4301836"/>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indent="-457200">
              <a:buAutoNum type="arabicPeriod"/>
            </a:pPr>
            <a:r>
              <a:rPr lang="en-US" sz="2400" b="1" dirty="0"/>
              <a:t>Describe TRHS CHWs’ role in addressing SDOHs</a:t>
            </a:r>
          </a:p>
          <a:p>
            <a:pPr marL="457200" indent="-457200">
              <a:buAutoNum type="arabicPeriod"/>
            </a:pPr>
            <a:endParaRPr lang="en-US" sz="2400" b="1" dirty="0"/>
          </a:p>
          <a:p>
            <a:pPr marL="457200" indent="-457200">
              <a:buAutoNum type="arabicPeriod"/>
            </a:pPr>
            <a:r>
              <a:rPr lang="en-US" sz="2400" b="1" dirty="0"/>
              <a:t>Compare TRHS’s historical and current use of CHWs</a:t>
            </a:r>
          </a:p>
          <a:p>
            <a:pPr marL="457200" indent="-457200">
              <a:buAutoNum type="arabicPeriod"/>
            </a:pPr>
            <a:endParaRPr lang="en-US" sz="2400" b="1" dirty="0"/>
          </a:p>
          <a:p>
            <a:pPr marL="457200" indent="-457200">
              <a:buAutoNum type="arabicPeriod"/>
            </a:pPr>
            <a:r>
              <a:rPr lang="en-US" sz="2400" b="1" dirty="0"/>
              <a:t>Apply strategies to direct CHWs toward population health goals</a:t>
            </a:r>
          </a:p>
          <a:p>
            <a:pPr marL="457200" indent="-457200">
              <a:buAutoNum type="arabicPeriod"/>
            </a:pPr>
            <a:endParaRPr lang="en-US" sz="2400" b="1" dirty="0"/>
          </a:p>
          <a:p>
            <a:pPr marL="457200" indent="-457200">
              <a:buAutoNum type="arabicPeriod"/>
            </a:pPr>
            <a:r>
              <a:rPr lang="en-US" sz="2400" b="1" dirty="0"/>
              <a:t>Identify added value CHWs bring to organizations</a:t>
            </a:r>
            <a:br>
              <a:rPr lang="en-US" sz="2400" dirty="0"/>
            </a:br>
            <a:endParaRPr lang="en-US" sz="2400" dirty="0"/>
          </a:p>
        </p:txBody>
      </p:sp>
    </p:spTree>
    <p:extLst>
      <p:ext uri="{BB962C8B-B14F-4D97-AF65-F5344CB8AC3E}">
        <p14:creationId xmlns:p14="http://schemas.microsoft.com/office/powerpoint/2010/main" val="2506600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C98E26-7D00-137C-9D54-FFE5EEE076A7}"/>
              </a:ext>
            </a:extLst>
          </p:cNvPr>
          <p:cNvSpPr/>
          <p:nvPr/>
        </p:nvSpPr>
        <p:spPr>
          <a:xfrm>
            <a:off x="0" y="405384"/>
            <a:ext cx="9144000" cy="530961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a:extLst>
              <a:ext uri="{FF2B5EF4-FFF2-40B4-BE49-F238E27FC236}">
                <a16:creationId xmlns:a16="http://schemas.microsoft.com/office/drawing/2014/main" id="{6980E271-6341-97AF-5B68-C32FF50CB758}"/>
              </a:ext>
            </a:extLst>
          </p:cNvPr>
          <p:cNvSpPr txBox="1">
            <a:spLocks/>
          </p:cNvSpPr>
          <p:nvPr/>
        </p:nvSpPr>
        <p:spPr>
          <a:xfrm>
            <a:off x="5372100" y="2362200"/>
            <a:ext cx="3543300" cy="175260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800" b="1" dirty="0">
                <a:cs typeface="Segoe UI"/>
              </a:rPr>
              <a:t>Our Mission</a:t>
            </a:r>
          </a:p>
          <a:p>
            <a:pPr marL="0" indent="0">
              <a:buFont typeface="Arial" panose="020B0604020202020204" pitchFamily="34" charset="0"/>
              <a:buNone/>
            </a:pPr>
            <a:r>
              <a:rPr lang="en-US" sz="1600" dirty="0">
                <a:cs typeface="Segoe UI"/>
              </a:rPr>
              <a:t>With deep roots in the Treasure Valley, Terry Reilly is a community health center dedicated to providing affordable, accessible care to meet the needs of our community.</a:t>
            </a:r>
          </a:p>
          <a:p>
            <a:endParaRPr lang="en-US" dirty="0"/>
          </a:p>
        </p:txBody>
      </p:sp>
      <p:pic>
        <p:nvPicPr>
          <p:cNvPr id="12" name="Content Placeholder 11" descr="A person holding a baby&#10;&#10;AI-generated content may be incorrect.">
            <a:extLst>
              <a:ext uri="{FF2B5EF4-FFF2-40B4-BE49-F238E27FC236}">
                <a16:creationId xmlns:a16="http://schemas.microsoft.com/office/drawing/2014/main" id="{412F11E2-C8AB-ECF8-AC6A-C69BF532E4A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5143500" cy="6858000"/>
          </a:xfrm>
        </p:spPr>
      </p:pic>
    </p:spTree>
    <p:extLst>
      <p:ext uri="{BB962C8B-B14F-4D97-AF65-F5344CB8AC3E}">
        <p14:creationId xmlns:p14="http://schemas.microsoft.com/office/powerpoint/2010/main" val="2951485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map of a city&#10;&#10;AI-generated content may be incorrect.">
            <a:extLst>
              <a:ext uri="{FF2B5EF4-FFF2-40B4-BE49-F238E27FC236}">
                <a16:creationId xmlns:a16="http://schemas.microsoft.com/office/drawing/2014/main" id="{15D11509-7731-4260-92C5-67E8F03D7E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216" y="809557"/>
            <a:ext cx="5811726" cy="3757320"/>
          </a:xfrm>
          <a:prstGeom prst="rect">
            <a:avLst/>
          </a:prstGeom>
        </p:spPr>
      </p:pic>
      <p:sp>
        <p:nvSpPr>
          <p:cNvPr id="11" name="Title 1">
            <a:extLst>
              <a:ext uri="{FF2B5EF4-FFF2-40B4-BE49-F238E27FC236}">
                <a16:creationId xmlns:a16="http://schemas.microsoft.com/office/drawing/2014/main" id="{9EFAE88B-8B95-CD81-4CBE-E8234C528F9E}"/>
              </a:ext>
            </a:extLst>
          </p:cNvPr>
          <p:cNvSpPr txBox="1">
            <a:spLocks/>
          </p:cNvSpPr>
          <p:nvPr/>
        </p:nvSpPr>
        <p:spPr>
          <a:xfrm>
            <a:off x="5895975" y="2526360"/>
            <a:ext cx="3276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t>Serving the Treasure Valley </a:t>
            </a:r>
            <a:endParaRPr lang="en-US" sz="3200" dirty="0"/>
          </a:p>
        </p:txBody>
      </p:sp>
      <p:sp>
        <p:nvSpPr>
          <p:cNvPr id="12" name="TextBox 11">
            <a:extLst>
              <a:ext uri="{FF2B5EF4-FFF2-40B4-BE49-F238E27FC236}">
                <a16:creationId xmlns:a16="http://schemas.microsoft.com/office/drawing/2014/main" id="{9242EBAD-D5DE-3551-1CF2-C5149CA8C125}"/>
              </a:ext>
            </a:extLst>
          </p:cNvPr>
          <p:cNvSpPr txBox="1"/>
          <p:nvPr/>
        </p:nvSpPr>
        <p:spPr>
          <a:xfrm>
            <a:off x="4377685" y="5012324"/>
            <a:ext cx="1262855" cy="830997"/>
          </a:xfrm>
          <a:prstGeom prst="rect">
            <a:avLst/>
          </a:prstGeom>
          <a:noFill/>
        </p:spPr>
        <p:txBody>
          <a:bodyPr wrap="square" rtlCol="0">
            <a:spAutoFit/>
          </a:bodyPr>
          <a:lstStyle/>
          <a:p>
            <a:pPr algn="ctr"/>
            <a:r>
              <a:rPr lang="en-US" sz="1600" b="1" dirty="0">
                <a:solidFill>
                  <a:srgbClr val="008000"/>
                </a:solidFill>
              </a:rPr>
              <a:t>16 </a:t>
            </a:r>
            <a:r>
              <a:rPr lang="en-US" sz="1600" b="1" i="1" dirty="0"/>
              <a:t>Locations</a:t>
            </a:r>
          </a:p>
          <a:p>
            <a:pPr algn="ctr"/>
            <a:r>
              <a:rPr lang="en-US" sz="1600" b="1" i="1" dirty="0">
                <a:solidFill>
                  <a:srgbClr val="008000"/>
                </a:solidFill>
              </a:rPr>
              <a:t>3</a:t>
            </a:r>
            <a:r>
              <a:rPr lang="en-US" sz="1600" b="1" i="1" dirty="0"/>
              <a:t> Counties </a:t>
            </a:r>
          </a:p>
          <a:p>
            <a:pPr algn="ctr"/>
            <a:r>
              <a:rPr lang="en-US" sz="1600" b="1" i="1" dirty="0">
                <a:solidFill>
                  <a:srgbClr val="008000"/>
                </a:solidFill>
              </a:rPr>
              <a:t>8 </a:t>
            </a:r>
            <a:r>
              <a:rPr lang="en-US" sz="1600" b="1" i="1" dirty="0"/>
              <a:t>Cities</a:t>
            </a:r>
          </a:p>
        </p:txBody>
      </p:sp>
      <p:sp>
        <p:nvSpPr>
          <p:cNvPr id="13" name="TextBox 12">
            <a:extLst>
              <a:ext uri="{FF2B5EF4-FFF2-40B4-BE49-F238E27FC236}">
                <a16:creationId xmlns:a16="http://schemas.microsoft.com/office/drawing/2014/main" id="{453ACE92-B592-FF46-F027-866AA8B060EF}"/>
              </a:ext>
            </a:extLst>
          </p:cNvPr>
          <p:cNvSpPr txBox="1"/>
          <p:nvPr/>
        </p:nvSpPr>
        <p:spPr>
          <a:xfrm>
            <a:off x="5791200" y="5012324"/>
            <a:ext cx="2983992" cy="707886"/>
          </a:xfrm>
          <a:prstGeom prst="rect">
            <a:avLst/>
          </a:prstGeom>
          <a:noFill/>
        </p:spPr>
        <p:txBody>
          <a:bodyPr wrap="square" rtlCol="0">
            <a:spAutoFit/>
          </a:bodyPr>
          <a:lstStyle/>
          <a:p>
            <a:pPr algn="ctr"/>
            <a:r>
              <a:rPr lang="en-US" sz="2000" b="1" i="1" dirty="0">
                <a:solidFill>
                  <a:srgbClr val="008000"/>
                </a:solidFill>
              </a:rPr>
              <a:t>42,628 </a:t>
            </a:r>
            <a:r>
              <a:rPr lang="en-US" sz="2000" b="1" i="1" dirty="0"/>
              <a:t>Patients Served Annually</a:t>
            </a:r>
          </a:p>
        </p:txBody>
      </p:sp>
      <p:pic>
        <p:nvPicPr>
          <p:cNvPr id="14" name="Picture 13" descr="A black screen with white text&#10;&#10;AI-generated content may be incorrect.">
            <a:extLst>
              <a:ext uri="{FF2B5EF4-FFF2-40B4-BE49-F238E27FC236}">
                <a16:creationId xmlns:a16="http://schemas.microsoft.com/office/drawing/2014/main" id="{D144DA6A-3AEB-B2CD-80A5-8464A7AEC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808" y="4572000"/>
            <a:ext cx="3766081" cy="2095642"/>
          </a:xfrm>
          <a:prstGeom prst="rect">
            <a:avLst/>
          </a:prstGeom>
        </p:spPr>
      </p:pic>
      <p:sp>
        <p:nvSpPr>
          <p:cNvPr id="4" name="Text Placeholder 2">
            <a:extLst>
              <a:ext uri="{FF2B5EF4-FFF2-40B4-BE49-F238E27FC236}">
                <a16:creationId xmlns:a16="http://schemas.microsoft.com/office/drawing/2014/main" id="{5D586B39-9F2D-A972-6227-50DB99A64EF2}"/>
              </a:ext>
            </a:extLst>
          </p:cNvPr>
          <p:cNvSpPr txBox="1">
            <a:spLocks/>
          </p:cNvSpPr>
          <p:nvPr/>
        </p:nvSpPr>
        <p:spPr>
          <a:xfrm>
            <a:off x="368808" y="599353"/>
            <a:ext cx="4052380" cy="41016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1900" b="1" dirty="0">
                <a:cs typeface="Calibri"/>
              </a:rPr>
              <a:t>Terry Reilly Locations </a:t>
            </a:r>
            <a:endParaRPr lang="en-US" sz="1900" b="1" dirty="0"/>
          </a:p>
        </p:txBody>
      </p:sp>
    </p:spTree>
    <p:extLst>
      <p:ext uri="{BB962C8B-B14F-4D97-AF65-F5344CB8AC3E}">
        <p14:creationId xmlns:p14="http://schemas.microsoft.com/office/powerpoint/2010/main" val="3303717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37BAD-333E-2BAA-9B9D-CA5FBDAC43F6}"/>
              </a:ext>
            </a:extLst>
          </p:cNvPr>
          <p:cNvSpPr>
            <a:spLocks noGrp="1"/>
          </p:cNvSpPr>
          <p:nvPr>
            <p:ph type="title"/>
          </p:nvPr>
        </p:nvSpPr>
        <p:spPr>
          <a:xfrm>
            <a:off x="457200" y="228600"/>
            <a:ext cx="8229600" cy="1143000"/>
          </a:xfrm>
        </p:spPr>
        <p:txBody>
          <a:bodyPr>
            <a:normAutofit/>
          </a:bodyPr>
          <a:lstStyle/>
          <a:p>
            <a:r>
              <a:rPr lang="en-US" sz="3200" b="1" dirty="0"/>
              <a:t>Care for Vulnerable Populations </a:t>
            </a:r>
          </a:p>
        </p:txBody>
      </p:sp>
      <p:sp>
        <p:nvSpPr>
          <p:cNvPr id="14" name="TextBox 13">
            <a:extLst>
              <a:ext uri="{FF2B5EF4-FFF2-40B4-BE49-F238E27FC236}">
                <a16:creationId xmlns:a16="http://schemas.microsoft.com/office/drawing/2014/main" id="{DD7E0774-8EC1-1284-98EE-869C035F829F}"/>
              </a:ext>
            </a:extLst>
          </p:cNvPr>
          <p:cNvSpPr txBox="1"/>
          <p:nvPr/>
        </p:nvSpPr>
        <p:spPr>
          <a:xfrm>
            <a:off x="0" y="1063823"/>
            <a:ext cx="9144000" cy="307777"/>
          </a:xfrm>
          <a:prstGeom prst="rect">
            <a:avLst/>
          </a:prstGeom>
          <a:noFill/>
        </p:spPr>
        <p:txBody>
          <a:bodyPr wrap="square">
            <a:spAutoFit/>
          </a:bodyPr>
          <a:lstStyle/>
          <a:p>
            <a:pPr algn="ctr"/>
            <a:r>
              <a:rPr lang="en-US" sz="1400" dirty="0">
                <a:solidFill>
                  <a:schemeClr val="tx1">
                    <a:lumMod val="50000"/>
                    <a:lumOff val="50000"/>
                  </a:schemeClr>
                </a:solidFill>
                <a:latin typeface="Myriad Pro" panose="020B0503030403020204" pitchFamily="34" charset="0"/>
              </a:rPr>
              <a:t>2024 FY </a:t>
            </a:r>
          </a:p>
        </p:txBody>
      </p:sp>
      <p:pic>
        <p:nvPicPr>
          <p:cNvPr id="8" name="Content Placeholder 7" descr="A group of people with black background&#10;&#10;Description automatically generated">
            <a:extLst>
              <a:ext uri="{FF2B5EF4-FFF2-40B4-BE49-F238E27FC236}">
                <a16:creationId xmlns:a16="http://schemas.microsoft.com/office/drawing/2014/main" id="{7B0E2CBB-DD98-74AD-605D-077BB49750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398" y="1447800"/>
            <a:ext cx="932411" cy="932411"/>
          </a:xfrm>
          <a:prstGeom prst="rect">
            <a:avLst/>
          </a:prstGeom>
        </p:spPr>
      </p:pic>
      <p:sp>
        <p:nvSpPr>
          <p:cNvPr id="11" name="TextBox 10">
            <a:extLst>
              <a:ext uri="{FF2B5EF4-FFF2-40B4-BE49-F238E27FC236}">
                <a16:creationId xmlns:a16="http://schemas.microsoft.com/office/drawing/2014/main" id="{E81F7853-60D7-6051-A60A-5A36D580AB8C}"/>
              </a:ext>
            </a:extLst>
          </p:cNvPr>
          <p:cNvSpPr txBox="1"/>
          <p:nvPr/>
        </p:nvSpPr>
        <p:spPr>
          <a:xfrm>
            <a:off x="6367270" y="4999911"/>
            <a:ext cx="1557530" cy="954107"/>
          </a:xfrm>
          <a:prstGeom prst="rect">
            <a:avLst/>
          </a:prstGeom>
          <a:noFill/>
        </p:spPr>
        <p:txBody>
          <a:bodyPr wrap="square" rtlCol="0">
            <a:spAutoFit/>
          </a:bodyPr>
          <a:lstStyle/>
          <a:p>
            <a:r>
              <a:rPr lang="en-US" sz="2800" b="1" dirty="0">
                <a:solidFill>
                  <a:srgbClr val="006600"/>
                </a:solidFill>
              </a:rPr>
              <a:t>43%</a:t>
            </a:r>
          </a:p>
          <a:p>
            <a:r>
              <a:rPr lang="en-US" sz="1400" dirty="0"/>
              <a:t>Of patients are low income</a:t>
            </a:r>
          </a:p>
        </p:txBody>
      </p:sp>
      <p:pic>
        <p:nvPicPr>
          <p:cNvPr id="12" name="Picture 11" descr="A person giving a person a power tool&#10;&#10;Description automatically generated with medium confidence">
            <a:extLst>
              <a:ext uri="{FF2B5EF4-FFF2-40B4-BE49-F238E27FC236}">
                <a16:creationId xmlns:a16="http://schemas.microsoft.com/office/drawing/2014/main" id="{001B3052-4513-5107-6EE2-2A5BC977C9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399" y="2438400"/>
            <a:ext cx="934391" cy="932411"/>
          </a:xfrm>
          <a:prstGeom prst="rect">
            <a:avLst/>
          </a:prstGeom>
        </p:spPr>
      </p:pic>
      <p:pic>
        <p:nvPicPr>
          <p:cNvPr id="15" name="Picture 14" descr="A white house with a chimney&#10;&#10;Description automatically generated">
            <a:extLst>
              <a:ext uri="{FF2B5EF4-FFF2-40B4-BE49-F238E27FC236}">
                <a16:creationId xmlns:a16="http://schemas.microsoft.com/office/drawing/2014/main" id="{6A4E3FCA-A57B-8B9F-917E-F9B110F836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4398" y="3505200"/>
            <a:ext cx="932411" cy="932411"/>
          </a:xfrm>
          <a:prstGeom prst="rect">
            <a:avLst/>
          </a:prstGeom>
        </p:spPr>
      </p:pic>
      <p:sp>
        <p:nvSpPr>
          <p:cNvPr id="16" name="TextBox 15">
            <a:extLst>
              <a:ext uri="{FF2B5EF4-FFF2-40B4-BE49-F238E27FC236}">
                <a16:creationId xmlns:a16="http://schemas.microsoft.com/office/drawing/2014/main" id="{4BA456F9-EFE8-67D7-751F-F6CE4643E8A7}"/>
              </a:ext>
            </a:extLst>
          </p:cNvPr>
          <p:cNvSpPr txBox="1"/>
          <p:nvPr/>
        </p:nvSpPr>
        <p:spPr>
          <a:xfrm>
            <a:off x="1261870" y="4999911"/>
            <a:ext cx="2819400" cy="1323439"/>
          </a:xfrm>
          <a:prstGeom prst="rect">
            <a:avLst/>
          </a:prstGeom>
          <a:noFill/>
        </p:spPr>
        <p:txBody>
          <a:bodyPr wrap="square" rtlCol="0">
            <a:spAutoFit/>
          </a:bodyPr>
          <a:lstStyle/>
          <a:p>
            <a:r>
              <a:rPr lang="en-US" sz="1600" dirty="0">
                <a:solidFill>
                  <a:srgbClr val="1D1C1D"/>
                </a:solidFill>
                <a:effectLst/>
                <a:latin typeface="Slack-Lato"/>
              </a:rPr>
              <a:t>Children </a:t>
            </a:r>
            <a:r>
              <a:rPr lang="en-US" sz="1600" b="1" i="1" dirty="0">
                <a:solidFill>
                  <a:srgbClr val="1D1C1D"/>
                </a:solidFill>
                <a:effectLst/>
                <a:latin typeface="Slack-Lato"/>
              </a:rPr>
              <a:t>                          </a:t>
            </a:r>
            <a:r>
              <a:rPr lang="en-US" sz="1600" b="1" i="1" dirty="0">
                <a:solidFill>
                  <a:srgbClr val="1D1C1D"/>
                </a:solidFill>
                <a:latin typeface="Slack-Lato"/>
              </a:rPr>
              <a:t>7,595</a:t>
            </a:r>
            <a:br>
              <a:rPr lang="en-US" sz="1600" b="1" i="1" dirty="0"/>
            </a:br>
            <a:r>
              <a:rPr lang="en-US" sz="1600" dirty="0">
                <a:solidFill>
                  <a:srgbClr val="1D1C1D"/>
                </a:solidFill>
                <a:effectLst/>
                <a:latin typeface="Slack-Lato"/>
              </a:rPr>
              <a:t>Senior Citizens </a:t>
            </a:r>
            <a:r>
              <a:rPr lang="en-US" sz="1600" b="1" i="1" dirty="0">
                <a:solidFill>
                  <a:srgbClr val="1D1C1D"/>
                </a:solidFill>
                <a:effectLst/>
                <a:latin typeface="Slack-Lato"/>
              </a:rPr>
              <a:t>               </a:t>
            </a:r>
            <a:r>
              <a:rPr lang="en-US" sz="1600" b="1" i="1" dirty="0">
                <a:solidFill>
                  <a:srgbClr val="1D1C1D"/>
                </a:solidFill>
                <a:latin typeface="Slack-Lato"/>
              </a:rPr>
              <a:t>5,253</a:t>
            </a:r>
            <a:br>
              <a:rPr lang="en-US" sz="1600" b="1" i="1" dirty="0"/>
            </a:br>
            <a:r>
              <a:rPr lang="en-US" sz="1600" dirty="0">
                <a:solidFill>
                  <a:srgbClr val="1D1C1D"/>
                </a:solidFill>
                <a:effectLst/>
                <a:latin typeface="Slack-Lato"/>
              </a:rPr>
              <a:t>Agricultural Workers </a:t>
            </a:r>
            <a:r>
              <a:rPr lang="en-US" sz="1600" b="1" i="1" dirty="0">
                <a:solidFill>
                  <a:srgbClr val="1D1C1D"/>
                </a:solidFill>
                <a:effectLst/>
                <a:latin typeface="Slack-Lato"/>
              </a:rPr>
              <a:t>    </a:t>
            </a:r>
            <a:r>
              <a:rPr lang="en-US" sz="1600" b="1" i="1" dirty="0">
                <a:solidFill>
                  <a:srgbClr val="1D1C1D"/>
                </a:solidFill>
                <a:latin typeface="Slack-Lato"/>
              </a:rPr>
              <a:t>1,980</a:t>
            </a:r>
            <a:br>
              <a:rPr lang="en-US" sz="1600" b="1" i="1" dirty="0"/>
            </a:br>
            <a:r>
              <a:rPr lang="en-US" sz="1600" dirty="0">
                <a:solidFill>
                  <a:srgbClr val="1D1C1D"/>
                </a:solidFill>
                <a:effectLst/>
                <a:latin typeface="Slack-Lato"/>
              </a:rPr>
              <a:t>Homeless Individuals </a:t>
            </a:r>
            <a:r>
              <a:rPr lang="en-US" sz="1600" b="1" i="1" dirty="0">
                <a:solidFill>
                  <a:srgbClr val="1D1C1D"/>
                </a:solidFill>
                <a:effectLst/>
                <a:latin typeface="Slack-Lato"/>
              </a:rPr>
              <a:t>   </a:t>
            </a:r>
            <a:r>
              <a:rPr lang="en-US" sz="1600" b="1" i="1" dirty="0">
                <a:solidFill>
                  <a:srgbClr val="1D1C1D"/>
                </a:solidFill>
                <a:latin typeface="Slack-Lato"/>
              </a:rPr>
              <a:t>4,006</a:t>
            </a:r>
            <a:endParaRPr lang="en-US" sz="1600" b="1" i="1" dirty="0">
              <a:solidFill>
                <a:srgbClr val="1D1C1D"/>
              </a:solidFill>
              <a:effectLst/>
              <a:latin typeface="Slack-Lato"/>
            </a:endParaRPr>
          </a:p>
          <a:p>
            <a:r>
              <a:rPr lang="en-US" sz="1600" dirty="0">
                <a:effectLst/>
                <a:latin typeface="Calibri" panose="020F0502020204030204" pitchFamily="34" charset="0"/>
                <a:ea typeface="Calibri" panose="020F0502020204030204" pitchFamily="34" charset="0"/>
                <a:cs typeface="Times New Roman" panose="02020603050405020304" pitchFamily="18" charset="0"/>
              </a:rPr>
              <a:t>Veterans                          </a:t>
            </a:r>
            <a:r>
              <a:rPr lang="en-US" sz="1600" b="1" dirty="0">
                <a:latin typeface="Calibri" panose="020F0502020204030204" pitchFamily="34" charset="0"/>
                <a:ea typeface="Calibri" panose="020F0502020204030204" pitchFamily="34" charset="0"/>
                <a:cs typeface="Times New Roman" panose="02020603050405020304" pitchFamily="18" charset="0"/>
              </a:rPr>
              <a:t>998</a:t>
            </a:r>
            <a:r>
              <a:rPr lang="en-US" sz="1600" dirty="0">
                <a:latin typeface="Slack-Lato"/>
              </a:rPr>
              <a:t> </a:t>
            </a:r>
            <a:endParaRPr lang="en-US" sz="1600" dirty="0"/>
          </a:p>
        </p:txBody>
      </p:sp>
      <p:sp>
        <p:nvSpPr>
          <p:cNvPr id="17" name="TextBox 16">
            <a:extLst>
              <a:ext uri="{FF2B5EF4-FFF2-40B4-BE49-F238E27FC236}">
                <a16:creationId xmlns:a16="http://schemas.microsoft.com/office/drawing/2014/main" id="{15CA8A3E-E361-9097-1B56-0F0AECD119F0}"/>
              </a:ext>
            </a:extLst>
          </p:cNvPr>
          <p:cNvSpPr txBox="1"/>
          <p:nvPr/>
        </p:nvSpPr>
        <p:spPr>
          <a:xfrm>
            <a:off x="4386070" y="4999911"/>
            <a:ext cx="1805367" cy="1169551"/>
          </a:xfrm>
          <a:prstGeom prst="rect">
            <a:avLst/>
          </a:prstGeom>
          <a:noFill/>
        </p:spPr>
        <p:txBody>
          <a:bodyPr wrap="square" rtlCol="0">
            <a:spAutoFit/>
          </a:bodyPr>
          <a:lstStyle/>
          <a:p>
            <a:r>
              <a:rPr lang="en-US" sz="2800" b="1" dirty="0">
                <a:solidFill>
                  <a:srgbClr val="006600"/>
                </a:solidFill>
              </a:rPr>
              <a:t>32%</a:t>
            </a:r>
          </a:p>
          <a:p>
            <a:r>
              <a:rPr lang="en-US" sz="1400" dirty="0"/>
              <a:t>Of patients are living at 100% of the Federal Poverty Level </a:t>
            </a:r>
          </a:p>
        </p:txBody>
      </p:sp>
      <p:sp>
        <p:nvSpPr>
          <p:cNvPr id="18" name="Content Placeholder 12">
            <a:extLst>
              <a:ext uri="{FF2B5EF4-FFF2-40B4-BE49-F238E27FC236}">
                <a16:creationId xmlns:a16="http://schemas.microsoft.com/office/drawing/2014/main" id="{52ABEBA2-E3DB-92E9-1148-C972775F7A9B}"/>
              </a:ext>
            </a:extLst>
          </p:cNvPr>
          <p:cNvSpPr txBox="1">
            <a:spLocks/>
          </p:cNvSpPr>
          <p:nvPr/>
        </p:nvSpPr>
        <p:spPr>
          <a:xfrm>
            <a:off x="5486400" y="1904861"/>
            <a:ext cx="2971800" cy="2361160"/>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1600" b="1" dirty="0"/>
              <a:t>Health Care Delivered Through Terry Reilly </a:t>
            </a:r>
          </a:p>
          <a:p>
            <a:pPr marL="0" indent="0">
              <a:buNone/>
            </a:pPr>
            <a:endParaRPr lang="en-US" sz="1600" b="1" dirty="0"/>
          </a:p>
          <a:p>
            <a:r>
              <a:rPr lang="en-US" sz="1600" b="1" dirty="0"/>
              <a:t>48% Medical </a:t>
            </a:r>
          </a:p>
          <a:p>
            <a:r>
              <a:rPr lang="en-US" sz="1600" b="1" dirty="0"/>
              <a:t>23% Behavioral Health </a:t>
            </a:r>
          </a:p>
          <a:p>
            <a:r>
              <a:rPr lang="en-US" sz="1600" b="1" dirty="0"/>
              <a:t>21% Dental </a:t>
            </a:r>
          </a:p>
          <a:p>
            <a:r>
              <a:rPr lang="en-US" sz="1600" b="1" dirty="0"/>
              <a:t>8% Other*</a:t>
            </a:r>
          </a:p>
          <a:p>
            <a:pPr marL="0" indent="0">
              <a:buFont typeface="Arial" panose="020B0604020202020204" pitchFamily="34" charset="0"/>
              <a:buNone/>
            </a:pPr>
            <a:endParaRPr lang="en-US" sz="1100" dirty="0"/>
          </a:p>
          <a:p>
            <a:pPr marL="0" indent="0">
              <a:buFont typeface="Arial" panose="020B0604020202020204" pitchFamily="34" charset="0"/>
              <a:buNone/>
            </a:pPr>
            <a:r>
              <a:rPr lang="en-US" sz="1100" dirty="0"/>
              <a:t>*Patient navigator services, behavioral health consult, </a:t>
            </a:r>
            <a:r>
              <a:rPr lang="en-US" sz="1100" dirty="0" err="1"/>
              <a:t>Allumbaugh</a:t>
            </a:r>
            <a:r>
              <a:rPr lang="en-US" sz="1100" dirty="0"/>
              <a:t> House treatment, case management </a:t>
            </a:r>
          </a:p>
        </p:txBody>
      </p:sp>
      <p:sp>
        <p:nvSpPr>
          <p:cNvPr id="19" name="TextBox 18">
            <a:extLst>
              <a:ext uri="{FF2B5EF4-FFF2-40B4-BE49-F238E27FC236}">
                <a16:creationId xmlns:a16="http://schemas.microsoft.com/office/drawing/2014/main" id="{B96F9494-0CA6-72D0-A434-322628DE645E}"/>
              </a:ext>
            </a:extLst>
          </p:cNvPr>
          <p:cNvSpPr txBox="1"/>
          <p:nvPr/>
        </p:nvSpPr>
        <p:spPr>
          <a:xfrm>
            <a:off x="1905000" y="1513896"/>
            <a:ext cx="2514600" cy="769441"/>
          </a:xfrm>
          <a:prstGeom prst="rect">
            <a:avLst/>
          </a:prstGeom>
          <a:noFill/>
        </p:spPr>
        <p:txBody>
          <a:bodyPr wrap="square" rtlCol="0">
            <a:spAutoFit/>
          </a:bodyPr>
          <a:lstStyle/>
          <a:p>
            <a:r>
              <a:rPr lang="en-US" sz="2000" b="1" dirty="0"/>
              <a:t>42,628</a:t>
            </a:r>
            <a:r>
              <a:rPr lang="en-US" sz="2800" dirty="0"/>
              <a:t> </a:t>
            </a:r>
          </a:p>
          <a:p>
            <a:r>
              <a:rPr lang="en-US" sz="1600" dirty="0"/>
              <a:t>Patients per year</a:t>
            </a:r>
          </a:p>
        </p:txBody>
      </p:sp>
      <p:sp>
        <p:nvSpPr>
          <p:cNvPr id="20" name="TextBox 19">
            <a:extLst>
              <a:ext uri="{FF2B5EF4-FFF2-40B4-BE49-F238E27FC236}">
                <a16:creationId xmlns:a16="http://schemas.microsoft.com/office/drawing/2014/main" id="{98E80557-C290-15C9-0788-44D208A8F6F6}"/>
              </a:ext>
            </a:extLst>
          </p:cNvPr>
          <p:cNvSpPr txBox="1"/>
          <p:nvPr/>
        </p:nvSpPr>
        <p:spPr>
          <a:xfrm>
            <a:off x="1905000" y="2566051"/>
            <a:ext cx="2895600" cy="615553"/>
          </a:xfrm>
          <a:prstGeom prst="rect">
            <a:avLst/>
          </a:prstGeom>
          <a:noFill/>
        </p:spPr>
        <p:txBody>
          <a:bodyPr wrap="square" rtlCol="0">
            <a:spAutoFit/>
          </a:bodyPr>
          <a:lstStyle/>
          <a:p>
            <a:r>
              <a:rPr lang="en-US" b="1" dirty="0"/>
              <a:t>197,851</a:t>
            </a:r>
            <a:br>
              <a:rPr lang="en-US" b="1" dirty="0"/>
            </a:br>
            <a:r>
              <a:rPr lang="en-US" sz="1600" dirty="0"/>
              <a:t>Appointments</a:t>
            </a:r>
            <a:r>
              <a:rPr lang="en-US" sz="1600" dirty="0">
                <a:solidFill>
                  <a:srgbClr val="FF0000"/>
                </a:solidFill>
              </a:rPr>
              <a:t> </a:t>
            </a:r>
            <a:r>
              <a:rPr lang="en-US" sz="1600" dirty="0"/>
              <a:t>per</a:t>
            </a:r>
            <a:r>
              <a:rPr lang="en-US" sz="1600" dirty="0">
                <a:solidFill>
                  <a:srgbClr val="FF0000"/>
                </a:solidFill>
              </a:rPr>
              <a:t> </a:t>
            </a:r>
            <a:r>
              <a:rPr lang="en-US" sz="1600" dirty="0"/>
              <a:t>year</a:t>
            </a:r>
          </a:p>
        </p:txBody>
      </p:sp>
      <p:sp>
        <p:nvSpPr>
          <p:cNvPr id="21" name="TextBox 20">
            <a:extLst>
              <a:ext uri="{FF2B5EF4-FFF2-40B4-BE49-F238E27FC236}">
                <a16:creationId xmlns:a16="http://schemas.microsoft.com/office/drawing/2014/main" id="{A4DAACAA-FC19-889E-8E0A-244A984870D5}"/>
              </a:ext>
            </a:extLst>
          </p:cNvPr>
          <p:cNvSpPr txBox="1"/>
          <p:nvPr/>
        </p:nvSpPr>
        <p:spPr>
          <a:xfrm>
            <a:off x="1905000" y="3509740"/>
            <a:ext cx="2667000" cy="892552"/>
          </a:xfrm>
          <a:prstGeom prst="rect">
            <a:avLst/>
          </a:prstGeom>
          <a:noFill/>
        </p:spPr>
        <p:txBody>
          <a:bodyPr wrap="square" rtlCol="0">
            <a:spAutoFit/>
          </a:bodyPr>
          <a:lstStyle/>
          <a:p>
            <a:r>
              <a:rPr lang="en-US" sz="2000" b="1" dirty="0"/>
              <a:t>31%</a:t>
            </a:r>
            <a:br>
              <a:rPr lang="en-US" b="1" dirty="0"/>
            </a:br>
            <a:r>
              <a:rPr lang="en-US" sz="1600" dirty="0"/>
              <a:t>Lack health care coverage of any kind</a:t>
            </a:r>
          </a:p>
        </p:txBody>
      </p:sp>
    </p:spTree>
    <p:extLst>
      <p:ext uri="{BB962C8B-B14F-4D97-AF65-F5344CB8AC3E}">
        <p14:creationId xmlns:p14="http://schemas.microsoft.com/office/powerpoint/2010/main" val="1664543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17057-BF2B-808F-659B-3080C8AE5BB0}"/>
              </a:ext>
            </a:extLst>
          </p:cNvPr>
          <p:cNvSpPr>
            <a:spLocks noGrp="1"/>
          </p:cNvSpPr>
          <p:nvPr>
            <p:ph type="title"/>
          </p:nvPr>
        </p:nvSpPr>
        <p:spPr>
          <a:xfrm>
            <a:off x="457200" y="609600"/>
            <a:ext cx="8229600" cy="1143000"/>
          </a:xfrm>
        </p:spPr>
        <p:txBody>
          <a:bodyPr>
            <a:normAutofit/>
          </a:bodyPr>
          <a:lstStyle/>
          <a:p>
            <a:r>
              <a:rPr lang="en-US" sz="3200" b="1" dirty="0"/>
              <a:t>Social Determinates of Health Definitions (SDOH)</a:t>
            </a:r>
            <a:endParaRPr lang="en-US" sz="3200" dirty="0"/>
          </a:p>
        </p:txBody>
      </p:sp>
      <p:sp>
        <p:nvSpPr>
          <p:cNvPr id="3" name="Content Placeholder 2">
            <a:extLst>
              <a:ext uri="{FF2B5EF4-FFF2-40B4-BE49-F238E27FC236}">
                <a16:creationId xmlns:a16="http://schemas.microsoft.com/office/drawing/2014/main" id="{35750347-F7A4-B037-4B4B-D4CA4F6BCDAF}"/>
              </a:ext>
            </a:extLst>
          </p:cNvPr>
          <p:cNvSpPr>
            <a:spLocks noGrp="1"/>
          </p:cNvSpPr>
          <p:nvPr>
            <p:ph idx="1"/>
          </p:nvPr>
        </p:nvSpPr>
        <p:spPr>
          <a:xfrm>
            <a:off x="457200" y="1874837"/>
            <a:ext cx="8229600" cy="4525963"/>
          </a:xfrm>
        </p:spPr>
        <p:txBody>
          <a:bodyPr>
            <a:normAutofit/>
          </a:bodyPr>
          <a:lstStyle/>
          <a:p>
            <a:r>
              <a:rPr lang="en-US" sz="2400" dirty="0"/>
              <a:t>There is more to “health” than the physical factors.</a:t>
            </a:r>
          </a:p>
          <a:p>
            <a:r>
              <a:rPr lang="en-US" sz="2400" dirty="0"/>
              <a:t>The social determinants of health are the conditions in which we are born, live, work, play, and age, and which can affect a broad range of health outcomes including the likelihood of contracting a disease or of dying by a certain age.</a:t>
            </a:r>
          </a:p>
        </p:txBody>
      </p:sp>
      <p:sp>
        <p:nvSpPr>
          <p:cNvPr id="4" name="TextBox 3">
            <a:extLst>
              <a:ext uri="{FF2B5EF4-FFF2-40B4-BE49-F238E27FC236}">
                <a16:creationId xmlns:a16="http://schemas.microsoft.com/office/drawing/2014/main" id="{E7E5E9F3-243B-B586-43DA-190FC5E0BA08}"/>
              </a:ext>
            </a:extLst>
          </p:cNvPr>
          <p:cNvSpPr txBox="1"/>
          <p:nvPr/>
        </p:nvSpPr>
        <p:spPr>
          <a:xfrm>
            <a:off x="569976" y="3785363"/>
            <a:ext cx="6477000" cy="400110"/>
          </a:xfrm>
          <a:prstGeom prst="rect">
            <a:avLst/>
          </a:prstGeom>
          <a:noFill/>
        </p:spPr>
        <p:txBody>
          <a:bodyPr wrap="square" rtlCol="0">
            <a:spAutoFit/>
          </a:bodyPr>
          <a:lstStyle/>
          <a:p>
            <a:r>
              <a:rPr lang="en-US" sz="1000" dirty="0">
                <a:solidFill>
                  <a:schemeClr val="tx1">
                    <a:lumMod val="65000"/>
                    <a:lumOff val="35000"/>
                  </a:schemeClr>
                </a:solidFill>
              </a:rPr>
              <a:t>Source: Healthy people 2030, health.gov </a:t>
            </a:r>
            <a:endParaRPr lang="en-US" sz="1000" dirty="0">
              <a:solidFill>
                <a:schemeClr val="tx1">
                  <a:lumMod val="85000"/>
                  <a:lumOff val="15000"/>
                </a:schemeClr>
              </a:solidFill>
            </a:endParaRPr>
          </a:p>
          <a:p>
            <a:endParaRPr lang="en-US" sz="1000" dirty="0"/>
          </a:p>
        </p:txBody>
      </p:sp>
    </p:spTree>
    <p:extLst>
      <p:ext uri="{BB962C8B-B14F-4D97-AF65-F5344CB8AC3E}">
        <p14:creationId xmlns:p14="http://schemas.microsoft.com/office/powerpoint/2010/main" val="2610079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FC160-0574-B888-5115-22E65A4C8FA3}"/>
              </a:ext>
            </a:extLst>
          </p:cNvPr>
          <p:cNvSpPr>
            <a:spLocks noGrp="1"/>
          </p:cNvSpPr>
          <p:nvPr>
            <p:ph type="title"/>
          </p:nvPr>
        </p:nvSpPr>
        <p:spPr/>
        <p:txBody>
          <a:bodyPr>
            <a:normAutofit/>
          </a:bodyPr>
          <a:lstStyle/>
          <a:p>
            <a:r>
              <a:rPr lang="en-US" sz="3200" b="1" dirty="0"/>
              <a:t>Terry Reilly Address patient SDOHs by</a:t>
            </a:r>
            <a:endParaRPr lang="en-US" sz="3200" dirty="0"/>
          </a:p>
        </p:txBody>
      </p:sp>
      <p:sp>
        <p:nvSpPr>
          <p:cNvPr id="3" name="Content Placeholder 2">
            <a:extLst>
              <a:ext uri="{FF2B5EF4-FFF2-40B4-BE49-F238E27FC236}">
                <a16:creationId xmlns:a16="http://schemas.microsoft.com/office/drawing/2014/main" id="{45A71C12-B467-EEA9-102A-888CFFF02E25}"/>
              </a:ext>
            </a:extLst>
          </p:cNvPr>
          <p:cNvSpPr>
            <a:spLocks noGrp="1"/>
          </p:cNvSpPr>
          <p:nvPr>
            <p:ph idx="1"/>
          </p:nvPr>
        </p:nvSpPr>
        <p:spPr/>
        <p:txBody>
          <a:bodyPr>
            <a:normAutofit/>
          </a:bodyPr>
          <a:lstStyle/>
          <a:p>
            <a:pPr marL="514350" indent="-457200"/>
            <a:r>
              <a:rPr lang="en-US" sz="2000" dirty="0"/>
              <a:t>Providing affordable behavioral health, dental, and medical health services</a:t>
            </a:r>
          </a:p>
          <a:p>
            <a:pPr marL="514350" indent="-457200"/>
            <a:r>
              <a:rPr lang="en-US" sz="2000" dirty="0"/>
              <a:t>Integrated low-income housing and health care</a:t>
            </a:r>
          </a:p>
          <a:p>
            <a:pPr marL="514350" indent="-457200"/>
            <a:r>
              <a:rPr lang="en-US" sz="2000" dirty="0"/>
              <a:t>Medical and Dental Mobile services</a:t>
            </a:r>
          </a:p>
          <a:p>
            <a:pPr marL="514350" indent="-457200"/>
            <a:r>
              <a:rPr lang="en-US" sz="2000" dirty="0"/>
              <a:t>Transportation via Lyft to/from TRHS appointments</a:t>
            </a:r>
          </a:p>
          <a:p>
            <a:pPr marL="514350" indent="-457200"/>
            <a:r>
              <a:rPr lang="en-US" sz="2000" dirty="0"/>
              <a:t>Patient Navigator services </a:t>
            </a:r>
          </a:p>
          <a:p>
            <a:endParaRPr lang="en-US" dirty="0"/>
          </a:p>
        </p:txBody>
      </p:sp>
      <p:sp>
        <p:nvSpPr>
          <p:cNvPr id="4" name="Rectangle 3">
            <a:extLst>
              <a:ext uri="{FF2B5EF4-FFF2-40B4-BE49-F238E27FC236}">
                <a16:creationId xmlns:a16="http://schemas.microsoft.com/office/drawing/2014/main" id="{76286062-BFD9-EFAF-497F-11E9A97417EE}"/>
              </a:ext>
            </a:extLst>
          </p:cNvPr>
          <p:cNvSpPr/>
          <p:nvPr/>
        </p:nvSpPr>
        <p:spPr>
          <a:xfrm>
            <a:off x="0" y="4267200"/>
            <a:ext cx="9220200" cy="2590800"/>
          </a:xfrm>
          <a:prstGeom prst="rect">
            <a:avLst/>
          </a:prstGeom>
          <a:solidFill>
            <a:srgbClr val="ECF4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phone&#10;&#10;AI-generated content may be incorrect.">
            <a:extLst>
              <a:ext uri="{FF2B5EF4-FFF2-40B4-BE49-F238E27FC236}">
                <a16:creationId xmlns:a16="http://schemas.microsoft.com/office/drawing/2014/main" id="{A7F0C98E-86D4-C12B-DEFA-F1AD0882DD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5719" y="4491549"/>
            <a:ext cx="5058481" cy="2238687"/>
          </a:xfrm>
          <a:prstGeom prst="rect">
            <a:avLst/>
          </a:prstGeom>
        </p:spPr>
      </p:pic>
    </p:spTree>
    <p:extLst>
      <p:ext uri="{BB962C8B-B14F-4D97-AF65-F5344CB8AC3E}">
        <p14:creationId xmlns:p14="http://schemas.microsoft.com/office/powerpoint/2010/main" val="1199403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07624-CC66-DC3C-1567-DCB55CD9890A}"/>
              </a:ext>
            </a:extLst>
          </p:cNvPr>
          <p:cNvSpPr>
            <a:spLocks noGrp="1"/>
          </p:cNvSpPr>
          <p:nvPr>
            <p:ph type="title"/>
          </p:nvPr>
        </p:nvSpPr>
        <p:spPr>
          <a:xfrm>
            <a:off x="457200" y="381000"/>
            <a:ext cx="8229600" cy="1143000"/>
          </a:xfrm>
        </p:spPr>
        <p:txBody>
          <a:bodyPr>
            <a:normAutofit/>
          </a:bodyPr>
          <a:lstStyle/>
          <a:p>
            <a:r>
              <a:rPr lang="en-US" sz="3200" b="1" dirty="0"/>
              <a:t>CHWs as “Bridges” </a:t>
            </a:r>
          </a:p>
        </p:txBody>
      </p:sp>
      <p:sp>
        <p:nvSpPr>
          <p:cNvPr id="7" name="Content Placeholder 6">
            <a:extLst>
              <a:ext uri="{FF2B5EF4-FFF2-40B4-BE49-F238E27FC236}">
                <a16:creationId xmlns:a16="http://schemas.microsoft.com/office/drawing/2014/main" id="{FC8ADF24-A83E-3CA4-B963-89F0ACF51E39}"/>
              </a:ext>
            </a:extLst>
          </p:cNvPr>
          <p:cNvSpPr>
            <a:spLocks noGrp="1"/>
          </p:cNvSpPr>
          <p:nvPr>
            <p:ph sz="half" idx="1"/>
          </p:nvPr>
        </p:nvSpPr>
        <p:spPr>
          <a:xfrm>
            <a:off x="228600" y="1828800"/>
            <a:ext cx="2651760" cy="2489597"/>
          </a:xfrm>
        </p:spPr>
        <p:txBody>
          <a:bodyPr>
            <a:normAutofit fontScale="55000" lnSpcReduction="20000"/>
          </a:bodyPr>
          <a:lstStyle/>
          <a:p>
            <a:r>
              <a:rPr lang="en-US" dirty="0"/>
              <a:t>Navigating clients to resources and services</a:t>
            </a:r>
          </a:p>
          <a:p>
            <a:r>
              <a:rPr lang="en-US" dirty="0"/>
              <a:t>Providing education and skills</a:t>
            </a:r>
          </a:p>
          <a:p>
            <a:r>
              <a:rPr lang="en-US" dirty="0"/>
              <a:t>Removing barriers that block access to care and “bridging gaps” </a:t>
            </a:r>
          </a:p>
          <a:p>
            <a:r>
              <a:rPr lang="en-US" dirty="0"/>
              <a:t>Supporting the client with follow-up and follow-through to completing their medical objectives</a:t>
            </a:r>
          </a:p>
        </p:txBody>
      </p:sp>
      <p:sp>
        <p:nvSpPr>
          <p:cNvPr id="8" name="Content Placeholder 7">
            <a:extLst>
              <a:ext uri="{FF2B5EF4-FFF2-40B4-BE49-F238E27FC236}">
                <a16:creationId xmlns:a16="http://schemas.microsoft.com/office/drawing/2014/main" id="{303342FB-DB21-F9F8-645F-611B173931EE}"/>
              </a:ext>
            </a:extLst>
          </p:cNvPr>
          <p:cNvSpPr>
            <a:spLocks noGrp="1"/>
          </p:cNvSpPr>
          <p:nvPr>
            <p:ph sz="half" idx="2"/>
          </p:nvPr>
        </p:nvSpPr>
        <p:spPr/>
        <p:txBody>
          <a:bodyPr>
            <a:normAutofit fontScale="55000" lnSpcReduction="20000"/>
          </a:bodyPr>
          <a:lstStyle/>
          <a:p>
            <a:endParaRPr lang="en-US"/>
          </a:p>
        </p:txBody>
      </p:sp>
      <p:pic>
        <p:nvPicPr>
          <p:cNvPr id="1028" name="Picture 4" descr="COVID-19 Health Equity Studies Prompt Policy Recommendations to Prioritize  Community Health Workers - RADx-UP">
            <a:extLst>
              <a:ext uri="{FF2B5EF4-FFF2-40B4-BE49-F238E27FC236}">
                <a16:creationId xmlns:a16="http://schemas.microsoft.com/office/drawing/2014/main" id="{0EADED17-6AFF-2027-5629-34A96BE58F3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1295400"/>
            <a:ext cx="5486400" cy="4590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1474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B49CF-56B3-B359-6008-A558C358E841}"/>
              </a:ext>
            </a:extLst>
          </p:cNvPr>
          <p:cNvSpPr>
            <a:spLocks noGrp="1"/>
          </p:cNvSpPr>
          <p:nvPr>
            <p:ph type="title"/>
          </p:nvPr>
        </p:nvSpPr>
        <p:spPr>
          <a:xfrm>
            <a:off x="457200" y="381000"/>
            <a:ext cx="8229600" cy="1143000"/>
          </a:xfrm>
        </p:spPr>
        <p:txBody>
          <a:bodyPr>
            <a:normAutofit/>
          </a:bodyPr>
          <a:lstStyle/>
          <a:p>
            <a:r>
              <a:rPr lang="en-US" sz="2800" b="1" dirty="0"/>
              <a:t>One’s health is dependent on multiple factors</a:t>
            </a:r>
          </a:p>
        </p:txBody>
      </p:sp>
      <p:sp>
        <p:nvSpPr>
          <p:cNvPr id="3" name="Content Placeholder 2">
            <a:extLst>
              <a:ext uri="{FF2B5EF4-FFF2-40B4-BE49-F238E27FC236}">
                <a16:creationId xmlns:a16="http://schemas.microsoft.com/office/drawing/2014/main" id="{4AA69DC5-FC66-243B-7B33-02F1AF0916AE}"/>
              </a:ext>
            </a:extLst>
          </p:cNvPr>
          <p:cNvSpPr>
            <a:spLocks noGrp="1"/>
          </p:cNvSpPr>
          <p:nvPr>
            <p:ph idx="1"/>
          </p:nvPr>
        </p:nvSpPr>
        <p:spPr>
          <a:xfrm>
            <a:off x="457200" y="1600201"/>
            <a:ext cx="8229600" cy="838200"/>
          </a:xfrm>
        </p:spPr>
        <p:txBody>
          <a:bodyPr>
            <a:normAutofit fontScale="92500"/>
          </a:bodyPr>
          <a:lstStyle/>
          <a:p>
            <a:pPr marL="0" indent="0">
              <a:buNone/>
            </a:pPr>
            <a:r>
              <a:rPr lang="en-US" sz="2000" b="1" i="1" dirty="0"/>
              <a:t>Terry Reilly Patient Navigators are trained to assist patients with the following:</a:t>
            </a:r>
            <a:r>
              <a:rPr lang="en-US" sz="2000" dirty="0"/>
              <a:t> </a:t>
            </a:r>
            <a:br>
              <a:rPr lang="en-US" dirty="0"/>
            </a:br>
            <a:endParaRPr lang="en-US" dirty="0"/>
          </a:p>
        </p:txBody>
      </p:sp>
      <p:pic>
        <p:nvPicPr>
          <p:cNvPr id="5" name="Picture 4" descr="A group of icons with text&#10;&#10;AI-generated content may be incorrect.">
            <a:extLst>
              <a:ext uri="{FF2B5EF4-FFF2-40B4-BE49-F238E27FC236}">
                <a16:creationId xmlns:a16="http://schemas.microsoft.com/office/drawing/2014/main" id="{34BAD91D-1FFA-C76D-CC25-D865420B60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021" y="2209800"/>
            <a:ext cx="7929957" cy="3583859"/>
          </a:xfrm>
          <a:prstGeom prst="rect">
            <a:avLst/>
          </a:prstGeom>
        </p:spPr>
      </p:pic>
    </p:spTree>
    <p:extLst>
      <p:ext uri="{BB962C8B-B14F-4D97-AF65-F5344CB8AC3E}">
        <p14:creationId xmlns:p14="http://schemas.microsoft.com/office/powerpoint/2010/main" val="340661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green outline of hands shaking&#10;&#10;Description automatically generated">
            <a:extLst>
              <a:ext uri="{FF2B5EF4-FFF2-40B4-BE49-F238E27FC236}">
                <a16:creationId xmlns:a16="http://schemas.microsoft.com/office/drawing/2014/main" id="{1497C93E-94BC-EBB0-A4A7-0F8FBBB266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9601" y="2438400"/>
            <a:ext cx="1679293" cy="1679293"/>
          </a:xfrm>
          <a:prstGeom prst="rect">
            <a:avLst/>
          </a:prstGeom>
        </p:spPr>
      </p:pic>
      <p:sp>
        <p:nvSpPr>
          <p:cNvPr id="2" name="Title 1">
            <a:extLst>
              <a:ext uri="{FF2B5EF4-FFF2-40B4-BE49-F238E27FC236}">
                <a16:creationId xmlns:a16="http://schemas.microsoft.com/office/drawing/2014/main" id="{1D9163B6-FCF7-54E0-6266-49CFE6A5A157}"/>
              </a:ext>
            </a:extLst>
          </p:cNvPr>
          <p:cNvSpPr>
            <a:spLocks noGrp="1"/>
          </p:cNvSpPr>
          <p:nvPr>
            <p:ph type="title"/>
          </p:nvPr>
        </p:nvSpPr>
        <p:spPr>
          <a:xfrm>
            <a:off x="457200" y="609600"/>
            <a:ext cx="8229600" cy="1143000"/>
          </a:xfrm>
        </p:spPr>
        <p:txBody>
          <a:bodyPr>
            <a:normAutofit/>
          </a:bodyPr>
          <a:lstStyle/>
          <a:p>
            <a:r>
              <a:rPr lang="en-US" sz="3200" b="1" dirty="0"/>
              <a:t>Terry Reilly Patients SDOH Report</a:t>
            </a:r>
          </a:p>
        </p:txBody>
      </p:sp>
      <p:sp>
        <p:nvSpPr>
          <p:cNvPr id="11" name="TextBox 10">
            <a:extLst>
              <a:ext uri="{FF2B5EF4-FFF2-40B4-BE49-F238E27FC236}">
                <a16:creationId xmlns:a16="http://schemas.microsoft.com/office/drawing/2014/main" id="{9332F88A-7F11-6B10-32A0-C37D46CEB651}"/>
              </a:ext>
            </a:extLst>
          </p:cNvPr>
          <p:cNvSpPr txBox="1"/>
          <p:nvPr/>
        </p:nvSpPr>
        <p:spPr>
          <a:xfrm>
            <a:off x="4371633" y="2438047"/>
            <a:ext cx="4953000" cy="338554"/>
          </a:xfrm>
          <a:prstGeom prst="rect">
            <a:avLst/>
          </a:prstGeom>
          <a:noFill/>
        </p:spPr>
        <p:txBody>
          <a:bodyPr wrap="square" rtlCol="0">
            <a:spAutoFit/>
          </a:bodyPr>
          <a:lstStyle/>
          <a:p>
            <a:r>
              <a:rPr lang="en-US" sz="1600" dirty="0"/>
              <a:t>In 2024, TRHS Patient Navigators met with nearly</a:t>
            </a:r>
          </a:p>
        </p:txBody>
      </p:sp>
      <p:sp>
        <p:nvSpPr>
          <p:cNvPr id="12" name="TextBox 11">
            <a:extLst>
              <a:ext uri="{FF2B5EF4-FFF2-40B4-BE49-F238E27FC236}">
                <a16:creationId xmlns:a16="http://schemas.microsoft.com/office/drawing/2014/main" id="{48D5056E-1682-9A60-8FCA-881B9C1626AB}"/>
              </a:ext>
            </a:extLst>
          </p:cNvPr>
          <p:cNvSpPr txBox="1"/>
          <p:nvPr/>
        </p:nvSpPr>
        <p:spPr>
          <a:xfrm>
            <a:off x="6077558" y="2809864"/>
            <a:ext cx="3048000" cy="1138773"/>
          </a:xfrm>
          <a:prstGeom prst="rect">
            <a:avLst/>
          </a:prstGeom>
          <a:noFill/>
        </p:spPr>
        <p:txBody>
          <a:bodyPr wrap="square" rtlCol="0">
            <a:spAutoFit/>
          </a:bodyPr>
          <a:lstStyle/>
          <a:p>
            <a:r>
              <a:rPr lang="en-US" sz="3200" b="1" dirty="0">
                <a:solidFill>
                  <a:srgbClr val="006600"/>
                </a:solidFill>
              </a:rPr>
              <a:t>3,769 Patients </a:t>
            </a:r>
          </a:p>
          <a:p>
            <a:r>
              <a:rPr lang="en-US" dirty="0"/>
              <a:t>connecting them with supportive services, assisting</a:t>
            </a:r>
          </a:p>
        </p:txBody>
      </p:sp>
      <p:sp>
        <p:nvSpPr>
          <p:cNvPr id="13" name="TextBox 12">
            <a:extLst>
              <a:ext uri="{FF2B5EF4-FFF2-40B4-BE49-F238E27FC236}">
                <a16:creationId xmlns:a16="http://schemas.microsoft.com/office/drawing/2014/main" id="{1E30C3D2-539B-129B-546C-27CF13268768}"/>
              </a:ext>
            </a:extLst>
          </p:cNvPr>
          <p:cNvSpPr txBox="1"/>
          <p:nvPr/>
        </p:nvSpPr>
        <p:spPr>
          <a:xfrm>
            <a:off x="4524033" y="3886200"/>
            <a:ext cx="4295432" cy="914400"/>
          </a:xfrm>
          <a:prstGeom prst="rect">
            <a:avLst/>
          </a:prstGeom>
          <a:noFill/>
        </p:spPr>
        <p:txBody>
          <a:bodyPr wrap="square" rtlCol="0">
            <a:spAutoFit/>
          </a:bodyPr>
          <a:lstStyle/>
          <a:p>
            <a:r>
              <a:rPr lang="en-US" dirty="0"/>
              <a:t>with insurance enrollment, and scheduling appointments or important preventative screenings.</a:t>
            </a:r>
          </a:p>
        </p:txBody>
      </p:sp>
      <p:pic>
        <p:nvPicPr>
          <p:cNvPr id="4" name="Picture 3" descr="A pie chart with text on it&#10;&#10;AI-generated content may be incorrect.">
            <a:extLst>
              <a:ext uri="{FF2B5EF4-FFF2-40B4-BE49-F238E27FC236}">
                <a16:creationId xmlns:a16="http://schemas.microsoft.com/office/drawing/2014/main" id="{A57E434E-19B4-FE46-64A0-76FFD794E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2286000"/>
            <a:ext cx="3052966" cy="2676771"/>
          </a:xfrm>
          <a:prstGeom prst="rect">
            <a:avLst/>
          </a:prstGeom>
        </p:spPr>
      </p:pic>
    </p:spTree>
    <p:extLst>
      <p:ext uri="{BB962C8B-B14F-4D97-AF65-F5344CB8AC3E}">
        <p14:creationId xmlns:p14="http://schemas.microsoft.com/office/powerpoint/2010/main" val="2283265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37176" y="3113087"/>
            <a:ext cx="4172712" cy="1154113"/>
          </a:xfrm>
        </p:spPr>
        <p:txBody>
          <a:bodyPr>
            <a:noAutofit/>
          </a:bodyPr>
          <a:lstStyle/>
          <a:p>
            <a:pPr algn="l"/>
            <a:r>
              <a:rPr lang="en-US" sz="3200" b="1" dirty="0">
                <a:latin typeface="+mn-lt"/>
              </a:rPr>
              <a:t>Patient Navigators </a:t>
            </a:r>
          </a:p>
        </p:txBody>
      </p:sp>
      <p:pic>
        <p:nvPicPr>
          <p:cNvPr id="13" name="Picture 12" descr="A logo with green text&#10;&#10;Description automatically generated">
            <a:extLst>
              <a:ext uri="{FF2B5EF4-FFF2-40B4-BE49-F238E27FC236}">
                <a16:creationId xmlns:a16="http://schemas.microsoft.com/office/drawing/2014/main" id="{0050A0AB-EC91-15B4-A8B9-EE2F58331C9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0600" y="2362200"/>
            <a:ext cx="1929710" cy="946053"/>
          </a:xfrm>
          <a:prstGeom prst="rect">
            <a:avLst/>
          </a:prstGeom>
        </p:spPr>
      </p:pic>
      <p:pic>
        <p:nvPicPr>
          <p:cNvPr id="15" name="Picture 14" descr="A person sitting at a table with a person holding a pen&#10;&#10;Description automatically generated">
            <a:extLst>
              <a:ext uri="{FF2B5EF4-FFF2-40B4-BE49-F238E27FC236}">
                <a16:creationId xmlns:a16="http://schemas.microsoft.com/office/drawing/2014/main" id="{98C7E225-DE71-E471-7A3F-ACEEB02A276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666" r="4444"/>
          <a:stretch/>
        </p:blipFill>
        <p:spPr>
          <a:xfrm>
            <a:off x="0" y="-12988"/>
            <a:ext cx="4572000" cy="6858000"/>
          </a:xfrm>
          <a:prstGeom prst="rect">
            <a:avLst/>
          </a:prstGeom>
        </p:spPr>
      </p:pic>
    </p:spTree>
    <p:extLst>
      <p:ext uri="{BB962C8B-B14F-4D97-AF65-F5344CB8AC3E}">
        <p14:creationId xmlns:p14="http://schemas.microsoft.com/office/powerpoint/2010/main" val="770265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04CCB-C916-78AA-D604-37A0281B6D78}"/>
              </a:ext>
            </a:extLst>
          </p:cNvPr>
          <p:cNvSpPr>
            <a:spLocks noGrp="1"/>
          </p:cNvSpPr>
          <p:nvPr>
            <p:ph type="title"/>
          </p:nvPr>
        </p:nvSpPr>
        <p:spPr>
          <a:xfrm>
            <a:off x="457200" y="304800"/>
            <a:ext cx="8229600" cy="1143000"/>
          </a:xfrm>
        </p:spPr>
        <p:txBody>
          <a:bodyPr>
            <a:normAutofit/>
          </a:bodyPr>
          <a:lstStyle/>
          <a:p>
            <a:r>
              <a:rPr lang="en-US" sz="3200" b="1" dirty="0"/>
              <a:t>Growth and value of CHWs at TRHS</a:t>
            </a:r>
          </a:p>
        </p:txBody>
      </p:sp>
      <p:sp>
        <p:nvSpPr>
          <p:cNvPr id="3" name="Content Placeholder 2">
            <a:extLst>
              <a:ext uri="{FF2B5EF4-FFF2-40B4-BE49-F238E27FC236}">
                <a16:creationId xmlns:a16="http://schemas.microsoft.com/office/drawing/2014/main" id="{99828E68-6805-AE36-C53C-3D633486AF50}"/>
              </a:ext>
            </a:extLst>
          </p:cNvPr>
          <p:cNvSpPr>
            <a:spLocks noGrp="1"/>
          </p:cNvSpPr>
          <p:nvPr>
            <p:ph idx="1"/>
          </p:nvPr>
        </p:nvSpPr>
        <p:spPr/>
        <p:txBody>
          <a:bodyPr>
            <a:normAutofit fontScale="40000" lnSpcReduction="20000"/>
          </a:bodyPr>
          <a:lstStyle/>
          <a:p>
            <a:pPr marL="0" indent="0">
              <a:buNone/>
            </a:pPr>
            <a:r>
              <a:rPr lang="en-US" dirty="0"/>
              <a:t>First CHW hired 1997</a:t>
            </a:r>
          </a:p>
          <a:p>
            <a:pPr lvl="1">
              <a:buFont typeface="Wingdings" panose="05000000000000000000" pitchFamily="2" charset="2"/>
              <a:buChar char="§"/>
            </a:pPr>
            <a:r>
              <a:rPr lang="en-US" dirty="0"/>
              <a:t>Connect with MSFW community and provide lay health education</a:t>
            </a:r>
          </a:p>
          <a:p>
            <a:pPr lvl="1">
              <a:buFont typeface="Wingdings" panose="05000000000000000000" pitchFamily="2" charset="2"/>
              <a:buChar char="§"/>
            </a:pPr>
            <a:r>
              <a:rPr lang="en-US" dirty="0"/>
              <a:t>Develop a referral land follow-up process for patients seen at outreach events and mobile health clinics</a:t>
            </a:r>
          </a:p>
          <a:p>
            <a:pPr lvl="1">
              <a:buFont typeface="Wingdings" panose="05000000000000000000" pitchFamily="2" charset="2"/>
              <a:buChar char="§"/>
            </a:pPr>
            <a:r>
              <a:rPr lang="en-US" sz="2800" dirty="0"/>
              <a:t>Develop, Implement and Manage </a:t>
            </a:r>
            <a:r>
              <a:rPr lang="en-US" sz="2800" dirty="0" err="1"/>
              <a:t>Promotores</a:t>
            </a:r>
            <a:r>
              <a:rPr lang="en-US" sz="2800" dirty="0"/>
              <a:t> program within the MSFW communities.</a:t>
            </a:r>
          </a:p>
          <a:p>
            <a:pPr lvl="1">
              <a:buFont typeface="Wingdings" panose="05000000000000000000" pitchFamily="2" charset="2"/>
              <a:buChar char="§"/>
            </a:pPr>
            <a:r>
              <a:rPr lang="en-US" sz="2800" dirty="0"/>
              <a:t>Assess the need for and implement patient education programs for MSFW adults and children, especially with regard to diabetes, cardiovascular disease, hypertension, cancer, and obesity.</a:t>
            </a:r>
          </a:p>
          <a:p>
            <a:pPr lvl="1">
              <a:buFont typeface="Wingdings" panose="05000000000000000000" pitchFamily="2" charset="2"/>
              <a:buChar char="§"/>
            </a:pPr>
            <a:endParaRPr lang="en-US" dirty="0"/>
          </a:p>
          <a:p>
            <a:pPr marL="0" indent="0">
              <a:buNone/>
            </a:pPr>
            <a:endParaRPr lang="en-US" dirty="0"/>
          </a:p>
          <a:p>
            <a:pPr marL="0" indent="0">
              <a:buNone/>
            </a:pPr>
            <a:r>
              <a:rPr lang="en-US" dirty="0"/>
              <a:t>Three CHWs in 2018-2019</a:t>
            </a:r>
          </a:p>
          <a:p>
            <a:pPr lvl="1">
              <a:buFont typeface="Wingdings" panose="05000000000000000000" pitchFamily="2" charset="2"/>
              <a:buChar char="§"/>
            </a:pPr>
            <a:r>
              <a:rPr lang="en-US" dirty="0"/>
              <a:t>Name changed from CHW to Patient Navigators</a:t>
            </a:r>
          </a:p>
          <a:p>
            <a:pPr lvl="1">
              <a:buFont typeface="Wingdings" panose="05000000000000000000" pitchFamily="2" charset="2"/>
              <a:buChar char="§"/>
            </a:pPr>
            <a:r>
              <a:rPr lang="en-US" dirty="0"/>
              <a:t>Insurance expansion focus</a:t>
            </a:r>
          </a:p>
          <a:p>
            <a:pPr lvl="1">
              <a:buFont typeface="Wingdings" panose="05000000000000000000" pitchFamily="2" charset="2"/>
              <a:buChar char="§"/>
            </a:pPr>
            <a:r>
              <a:rPr lang="en-US" dirty="0"/>
              <a:t>PN moved into clinics to see patients</a:t>
            </a:r>
          </a:p>
          <a:p>
            <a:pPr marL="0" indent="0">
              <a:buNone/>
            </a:pPr>
            <a:endParaRPr lang="en-US" dirty="0"/>
          </a:p>
          <a:p>
            <a:pPr marL="0" indent="0">
              <a:buNone/>
            </a:pPr>
            <a:r>
              <a:rPr lang="en-US" dirty="0"/>
              <a:t>Seven PNs in 2020</a:t>
            </a:r>
          </a:p>
          <a:p>
            <a:pPr lvl="1">
              <a:buFont typeface="Wingdings" panose="05000000000000000000" pitchFamily="2" charset="2"/>
              <a:buChar char="§"/>
            </a:pPr>
            <a:r>
              <a:rPr lang="en-US" dirty="0"/>
              <a:t>Pandemic </a:t>
            </a:r>
          </a:p>
          <a:p>
            <a:pPr lvl="1">
              <a:buFont typeface="Wingdings" panose="05000000000000000000" pitchFamily="2" charset="2"/>
              <a:buChar char="§"/>
            </a:pPr>
            <a:r>
              <a:rPr lang="en-US" dirty="0"/>
              <a:t>Dental and mobile units added</a:t>
            </a:r>
          </a:p>
          <a:p>
            <a:pPr marL="0" indent="0">
              <a:buNone/>
            </a:pPr>
            <a:endParaRPr lang="en-US" dirty="0"/>
          </a:p>
          <a:p>
            <a:pPr marL="0" indent="0">
              <a:buNone/>
            </a:pPr>
            <a:r>
              <a:rPr lang="en-US" dirty="0"/>
              <a:t>Eighteen PNs todays</a:t>
            </a:r>
          </a:p>
          <a:p>
            <a:pPr lvl="1">
              <a:buFont typeface="Wingdings" panose="05000000000000000000" pitchFamily="2" charset="2"/>
              <a:buChar char="§"/>
            </a:pPr>
            <a:r>
              <a:rPr lang="en-US" dirty="0"/>
              <a:t>End of Medicaid Coverage Protection</a:t>
            </a:r>
          </a:p>
          <a:p>
            <a:pPr lvl="1">
              <a:buFont typeface="Wingdings" panose="05000000000000000000" pitchFamily="2" charset="2"/>
              <a:buChar char="§"/>
            </a:pPr>
            <a:r>
              <a:rPr lang="en-US" dirty="0"/>
              <a:t>PN 1, 2, and 3s</a:t>
            </a:r>
          </a:p>
          <a:p>
            <a:pPr lvl="1">
              <a:buFont typeface="Wingdings" panose="05000000000000000000" pitchFamily="2" charset="2"/>
              <a:buChar char="§"/>
            </a:pPr>
            <a:r>
              <a:rPr lang="en-US" dirty="0"/>
              <a:t>Clinic focus on addressing SDOH</a:t>
            </a:r>
          </a:p>
          <a:p>
            <a:pPr lvl="1">
              <a:buFont typeface="Wingdings" panose="05000000000000000000" pitchFamily="2" charset="2"/>
              <a:buChar char="§"/>
            </a:pPr>
            <a:r>
              <a:rPr lang="en-US" dirty="0"/>
              <a:t>Outreach/Mobile Units/registry focus</a:t>
            </a:r>
          </a:p>
          <a:p>
            <a:pPr lvl="1">
              <a:buFont typeface="Wingdings" panose="05000000000000000000" pitchFamily="2" charset="2"/>
              <a:buChar char="§"/>
            </a:pPr>
            <a:r>
              <a:rPr lang="en-US" dirty="0"/>
              <a:t>Home visits/Transportation/BH</a:t>
            </a:r>
          </a:p>
          <a:p>
            <a:endParaRPr lang="en-US" dirty="0"/>
          </a:p>
        </p:txBody>
      </p:sp>
      <p:pic>
        <p:nvPicPr>
          <p:cNvPr id="7" name="Picture 6" descr="A large rv parked in a yard&#10;&#10;AI-generated content may be incorrect.">
            <a:extLst>
              <a:ext uri="{FF2B5EF4-FFF2-40B4-BE49-F238E27FC236}">
                <a16:creationId xmlns:a16="http://schemas.microsoft.com/office/drawing/2014/main" id="{C274F21E-46AC-36D2-DFD1-CA84BCE12D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6941" y="2743200"/>
            <a:ext cx="5227059" cy="4166996"/>
          </a:xfrm>
          <a:prstGeom prst="rect">
            <a:avLst/>
          </a:prstGeom>
        </p:spPr>
      </p:pic>
    </p:spTree>
    <p:extLst>
      <p:ext uri="{BB962C8B-B14F-4D97-AF65-F5344CB8AC3E}">
        <p14:creationId xmlns:p14="http://schemas.microsoft.com/office/powerpoint/2010/main" val="3340397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51BD-50F0-02D7-DA8E-440B8D5E05DA}"/>
              </a:ext>
            </a:extLst>
          </p:cNvPr>
          <p:cNvSpPr>
            <a:spLocks noGrp="1"/>
          </p:cNvSpPr>
          <p:nvPr>
            <p:ph type="title"/>
          </p:nvPr>
        </p:nvSpPr>
        <p:spPr>
          <a:xfrm>
            <a:off x="441960" y="274638"/>
            <a:ext cx="6172200" cy="1143000"/>
          </a:xfrm>
        </p:spPr>
        <p:txBody>
          <a:bodyPr>
            <a:normAutofit/>
          </a:bodyPr>
          <a:lstStyle/>
          <a:p>
            <a:r>
              <a:rPr lang="en-US" sz="3200" b="1" dirty="0"/>
              <a:t>Medicaid Expansion</a:t>
            </a:r>
          </a:p>
        </p:txBody>
      </p:sp>
      <p:sp>
        <p:nvSpPr>
          <p:cNvPr id="6" name="TextBox 5">
            <a:extLst>
              <a:ext uri="{FF2B5EF4-FFF2-40B4-BE49-F238E27FC236}">
                <a16:creationId xmlns:a16="http://schemas.microsoft.com/office/drawing/2014/main" id="{3726602A-9AA2-A9ED-A98D-991FD950BEF8}"/>
              </a:ext>
            </a:extLst>
          </p:cNvPr>
          <p:cNvSpPr txBox="1"/>
          <p:nvPr/>
        </p:nvSpPr>
        <p:spPr>
          <a:xfrm>
            <a:off x="441960" y="1265007"/>
            <a:ext cx="6035040" cy="1323439"/>
          </a:xfrm>
          <a:prstGeom prst="rect">
            <a:avLst/>
          </a:prstGeom>
          <a:noFill/>
        </p:spPr>
        <p:txBody>
          <a:bodyPr wrap="square" rtlCol="0">
            <a:spAutoFit/>
          </a:bodyPr>
          <a:lstStyle/>
          <a:p>
            <a:r>
              <a:rPr lang="en-US" sz="1600" dirty="0"/>
              <a:t>The Affordable Care Act's (ACA) Medicaid expansion expanded Medicaid coverage to nearly all adults with incomes up to 138% of the Federal Poverty Level and provided states with an enhanced federal matching rate (FMAP) for their expansion populations. Idaho expanded Medicaid in 2020.</a:t>
            </a:r>
          </a:p>
        </p:txBody>
      </p:sp>
      <p:sp>
        <p:nvSpPr>
          <p:cNvPr id="3" name="Title 1">
            <a:extLst>
              <a:ext uri="{FF2B5EF4-FFF2-40B4-BE49-F238E27FC236}">
                <a16:creationId xmlns:a16="http://schemas.microsoft.com/office/drawing/2014/main" id="{B9591A76-6DB8-6961-9BEB-09CD7C43DF8C}"/>
              </a:ext>
            </a:extLst>
          </p:cNvPr>
          <p:cNvSpPr txBox="1">
            <a:spLocks/>
          </p:cNvSpPr>
          <p:nvPr/>
        </p:nvSpPr>
        <p:spPr>
          <a:xfrm>
            <a:off x="441960" y="3235079"/>
            <a:ext cx="618744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t>Medicaid Protection Work</a:t>
            </a:r>
          </a:p>
        </p:txBody>
      </p:sp>
      <p:sp>
        <p:nvSpPr>
          <p:cNvPr id="7" name="TextBox 6">
            <a:extLst>
              <a:ext uri="{FF2B5EF4-FFF2-40B4-BE49-F238E27FC236}">
                <a16:creationId xmlns:a16="http://schemas.microsoft.com/office/drawing/2014/main" id="{FBFDD75F-11A7-1429-CC7A-D27414FA87CC}"/>
              </a:ext>
            </a:extLst>
          </p:cNvPr>
          <p:cNvSpPr txBox="1"/>
          <p:nvPr/>
        </p:nvSpPr>
        <p:spPr>
          <a:xfrm>
            <a:off x="441960" y="4343400"/>
            <a:ext cx="5958840" cy="1323439"/>
          </a:xfrm>
          <a:prstGeom prst="rect">
            <a:avLst/>
          </a:prstGeom>
          <a:noFill/>
        </p:spPr>
        <p:txBody>
          <a:bodyPr wrap="square" rtlCol="0">
            <a:spAutoFit/>
          </a:bodyPr>
          <a:lstStyle/>
          <a:p>
            <a:r>
              <a:rPr lang="en-US" sz="1600" dirty="0"/>
              <a:t>Idaho removed 121,000 people from Medicaid who were likely ineligible, including 77,000 people removed for not providing the state information it had requested. </a:t>
            </a:r>
          </a:p>
          <a:p>
            <a:endParaRPr lang="en-US" sz="1600" dirty="0"/>
          </a:p>
          <a:p>
            <a:r>
              <a:rPr lang="en-US" sz="1600" dirty="0"/>
              <a:t>57,000 Children lost Medicaid Coverage.</a:t>
            </a:r>
          </a:p>
        </p:txBody>
      </p:sp>
      <p:pic>
        <p:nvPicPr>
          <p:cNvPr id="10" name="Picture 9" descr="A person measuring blood pressure&#10;&#10;AI-generated content may be incorrect.">
            <a:extLst>
              <a:ext uri="{FF2B5EF4-FFF2-40B4-BE49-F238E27FC236}">
                <a16:creationId xmlns:a16="http://schemas.microsoft.com/office/drawing/2014/main" id="{375D3590-E44E-5C39-9BA1-C1C162646FC3}"/>
              </a:ext>
            </a:extLst>
          </p:cNvPr>
          <p:cNvPicPr>
            <a:picLocks noChangeAspect="1"/>
          </p:cNvPicPr>
          <p:nvPr/>
        </p:nvPicPr>
        <p:blipFill>
          <a:blip r:embed="rId3">
            <a:extLst>
              <a:ext uri="{28A0092B-C50C-407E-A947-70E740481C1C}">
                <a14:useLocalDpi xmlns:a14="http://schemas.microsoft.com/office/drawing/2010/main" val="0"/>
              </a:ext>
            </a:extLst>
          </a:blip>
          <a:srcRect l="5916" t="851" r="4382"/>
          <a:stretch>
            <a:fillRect/>
          </a:stretch>
        </p:blipFill>
        <p:spPr>
          <a:xfrm>
            <a:off x="7162800" y="0"/>
            <a:ext cx="1981200" cy="6858000"/>
          </a:xfrm>
          <a:prstGeom prst="rect">
            <a:avLst/>
          </a:prstGeom>
        </p:spPr>
      </p:pic>
    </p:spTree>
    <p:extLst>
      <p:ext uri="{BB962C8B-B14F-4D97-AF65-F5344CB8AC3E}">
        <p14:creationId xmlns:p14="http://schemas.microsoft.com/office/powerpoint/2010/main" val="4088936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BC9B5-C75F-0B42-715F-A8F769A64CC0}"/>
              </a:ext>
            </a:extLst>
          </p:cNvPr>
          <p:cNvSpPr>
            <a:spLocks noGrp="1"/>
          </p:cNvSpPr>
          <p:nvPr>
            <p:ph type="title"/>
          </p:nvPr>
        </p:nvSpPr>
        <p:spPr>
          <a:xfrm>
            <a:off x="533400" y="245864"/>
            <a:ext cx="8077200" cy="1143000"/>
          </a:xfrm>
        </p:spPr>
        <p:txBody>
          <a:bodyPr>
            <a:normAutofit/>
          </a:bodyPr>
          <a:lstStyle/>
          <a:p>
            <a:pPr algn="l"/>
            <a:r>
              <a:rPr lang="en-US" sz="3200" b="1" dirty="0"/>
              <a:t>TRHS PN Focuses</a:t>
            </a:r>
          </a:p>
        </p:txBody>
      </p:sp>
      <p:sp>
        <p:nvSpPr>
          <p:cNvPr id="4" name="TextBox 3">
            <a:extLst>
              <a:ext uri="{FF2B5EF4-FFF2-40B4-BE49-F238E27FC236}">
                <a16:creationId xmlns:a16="http://schemas.microsoft.com/office/drawing/2014/main" id="{F847243B-2854-FEF1-904A-5A4CDA53B1FE}"/>
              </a:ext>
            </a:extLst>
          </p:cNvPr>
          <p:cNvSpPr txBox="1"/>
          <p:nvPr/>
        </p:nvSpPr>
        <p:spPr>
          <a:xfrm>
            <a:off x="501316" y="1107043"/>
            <a:ext cx="4419600" cy="4524315"/>
          </a:xfrm>
          <a:prstGeom prst="rect">
            <a:avLst/>
          </a:prstGeom>
          <a:noFill/>
        </p:spPr>
        <p:txBody>
          <a:bodyPr wrap="square" rtlCol="0">
            <a:spAutoFit/>
          </a:bodyPr>
          <a:lstStyle/>
          <a:p>
            <a:r>
              <a:rPr lang="en-US" sz="1600" b="1" dirty="0"/>
              <a:t>PN in outreach (Six staff)</a:t>
            </a:r>
          </a:p>
          <a:p>
            <a:r>
              <a:rPr lang="en-US" sz="1600" dirty="0"/>
              <a:t>Staff outreach community events</a:t>
            </a:r>
          </a:p>
          <a:p>
            <a:r>
              <a:rPr lang="en-US" sz="1600" dirty="0"/>
              <a:t>Manage registry outreach and scheduling</a:t>
            </a:r>
          </a:p>
          <a:p>
            <a:pPr marL="285750" indent="-285750">
              <a:buFont typeface="Arial" panose="020B0604020202020204" pitchFamily="34" charset="0"/>
              <a:buChar char="•"/>
            </a:pPr>
            <a:r>
              <a:rPr lang="en-US" sz="1600" dirty="0"/>
              <a:t>Well-Child Visits 0-21 </a:t>
            </a:r>
          </a:p>
          <a:p>
            <a:pPr marL="285750" indent="-285750">
              <a:buFont typeface="Arial" panose="020B0604020202020204" pitchFamily="34" charset="0"/>
              <a:buChar char="•"/>
            </a:pPr>
            <a:r>
              <a:rPr lang="en-US" sz="1600" dirty="0"/>
              <a:t>Pediatric immunizations </a:t>
            </a:r>
          </a:p>
          <a:p>
            <a:pPr marL="285750" indent="-285750">
              <a:buFont typeface="Arial" panose="020B0604020202020204" pitchFamily="34" charset="0"/>
              <a:buChar char="•"/>
            </a:pPr>
            <a:r>
              <a:rPr lang="en-US" sz="1600" dirty="0"/>
              <a:t>Medicare Annual Well Visits </a:t>
            </a:r>
          </a:p>
          <a:p>
            <a:pPr marL="285750" indent="-285750">
              <a:buFont typeface="Arial" panose="020B0604020202020204" pitchFamily="34" charset="0"/>
              <a:buChar char="•"/>
            </a:pPr>
            <a:r>
              <a:rPr lang="en-US" sz="1600" dirty="0"/>
              <a:t>Diabetes A1c&gt; 9 or untested </a:t>
            </a:r>
          </a:p>
          <a:p>
            <a:pPr marL="285750" indent="-285750">
              <a:buFont typeface="Arial" panose="020B0604020202020204" pitchFamily="34" charset="0"/>
              <a:buChar char="•"/>
            </a:pPr>
            <a:endParaRPr lang="en-US" sz="1600" dirty="0"/>
          </a:p>
          <a:p>
            <a:r>
              <a:rPr lang="en-US" sz="1600" b="1" dirty="0"/>
              <a:t>PNs in clinics  (Six Staff)</a:t>
            </a:r>
          </a:p>
          <a:p>
            <a:pPr marL="285750" indent="-285750">
              <a:buFont typeface="Arial" panose="020B0604020202020204" pitchFamily="34" charset="0"/>
              <a:buChar char="•"/>
            </a:pPr>
            <a:r>
              <a:rPr lang="en-US" sz="1600" dirty="0"/>
              <a:t>Address SDOH patient needs identified by care teams</a:t>
            </a:r>
          </a:p>
          <a:p>
            <a:endParaRPr lang="en-US" sz="1600" dirty="0"/>
          </a:p>
          <a:p>
            <a:r>
              <a:rPr lang="en-US" sz="1600" b="1" dirty="0"/>
              <a:t>Pop Health (3 staff)</a:t>
            </a:r>
          </a:p>
          <a:p>
            <a:pPr marL="285750" indent="-285750">
              <a:buFont typeface="Arial" panose="020B0604020202020204" pitchFamily="34" charset="0"/>
              <a:buChar char="•"/>
            </a:pPr>
            <a:r>
              <a:rPr lang="en-US" sz="1600" dirty="0"/>
              <a:t>Add Hospital records to patient charts and schedule</a:t>
            </a:r>
          </a:p>
          <a:p>
            <a:pPr marL="285750" indent="-285750">
              <a:buFont typeface="Arial" panose="020B0604020202020204" pitchFamily="34" charset="0"/>
              <a:buChar char="•"/>
            </a:pPr>
            <a:r>
              <a:rPr lang="en-US" sz="1600" dirty="0"/>
              <a:t>Add BH Scanned Documents and schedule</a:t>
            </a:r>
          </a:p>
          <a:p>
            <a:pPr marL="285750" indent="-285750">
              <a:buFont typeface="Arial" panose="020B0604020202020204" pitchFamily="34" charset="0"/>
              <a:buChar char="•"/>
            </a:pPr>
            <a:r>
              <a:rPr lang="en-US" sz="1600" dirty="0"/>
              <a:t>Take outbound and Inbound calls for scheduling</a:t>
            </a:r>
          </a:p>
          <a:p>
            <a:pPr marL="285750" indent="-285750">
              <a:buFont typeface="Arial" panose="020B0604020202020204" pitchFamily="34" charset="0"/>
              <a:buChar char="•"/>
            </a:pPr>
            <a:r>
              <a:rPr lang="en-US" sz="1600" dirty="0"/>
              <a:t>Close Small payors gaps </a:t>
            </a:r>
            <a:endParaRPr lang="en-US" dirty="0"/>
          </a:p>
        </p:txBody>
      </p:sp>
      <p:pic>
        <p:nvPicPr>
          <p:cNvPr id="5" name="Picture 4" descr="A person reading a book to children&#10;&#10;AI-generated content may be incorrect.">
            <a:extLst>
              <a:ext uri="{FF2B5EF4-FFF2-40B4-BE49-F238E27FC236}">
                <a16:creationId xmlns:a16="http://schemas.microsoft.com/office/drawing/2014/main" id="{3C99527B-1CD3-F934-0F0F-9868553FCD6F}"/>
              </a:ext>
            </a:extLst>
          </p:cNvPr>
          <p:cNvPicPr>
            <a:picLocks noChangeAspect="1"/>
          </p:cNvPicPr>
          <p:nvPr/>
        </p:nvPicPr>
        <p:blipFill>
          <a:blip r:embed="rId2" cstate="print">
            <a:extLst>
              <a:ext uri="{28A0092B-C50C-407E-A947-70E740481C1C}">
                <a14:useLocalDpi xmlns:a14="http://schemas.microsoft.com/office/drawing/2010/main" val="0"/>
              </a:ext>
            </a:extLst>
          </a:blip>
          <a:srcRect l="45833" t="-1" r="16667" b="-1"/>
          <a:stretch>
            <a:fillRect/>
          </a:stretch>
        </p:blipFill>
        <p:spPr>
          <a:xfrm>
            <a:off x="5257800" y="-50800"/>
            <a:ext cx="3886200" cy="6908800"/>
          </a:xfrm>
          <a:prstGeom prst="rect">
            <a:avLst/>
          </a:prstGeom>
        </p:spPr>
      </p:pic>
    </p:spTree>
    <p:extLst>
      <p:ext uri="{BB962C8B-B14F-4D97-AF65-F5344CB8AC3E}">
        <p14:creationId xmlns:p14="http://schemas.microsoft.com/office/powerpoint/2010/main" val="3515111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F1CF470-1FE0-05B9-8A16-25429067C60F}"/>
              </a:ext>
            </a:extLst>
          </p:cNvPr>
          <p:cNvSpPr/>
          <p:nvPr/>
        </p:nvSpPr>
        <p:spPr>
          <a:xfrm>
            <a:off x="2743200" y="5702808"/>
            <a:ext cx="6400800" cy="11430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FD35B8-CE4D-FA84-D0B3-89CD555A9FAB}"/>
              </a:ext>
            </a:extLst>
          </p:cNvPr>
          <p:cNvSpPr>
            <a:spLocks noGrp="1"/>
          </p:cNvSpPr>
          <p:nvPr>
            <p:ph type="title"/>
          </p:nvPr>
        </p:nvSpPr>
        <p:spPr>
          <a:xfrm>
            <a:off x="3657600" y="152400"/>
            <a:ext cx="5029200" cy="1143000"/>
          </a:xfrm>
        </p:spPr>
        <p:txBody>
          <a:bodyPr>
            <a:normAutofit/>
          </a:bodyPr>
          <a:lstStyle/>
          <a:p>
            <a:pPr algn="l"/>
            <a:r>
              <a:rPr lang="en-US" sz="2800" b="1" dirty="0"/>
              <a:t>CHW ideal Competencies</a:t>
            </a:r>
          </a:p>
        </p:txBody>
      </p:sp>
      <p:sp>
        <p:nvSpPr>
          <p:cNvPr id="5" name="TextBox 4">
            <a:extLst>
              <a:ext uri="{FF2B5EF4-FFF2-40B4-BE49-F238E27FC236}">
                <a16:creationId xmlns:a16="http://schemas.microsoft.com/office/drawing/2014/main" id="{426E3F93-6D9F-218F-DB2A-9D264C6C5023}"/>
              </a:ext>
            </a:extLst>
          </p:cNvPr>
          <p:cNvSpPr txBox="1"/>
          <p:nvPr/>
        </p:nvSpPr>
        <p:spPr>
          <a:xfrm>
            <a:off x="3962400" y="990600"/>
            <a:ext cx="4876800" cy="5410584"/>
          </a:xfrm>
          <a:prstGeom prst="rect">
            <a:avLst/>
          </a:prstGeom>
          <a:noFill/>
        </p:spPr>
        <p:txBody>
          <a:bodyPr wrap="square">
            <a:spAutoFit/>
          </a:bodyPr>
          <a:lstStyle/>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Educates individuals and communities about how to use health and social service systems (including explaining how systems operate)</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Provides culturally appropriate health education and information</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Participates in care coordination or case management, including as part of a team</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Provides referrals and follow-up support to ensure that services were obtained</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Documents and tracks individual- and population-level data</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Identifies and informs people and systems about community assets and challenges</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Motivates and encourages people to obtain care and other services</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Assists individuals or communities in connecting to resources and advocating for basic needs (e.g. food and housing)</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Follows up on health and social service encounters with individuals, families and community groups</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Conducts home visits to provide education, assessment and social support</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Presents at local agencies and community events to share information and educate individuals and communities about information and educate individuals and communities about health and social service concerns and resources</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Evaluates CHW services and programs</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Collects and interprets data</a:t>
            </a:r>
          </a:p>
          <a:p>
            <a:pPr marL="0" marR="0">
              <a:lnSpc>
                <a:spcPct val="115000"/>
              </a:lnSpc>
              <a:spcAft>
                <a:spcPts val="800"/>
              </a:spcAft>
              <a:buNone/>
            </a:pPr>
            <a:r>
              <a:rPr lang="en-US" sz="1100" kern="100" dirty="0">
                <a:effectLst/>
                <a:ea typeface="Aptos" panose="020B0004020202020204" pitchFamily="34" charset="0"/>
                <a:cs typeface="Times New Roman" panose="02020603050405020304" pitchFamily="18" charset="0"/>
              </a:rPr>
              <a:t>Shares results and findings</a:t>
            </a:r>
          </a:p>
          <a:p>
            <a:pPr marL="0" marR="0">
              <a:lnSpc>
                <a:spcPct val="115000"/>
              </a:lnSpc>
              <a:spcAft>
                <a:spcPts val="800"/>
              </a:spcAft>
            </a:pPr>
            <a:r>
              <a:rPr lang="en-US" sz="1100" kern="100" dirty="0">
                <a:effectLst/>
                <a:ea typeface="Aptos" panose="020B0004020202020204" pitchFamily="34" charset="0"/>
                <a:cs typeface="Times New Roman" panose="02020603050405020304" pitchFamily="18" charset="0"/>
              </a:rPr>
              <a:t>Engage stakeholders to take action on findings</a:t>
            </a:r>
          </a:p>
        </p:txBody>
      </p:sp>
      <p:pic>
        <p:nvPicPr>
          <p:cNvPr id="4" name="Picture 3" descr="A person standing next to a medical device&#10;&#10;AI-generated content may be incorrect.">
            <a:extLst>
              <a:ext uri="{FF2B5EF4-FFF2-40B4-BE49-F238E27FC236}">
                <a16:creationId xmlns:a16="http://schemas.microsoft.com/office/drawing/2014/main" id="{B571FB8F-C0BD-A48D-485F-63C3EA10BFFF}"/>
              </a:ext>
            </a:extLst>
          </p:cNvPr>
          <p:cNvPicPr>
            <a:picLocks noChangeAspect="1"/>
          </p:cNvPicPr>
          <p:nvPr/>
        </p:nvPicPr>
        <p:blipFill>
          <a:blip r:embed="rId2" cstate="print">
            <a:extLst>
              <a:ext uri="{28A0092B-C50C-407E-A947-70E740481C1C}">
                <a14:useLocalDpi xmlns:a14="http://schemas.microsoft.com/office/drawing/2010/main" val="0"/>
              </a:ext>
            </a:extLst>
          </a:blip>
          <a:srcRect l="178" t="16444" b="16888"/>
          <a:stretch>
            <a:fillRect/>
          </a:stretch>
        </p:blipFill>
        <p:spPr>
          <a:xfrm rot="5400000">
            <a:off x="-1708404" y="1708404"/>
            <a:ext cx="6845808" cy="3429000"/>
          </a:xfrm>
          <a:prstGeom prst="rect">
            <a:avLst/>
          </a:prstGeom>
        </p:spPr>
      </p:pic>
    </p:spTree>
    <p:extLst>
      <p:ext uri="{BB962C8B-B14F-4D97-AF65-F5344CB8AC3E}">
        <p14:creationId xmlns:p14="http://schemas.microsoft.com/office/powerpoint/2010/main" val="2491131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7896E-6B32-63EF-1199-E99697125A57}"/>
              </a:ext>
            </a:extLst>
          </p:cNvPr>
          <p:cNvSpPr>
            <a:spLocks noGrp="1"/>
          </p:cNvSpPr>
          <p:nvPr>
            <p:ph type="title"/>
          </p:nvPr>
        </p:nvSpPr>
        <p:spPr/>
        <p:txBody>
          <a:bodyPr>
            <a:noAutofit/>
          </a:bodyPr>
          <a:lstStyle/>
          <a:p>
            <a:r>
              <a:rPr lang="en-US" sz="2800" b="1" dirty="0"/>
              <a:t>TRHS essential duties added and used for gap closure</a:t>
            </a:r>
          </a:p>
        </p:txBody>
      </p:sp>
      <p:sp>
        <p:nvSpPr>
          <p:cNvPr id="3" name="Content Placeholder 2">
            <a:extLst>
              <a:ext uri="{FF2B5EF4-FFF2-40B4-BE49-F238E27FC236}">
                <a16:creationId xmlns:a16="http://schemas.microsoft.com/office/drawing/2014/main" id="{E95E4EDF-96DD-B484-BE6D-C2EFCC417E8A}"/>
              </a:ext>
            </a:extLst>
          </p:cNvPr>
          <p:cNvSpPr>
            <a:spLocks noGrp="1"/>
          </p:cNvSpPr>
          <p:nvPr>
            <p:ph idx="1"/>
          </p:nvPr>
        </p:nvSpPr>
        <p:spPr>
          <a:xfrm>
            <a:off x="475488" y="1417638"/>
            <a:ext cx="8229600" cy="4525963"/>
          </a:xfrm>
        </p:spPr>
        <p:txBody>
          <a:bodyPr>
            <a:normAutofit fontScale="40000" lnSpcReduction="20000"/>
          </a:bodyPr>
          <a:lstStyle/>
          <a:p>
            <a:pPr marL="0" indent="0">
              <a:buNone/>
            </a:pPr>
            <a:r>
              <a:rPr lang="en-US" b="1" dirty="0"/>
              <a:t>Patient Access Specialist</a:t>
            </a:r>
          </a:p>
          <a:p>
            <a:pPr marL="0" indent="0">
              <a:buNone/>
            </a:pPr>
            <a:endParaRPr lang="en-US" b="1" dirty="0"/>
          </a:p>
          <a:p>
            <a:r>
              <a:rPr lang="en-US" dirty="0"/>
              <a:t>Schedule and ensure that appointments are confirmed.  </a:t>
            </a:r>
          </a:p>
          <a:p>
            <a:r>
              <a:rPr lang="en-US" dirty="0"/>
              <a:t>Ensure patient demographics are accurate and up to date when scheduling an appointment and upon patient check-in.</a:t>
            </a:r>
          </a:p>
          <a:p>
            <a:r>
              <a:rPr lang="en-US" dirty="0"/>
              <a:t>Complete data entry into the PM system, which includes scanning and entering of all necessary registration records for each patient. </a:t>
            </a:r>
          </a:p>
          <a:p>
            <a:r>
              <a:rPr lang="en-US" dirty="0"/>
              <a:t>Manage necessary financial and insurance records on all patients, based upon eligible program and/or insurance coverage.  Ensure information is updated in PM system.</a:t>
            </a:r>
          </a:p>
          <a:p>
            <a:pPr marL="0" indent="0">
              <a:buNone/>
            </a:pPr>
            <a:endParaRPr lang="en-US" dirty="0"/>
          </a:p>
          <a:p>
            <a:pPr marL="0" indent="0">
              <a:buNone/>
            </a:pPr>
            <a:r>
              <a:rPr lang="en-US" b="1" dirty="0"/>
              <a:t>Population Health Specialist </a:t>
            </a:r>
          </a:p>
          <a:p>
            <a:pPr marL="0" indent="0">
              <a:buNone/>
            </a:pPr>
            <a:endParaRPr lang="en-US" b="1" dirty="0"/>
          </a:p>
          <a:p>
            <a:r>
              <a:rPr lang="en-US" dirty="0"/>
              <a:t>Uses available electronic applications to retrieve, document and assemble population health data for analysis and reporting to direct and support corporate population health strategic initiatives, tactics and projects.</a:t>
            </a:r>
          </a:p>
          <a:p>
            <a:r>
              <a:rPr lang="en-US" sz="3300" dirty="0"/>
              <a:t>Assists care teams on quality improvement methodologies and work toward optimal population health management and gaps in care.</a:t>
            </a:r>
          </a:p>
          <a:p>
            <a:pPr marL="0" indent="0">
              <a:buNone/>
            </a:pPr>
            <a:endParaRPr lang="en-US" sz="3300" dirty="0"/>
          </a:p>
          <a:p>
            <a:pPr marL="0" indent="0">
              <a:buNone/>
            </a:pPr>
            <a:r>
              <a:rPr lang="en-US" sz="3300" b="1" dirty="0"/>
              <a:t>Care coordinators</a:t>
            </a:r>
          </a:p>
          <a:p>
            <a:r>
              <a:rPr lang="en-US" sz="3300" dirty="0"/>
              <a:t>Make contact with patients who have been identified as being lost to care to help bring them back into care and help with the productivity of providers. </a:t>
            </a:r>
          </a:p>
          <a:p>
            <a:pPr>
              <a:lnSpc>
                <a:spcPct val="107000"/>
              </a:lnSpc>
              <a:spcBef>
                <a:spcPts val="0"/>
              </a:spcBef>
            </a:pPr>
            <a:r>
              <a:rPr lang="en-US" sz="3300" dirty="0"/>
              <a:t>Run monthly reports to identify patients with open care gaps, make contact with the patients to educate them on the need for such service, and notify the medical provider.</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0145015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AFA40CF-6508-30F4-2CED-DB5ADB46CEC2}"/>
              </a:ext>
            </a:extLst>
          </p:cNvPr>
          <p:cNvSpPr/>
          <p:nvPr/>
        </p:nvSpPr>
        <p:spPr>
          <a:xfrm>
            <a:off x="-304800" y="0"/>
            <a:ext cx="9448800" cy="68580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reading a paper to a person&#10;&#10;AI-generated content may be incorrect.">
            <a:extLst>
              <a:ext uri="{FF2B5EF4-FFF2-40B4-BE49-F238E27FC236}">
                <a16:creationId xmlns:a16="http://schemas.microsoft.com/office/drawing/2014/main" id="{03FF3D2F-F7FD-D0F6-1567-0B4AC82581AE}"/>
              </a:ext>
            </a:extLst>
          </p:cNvPr>
          <p:cNvPicPr>
            <a:picLocks noChangeAspect="1"/>
          </p:cNvPicPr>
          <p:nvPr/>
        </p:nvPicPr>
        <p:blipFill>
          <a:blip r:embed="rId2" cstate="print">
            <a:alphaModFix amt="49000"/>
            <a:extLst>
              <a:ext uri="{28A0092B-C50C-407E-A947-70E740481C1C}">
                <a14:useLocalDpi xmlns:a14="http://schemas.microsoft.com/office/drawing/2010/main" val="0"/>
              </a:ext>
            </a:extLst>
          </a:blip>
          <a:srcRect l="-185" r="8163"/>
          <a:stretch>
            <a:fillRect/>
          </a:stretch>
        </p:blipFill>
        <p:spPr>
          <a:xfrm>
            <a:off x="-304800" y="0"/>
            <a:ext cx="9448800" cy="6845300"/>
          </a:xfrm>
          <a:prstGeom prst="rect">
            <a:avLst/>
          </a:prstGeom>
        </p:spPr>
      </p:pic>
      <p:sp>
        <p:nvSpPr>
          <p:cNvPr id="2" name="Title 1">
            <a:extLst>
              <a:ext uri="{FF2B5EF4-FFF2-40B4-BE49-F238E27FC236}">
                <a16:creationId xmlns:a16="http://schemas.microsoft.com/office/drawing/2014/main" id="{79383462-CA48-9009-4809-526301D2DF7B}"/>
              </a:ext>
            </a:extLst>
          </p:cNvPr>
          <p:cNvSpPr>
            <a:spLocks noGrp="1"/>
          </p:cNvSpPr>
          <p:nvPr>
            <p:ph type="title"/>
          </p:nvPr>
        </p:nvSpPr>
        <p:spPr>
          <a:xfrm>
            <a:off x="950913" y="771525"/>
            <a:ext cx="4764087" cy="1362075"/>
          </a:xfrm>
        </p:spPr>
        <p:txBody>
          <a:bodyPr/>
          <a:lstStyle/>
          <a:p>
            <a:r>
              <a:rPr lang="en-US" dirty="0"/>
              <a:t>PN Gap Closure by PN in Outreach</a:t>
            </a:r>
          </a:p>
        </p:txBody>
      </p:sp>
    </p:spTree>
    <p:extLst>
      <p:ext uri="{BB962C8B-B14F-4D97-AF65-F5344CB8AC3E}">
        <p14:creationId xmlns:p14="http://schemas.microsoft.com/office/powerpoint/2010/main" val="2435761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D9972-3582-F786-C047-405C21DB77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B11EDA-C541-A0C0-9B52-13AED4EC0874}"/>
              </a:ext>
            </a:extLst>
          </p:cNvPr>
          <p:cNvSpPr>
            <a:spLocks noGrp="1"/>
          </p:cNvSpPr>
          <p:nvPr>
            <p:ph type="title"/>
          </p:nvPr>
        </p:nvSpPr>
        <p:spPr>
          <a:xfrm>
            <a:off x="457200" y="457200"/>
            <a:ext cx="8229600" cy="1143000"/>
          </a:xfrm>
        </p:spPr>
        <p:txBody>
          <a:bodyPr>
            <a:normAutofit/>
          </a:bodyPr>
          <a:lstStyle/>
          <a:p>
            <a:r>
              <a:rPr lang="en-US" sz="2800" b="1" dirty="0"/>
              <a:t>Gap Closure Focuses</a:t>
            </a:r>
          </a:p>
        </p:txBody>
      </p:sp>
      <p:sp>
        <p:nvSpPr>
          <p:cNvPr id="5" name="Content Placeholder 4">
            <a:extLst>
              <a:ext uri="{FF2B5EF4-FFF2-40B4-BE49-F238E27FC236}">
                <a16:creationId xmlns:a16="http://schemas.microsoft.com/office/drawing/2014/main" id="{E62CF2B4-F142-56AA-4921-A41E62BA06C8}"/>
              </a:ext>
            </a:extLst>
          </p:cNvPr>
          <p:cNvSpPr>
            <a:spLocks noGrp="1"/>
          </p:cNvSpPr>
          <p:nvPr>
            <p:ph idx="1"/>
          </p:nvPr>
        </p:nvSpPr>
        <p:spPr/>
        <p:txBody>
          <a:bodyPr>
            <a:normAutofit fontScale="85000" lnSpcReduction="20000"/>
          </a:bodyPr>
          <a:lstStyle/>
          <a:p>
            <a:pPr fontAlgn="base"/>
            <a:r>
              <a:rPr lang="en-US" b="1" dirty="0">
                <a:solidFill>
                  <a:srgbClr val="000000"/>
                </a:solidFill>
              </a:rPr>
              <a:t>PN outreach team makes outbound calls to schedule appointments for patients needing Medicare Annual Wellness Visits. </a:t>
            </a:r>
          </a:p>
          <a:p>
            <a:pPr fontAlgn="base"/>
            <a:endParaRPr lang="en-US" b="1" dirty="0">
              <a:solidFill>
                <a:srgbClr val="000000"/>
              </a:solidFill>
            </a:endParaRPr>
          </a:p>
          <a:p>
            <a:pPr fontAlgn="base"/>
            <a:r>
              <a:rPr lang="en-US" b="1" dirty="0">
                <a:solidFill>
                  <a:srgbClr val="000000"/>
                </a:solidFill>
              </a:rPr>
              <a:t>PN outreach team will make outbound calls to schedule appointments for patients not seen in year and missing well care visit. </a:t>
            </a:r>
          </a:p>
          <a:p>
            <a:pPr fontAlgn="base"/>
            <a:endParaRPr lang="en-US" b="1" dirty="0">
              <a:solidFill>
                <a:srgbClr val="000000"/>
              </a:solidFill>
            </a:endParaRPr>
          </a:p>
          <a:p>
            <a:pPr fontAlgn="base"/>
            <a:r>
              <a:rPr lang="en-US" b="1" dirty="0">
                <a:solidFill>
                  <a:srgbClr val="000000"/>
                </a:solidFill>
              </a:rPr>
              <a:t>PN outreach team will make outbound calls to schedule appointments for patients with high A1C and no schedule appointments consistent with care plan. </a:t>
            </a:r>
          </a:p>
          <a:p>
            <a:endParaRPr lang="en-US" dirty="0"/>
          </a:p>
        </p:txBody>
      </p:sp>
    </p:spTree>
    <p:extLst>
      <p:ext uri="{BB962C8B-B14F-4D97-AF65-F5344CB8AC3E}">
        <p14:creationId xmlns:p14="http://schemas.microsoft.com/office/powerpoint/2010/main" val="3539763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B9EC6-233B-1410-92C3-FCA5259753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F4F1FC-99C4-B5C2-4C44-C3E0FA276563}"/>
              </a:ext>
            </a:extLst>
          </p:cNvPr>
          <p:cNvSpPr>
            <a:spLocks noGrp="1"/>
          </p:cNvSpPr>
          <p:nvPr>
            <p:ph type="title"/>
          </p:nvPr>
        </p:nvSpPr>
        <p:spPr>
          <a:xfrm>
            <a:off x="457200" y="457200"/>
            <a:ext cx="8229600" cy="1143000"/>
          </a:xfrm>
        </p:spPr>
        <p:txBody>
          <a:bodyPr>
            <a:normAutofit/>
          </a:bodyPr>
          <a:lstStyle/>
          <a:p>
            <a:r>
              <a:rPr lang="en-US" sz="2800" b="1" dirty="0"/>
              <a:t>Gap Closure Check list</a:t>
            </a:r>
          </a:p>
        </p:txBody>
      </p:sp>
      <p:sp>
        <p:nvSpPr>
          <p:cNvPr id="3" name="Content Placeholder 2">
            <a:extLst>
              <a:ext uri="{FF2B5EF4-FFF2-40B4-BE49-F238E27FC236}">
                <a16:creationId xmlns:a16="http://schemas.microsoft.com/office/drawing/2014/main" id="{09B350D6-AB81-D8CA-0A32-A1B0ADD7D7FF}"/>
              </a:ext>
            </a:extLst>
          </p:cNvPr>
          <p:cNvSpPr>
            <a:spLocks noGrp="1"/>
          </p:cNvSpPr>
          <p:nvPr>
            <p:ph idx="1"/>
          </p:nvPr>
        </p:nvSpPr>
        <p:spPr/>
        <p:txBody>
          <a:bodyPr>
            <a:normAutofit/>
          </a:bodyPr>
          <a:lstStyle/>
          <a:p>
            <a:pPr>
              <a:buFont typeface="Wingdings" panose="05000000000000000000" pitchFamily="2" charset="2"/>
              <a:buChar char="q"/>
            </a:pPr>
            <a:r>
              <a:rPr lang="en-US" sz="2200" dirty="0"/>
              <a:t>Do you focused, validated list of patient to review and call?</a:t>
            </a:r>
          </a:p>
          <a:p>
            <a:pPr>
              <a:buFont typeface="Wingdings" panose="05000000000000000000" pitchFamily="2" charset="2"/>
              <a:buChar char="q"/>
            </a:pPr>
            <a:r>
              <a:rPr lang="en-US" sz="2200" dirty="0"/>
              <a:t>Does your team have the adequate training for success?</a:t>
            </a:r>
          </a:p>
          <a:p>
            <a:pPr>
              <a:buFont typeface="Wingdings" panose="05000000000000000000" pitchFamily="2" charset="2"/>
              <a:buChar char="q"/>
            </a:pPr>
            <a:r>
              <a:rPr lang="en-US" sz="2200" dirty="0"/>
              <a:t>Do you have a workflow to document progress, success and barriers?</a:t>
            </a:r>
          </a:p>
          <a:p>
            <a:pPr>
              <a:buFont typeface="Wingdings" panose="05000000000000000000" pitchFamily="2" charset="2"/>
              <a:buChar char="q"/>
            </a:pPr>
            <a:r>
              <a:rPr lang="en-US" sz="2200" dirty="0"/>
              <a:t>Have you carved the needed time to call patients?</a:t>
            </a:r>
          </a:p>
          <a:p>
            <a:pPr>
              <a:buFont typeface="Wingdings" panose="05000000000000000000" pitchFamily="2" charset="2"/>
              <a:buChar char="q"/>
            </a:pPr>
            <a:r>
              <a:rPr lang="en-US" sz="2200" dirty="0"/>
              <a:t>Are you impacting a payer gap, UDS or QI or grant measure?</a:t>
            </a:r>
          </a:p>
          <a:p>
            <a:pPr>
              <a:buFont typeface="Wingdings" panose="05000000000000000000" pitchFamily="2" charset="2"/>
              <a:buChar char="q"/>
            </a:pPr>
            <a:r>
              <a:rPr lang="en-US" sz="2200" dirty="0"/>
              <a:t>Are you part of any care gap closure quality committee or incorporated in a clinical team that will receive updates on progress?</a:t>
            </a:r>
          </a:p>
          <a:p>
            <a:pPr>
              <a:buFont typeface="Wingdings" panose="05000000000000000000" pitchFamily="2" charset="2"/>
              <a:buChar char="q"/>
            </a:pPr>
            <a:r>
              <a:rPr lang="en-US" sz="2200" dirty="0"/>
              <a:t>Who else in your organization is working to close the care gap? Can you partner and add CHW value to their work?</a:t>
            </a:r>
          </a:p>
          <a:p>
            <a:pPr>
              <a:buFont typeface="Wingdings" panose="05000000000000000000" pitchFamily="2" charset="2"/>
              <a:buChar char="q"/>
            </a:pPr>
            <a:endParaRPr lang="en-US" dirty="0"/>
          </a:p>
        </p:txBody>
      </p:sp>
    </p:spTree>
    <p:extLst>
      <p:ext uri="{BB962C8B-B14F-4D97-AF65-F5344CB8AC3E}">
        <p14:creationId xmlns:p14="http://schemas.microsoft.com/office/powerpoint/2010/main" val="3339335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DCF21-4DCD-8297-4192-9E3AB43C73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793CAE-D05D-35CF-C371-8B45B15E5DC2}"/>
              </a:ext>
            </a:extLst>
          </p:cNvPr>
          <p:cNvSpPr>
            <a:spLocks noGrp="1"/>
          </p:cNvSpPr>
          <p:nvPr>
            <p:ph type="title"/>
          </p:nvPr>
        </p:nvSpPr>
        <p:spPr/>
        <p:txBody>
          <a:bodyPr>
            <a:normAutofit/>
          </a:bodyPr>
          <a:lstStyle/>
          <a:p>
            <a:r>
              <a:rPr lang="en-US" sz="2400" b="1" dirty="0">
                <a:latin typeface="Aptos" panose="020B0004020202020204" pitchFamily="34" charset="0"/>
                <a:cs typeface="Calibri" panose="020F0502020204030204" pitchFamily="34" charset="0"/>
              </a:rPr>
              <a:t>Outreach Team Highlights</a:t>
            </a:r>
            <a:endParaRPr lang="en-US" sz="5400" b="1" dirty="0"/>
          </a:p>
        </p:txBody>
      </p:sp>
      <p:sp>
        <p:nvSpPr>
          <p:cNvPr id="3" name="TextBox 2">
            <a:extLst>
              <a:ext uri="{FF2B5EF4-FFF2-40B4-BE49-F238E27FC236}">
                <a16:creationId xmlns:a16="http://schemas.microsoft.com/office/drawing/2014/main" id="{4B0D6F87-CF31-4096-CB34-D137D87E4D49}"/>
              </a:ext>
            </a:extLst>
          </p:cNvPr>
          <p:cNvSpPr txBox="1"/>
          <p:nvPr/>
        </p:nvSpPr>
        <p:spPr>
          <a:xfrm>
            <a:off x="140804" y="1185094"/>
            <a:ext cx="3135796" cy="1661993"/>
          </a:xfrm>
          <a:prstGeom prst="rect">
            <a:avLst/>
          </a:prstGeom>
          <a:noFill/>
        </p:spPr>
        <p:txBody>
          <a:bodyPr wrap="square" rtlCol="0">
            <a:spAutoFit/>
          </a:bodyPr>
          <a:lstStyle/>
          <a:p>
            <a:r>
              <a:rPr lang="en-US" b="1" dirty="0"/>
              <a:t>TEAM </a:t>
            </a:r>
          </a:p>
          <a:p>
            <a:r>
              <a:rPr lang="en-US" sz="1200" dirty="0"/>
              <a:t>Jesus Blanco Associate Director of Pop Health </a:t>
            </a:r>
          </a:p>
          <a:p>
            <a:pPr marL="171450" indent="-171450">
              <a:buFont typeface="Arial" panose="020B0604020202020204" pitchFamily="34" charset="0"/>
              <a:buChar char="•"/>
            </a:pPr>
            <a:r>
              <a:rPr lang="en-US" sz="1200" dirty="0"/>
              <a:t>Nanci Paz PN Supervisor - PRC</a:t>
            </a:r>
          </a:p>
          <a:p>
            <a:pPr marL="171450" indent="-171450">
              <a:buFont typeface="Arial" panose="020B0604020202020204" pitchFamily="34" charset="0"/>
              <a:buChar char="•"/>
            </a:pPr>
            <a:r>
              <a:rPr lang="en-US" sz="1200" dirty="0"/>
              <a:t>Sandra Valdez PN Lead - PRC</a:t>
            </a:r>
          </a:p>
          <a:p>
            <a:pPr marL="171450" indent="-171450">
              <a:buFont typeface="Arial" panose="020B0604020202020204" pitchFamily="34" charset="0"/>
              <a:buChar char="•"/>
            </a:pPr>
            <a:r>
              <a:rPr lang="en-US" sz="1200" dirty="0"/>
              <a:t>Crystal Ortiz PN 3 – PRC</a:t>
            </a:r>
          </a:p>
          <a:p>
            <a:pPr marL="171450" indent="-171450">
              <a:buFont typeface="Arial" panose="020B0604020202020204" pitchFamily="34" charset="0"/>
              <a:buChar char="•"/>
            </a:pPr>
            <a:r>
              <a:rPr lang="en-US" sz="1200" dirty="0"/>
              <a:t>Ginger Ewing PN 2 - PRC</a:t>
            </a:r>
          </a:p>
          <a:p>
            <a:pPr marL="171450" indent="-171450">
              <a:buFont typeface="Arial" panose="020B0604020202020204" pitchFamily="34" charset="0"/>
              <a:buChar char="•"/>
            </a:pPr>
            <a:r>
              <a:rPr lang="en-US" sz="1200" dirty="0"/>
              <a:t>Gabriela Cardenas PN 2 – PRC</a:t>
            </a:r>
          </a:p>
          <a:p>
            <a:pPr marL="171450" indent="-171450">
              <a:buFont typeface="Arial" panose="020B0604020202020204" pitchFamily="34" charset="0"/>
              <a:buChar char="•"/>
            </a:pPr>
            <a:r>
              <a:rPr lang="en-US" sz="1200" dirty="0"/>
              <a:t>Samantha De Leon  PN 2 - PRC</a:t>
            </a:r>
          </a:p>
        </p:txBody>
      </p:sp>
      <p:sp>
        <p:nvSpPr>
          <p:cNvPr id="4" name="TextBox 3">
            <a:extLst>
              <a:ext uri="{FF2B5EF4-FFF2-40B4-BE49-F238E27FC236}">
                <a16:creationId xmlns:a16="http://schemas.microsoft.com/office/drawing/2014/main" id="{1B21E44F-08F6-EF12-BE73-A7FDF3E97069}"/>
              </a:ext>
            </a:extLst>
          </p:cNvPr>
          <p:cNvSpPr txBox="1"/>
          <p:nvPr/>
        </p:nvSpPr>
        <p:spPr>
          <a:xfrm>
            <a:off x="3352800" y="1066800"/>
            <a:ext cx="3528391" cy="2092881"/>
          </a:xfrm>
          <a:prstGeom prst="rect">
            <a:avLst/>
          </a:prstGeom>
          <a:noFill/>
        </p:spPr>
        <p:txBody>
          <a:bodyPr wrap="square" rtlCol="0">
            <a:spAutoFit/>
          </a:bodyPr>
          <a:lstStyle/>
          <a:p>
            <a:r>
              <a:rPr lang="en-US" b="1" dirty="0"/>
              <a:t>BY THE NUMBERS</a:t>
            </a:r>
          </a:p>
          <a:p>
            <a:r>
              <a:rPr lang="en-US" sz="1400" dirty="0"/>
              <a:t>Registry Totals – 18,620</a:t>
            </a:r>
          </a:p>
          <a:p>
            <a:pPr marL="285750" indent="-285750">
              <a:buFont typeface="Arial" panose="020B0604020202020204" pitchFamily="34" charset="0"/>
              <a:buChar char="•"/>
            </a:pPr>
            <a:r>
              <a:rPr lang="en-US" sz="1400" dirty="0"/>
              <a:t>New to TRHS</a:t>
            </a:r>
          </a:p>
          <a:p>
            <a:pPr marL="285750" indent="-285750">
              <a:buFont typeface="Arial" panose="020B0604020202020204" pitchFamily="34" charset="0"/>
              <a:buChar char="•"/>
            </a:pPr>
            <a:r>
              <a:rPr lang="en-US" sz="1400" dirty="0"/>
              <a:t>Not seen in year 0-65</a:t>
            </a:r>
          </a:p>
          <a:p>
            <a:pPr marL="285750" indent="-285750">
              <a:buFont typeface="Arial" panose="020B0604020202020204" pitchFamily="34" charset="0"/>
              <a:buChar char="•"/>
            </a:pPr>
            <a:r>
              <a:rPr lang="en-US" sz="1400" dirty="0"/>
              <a:t>Medicare Annual Wellness Visit 65 Plus</a:t>
            </a:r>
          </a:p>
          <a:p>
            <a:pPr marL="285750" indent="-285750">
              <a:buFont typeface="Arial" panose="020B0604020202020204" pitchFamily="34" charset="0"/>
              <a:buChar char="•"/>
            </a:pPr>
            <a:r>
              <a:rPr lang="en-US" sz="1400" dirty="0"/>
              <a:t>A1C greater than 9</a:t>
            </a:r>
          </a:p>
          <a:p>
            <a:r>
              <a:rPr lang="en-US" sz="1400" dirty="0"/>
              <a:t>Total Contacted – 9,653</a:t>
            </a:r>
          </a:p>
          <a:p>
            <a:r>
              <a:rPr lang="en-US" sz="1400" dirty="0"/>
              <a:t>UTC/Bad Number – 2,941</a:t>
            </a:r>
          </a:p>
          <a:p>
            <a:r>
              <a:rPr lang="en-US" sz="1400" dirty="0"/>
              <a:t>Total appointments scheduled – 2,124</a:t>
            </a:r>
          </a:p>
        </p:txBody>
      </p:sp>
      <p:sp>
        <p:nvSpPr>
          <p:cNvPr id="6" name="TextBox 5">
            <a:extLst>
              <a:ext uri="{FF2B5EF4-FFF2-40B4-BE49-F238E27FC236}">
                <a16:creationId xmlns:a16="http://schemas.microsoft.com/office/drawing/2014/main" id="{E4771C56-F027-C09B-3BDF-D6FEC84A6045}"/>
              </a:ext>
            </a:extLst>
          </p:cNvPr>
          <p:cNvSpPr txBox="1"/>
          <p:nvPr/>
        </p:nvSpPr>
        <p:spPr>
          <a:xfrm>
            <a:off x="2438400" y="3452289"/>
            <a:ext cx="6477000" cy="2600712"/>
          </a:xfrm>
          <a:prstGeom prst="rect">
            <a:avLst/>
          </a:prstGeom>
          <a:noFill/>
        </p:spPr>
        <p:txBody>
          <a:bodyPr wrap="square">
            <a:spAutoFit/>
          </a:bodyPr>
          <a:lstStyle/>
          <a:p>
            <a:r>
              <a:rPr lang="en-US" dirty="0"/>
              <a:t>SPECIAL PROJECTS HIGHLIGHTS</a:t>
            </a:r>
          </a:p>
          <a:p>
            <a:pPr marL="0" marR="0">
              <a:lnSpc>
                <a:spcPct val="107000"/>
              </a:lnSpc>
              <a:spcAft>
                <a:spcPts val="800"/>
              </a:spcAft>
            </a:pPr>
            <a:r>
              <a:rPr lang="en-US" sz="1000" b="1" i="1" kern="100" dirty="0">
                <a:effectLst/>
                <a:latin typeface="Calibri" panose="020F0502020204030204" pitchFamily="34" charset="0"/>
                <a:ea typeface="Aptos" panose="020B0004020202020204" pitchFamily="34" charset="0"/>
                <a:cs typeface="Times New Roman" panose="02020603050405020304" pitchFamily="18" charset="0"/>
              </a:rPr>
              <a:t>St Alphonsus </a:t>
            </a:r>
            <a:r>
              <a:rPr lang="en-US" sz="1000" b="1" i="1" kern="100" dirty="0" err="1">
                <a:effectLst/>
                <a:latin typeface="Calibri" panose="020F0502020204030204" pitchFamily="34" charset="0"/>
                <a:ea typeface="Aptos" panose="020B0004020202020204" pitchFamily="34" charset="0"/>
                <a:cs typeface="Times New Roman" panose="02020603050405020304" pitchFamily="18" charset="0"/>
              </a:rPr>
              <a:t>Mammo</a:t>
            </a:r>
            <a:r>
              <a:rPr lang="en-US" sz="1000" b="1" i="1" kern="100" dirty="0">
                <a:effectLst/>
                <a:latin typeface="Calibri" panose="020F0502020204030204" pitchFamily="34" charset="0"/>
                <a:ea typeface="Aptos" panose="020B0004020202020204" pitchFamily="34" charset="0"/>
                <a:cs typeface="Times New Roman" panose="02020603050405020304" pitchFamily="18" charset="0"/>
              </a:rPr>
              <a:t> Bus Partnership: </a:t>
            </a:r>
            <a:r>
              <a:rPr lang="en-US" sz="1000" kern="100" dirty="0">
                <a:effectLst/>
                <a:latin typeface="Calibri" panose="020F0502020204030204" pitchFamily="34" charset="0"/>
                <a:ea typeface="Aptos" panose="020B0004020202020204" pitchFamily="34" charset="0"/>
                <a:cs typeface="Times New Roman" panose="02020603050405020304" pitchFamily="18" charset="0"/>
              </a:rPr>
              <a:t>PN took over coordination of this activity from Nursing</a:t>
            </a:r>
            <a:r>
              <a:rPr lang="en-US" sz="1000" b="1" i="1" kern="100" dirty="0">
                <a:effectLst/>
                <a:latin typeface="Calibri" panose="020F0502020204030204" pitchFamily="34" charset="0"/>
                <a:ea typeface="Aptos" panose="020B0004020202020204" pitchFamily="34" charset="0"/>
                <a:cs typeface="Times New Roman" panose="02020603050405020304" pitchFamily="18" charset="0"/>
              </a:rPr>
              <a:t> - </a:t>
            </a:r>
            <a:r>
              <a:rPr lang="en-US" sz="1000" kern="100" dirty="0">
                <a:effectLst/>
                <a:latin typeface="Calibri" panose="020F0502020204030204" pitchFamily="34" charset="0"/>
                <a:ea typeface="Aptos" panose="020B0004020202020204" pitchFamily="34" charset="0"/>
                <a:cs typeface="Times New Roman" panose="02020603050405020304" pitchFamily="18" charset="0"/>
              </a:rPr>
              <a:t>St Alphonsus current provides mobile mammogram services to 9 our locations. Our goal is to increase access to mammograms for our underinsured and uninsured patients.</a:t>
            </a:r>
            <a:r>
              <a:rPr lang="en-US" sz="1000" b="1" i="1" kern="100" dirty="0">
                <a:effectLst/>
                <a:latin typeface="Calibri" panose="020F0502020204030204" pitchFamily="34" charset="0"/>
                <a:ea typeface="Aptos" panose="020B0004020202020204" pitchFamily="34" charset="0"/>
                <a:cs typeface="Times New Roman" panose="02020603050405020304" pitchFamily="18" charset="0"/>
              </a:rPr>
              <a:t> Total clinics – 10 </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000" b="1" kern="100" dirty="0">
                <a:effectLst/>
                <a:latin typeface="Calibri" panose="020F0502020204030204" pitchFamily="34" charset="0"/>
                <a:ea typeface="Aptos" panose="020B0004020202020204" pitchFamily="34" charset="0"/>
                <a:cs typeface="Times New Roman" panose="02020603050405020304" pitchFamily="18" charset="0"/>
              </a:rPr>
              <a:t>Parma Mobile Dental Clinic: </a:t>
            </a:r>
            <a:r>
              <a:rPr lang="en-US" sz="1000" kern="100" dirty="0">
                <a:effectLst/>
                <a:latin typeface="Calibri" panose="020F0502020204030204" pitchFamily="34" charset="0"/>
                <a:ea typeface="Aptos" panose="020B0004020202020204" pitchFamily="34" charset="0"/>
                <a:cs typeface="Times New Roman" panose="02020603050405020304" pitchFamily="18" charset="0"/>
              </a:rPr>
              <a:t>PNs teamed up with the school district to identifying family who are needing dental services and education staff and others on the availability of our services. Our mobile clinic goes out to Parma once a month for dental services and has a Patient Navigator on staff.  </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000" b="1" kern="100" dirty="0">
                <a:effectLst/>
                <a:latin typeface="Calibri" panose="020F0502020204030204" pitchFamily="34" charset="0"/>
                <a:ea typeface="Aptos" panose="020B0004020202020204" pitchFamily="34" charset="0"/>
                <a:cs typeface="Times New Roman" panose="02020603050405020304" pitchFamily="18" charset="0"/>
              </a:rPr>
              <a:t>Farmway- Fresh Produce for Seniors</a:t>
            </a:r>
            <a:r>
              <a:rPr lang="en-US" sz="1000" b="1" kern="100" dirty="0">
                <a:latin typeface="Calibri" panose="020F0502020204030204" pitchFamily="34" charset="0"/>
                <a:ea typeface="Aptos" panose="020B0004020202020204" pitchFamily="34" charset="0"/>
                <a:cs typeface="Times New Roman" panose="02020603050405020304" pitchFamily="18" charset="0"/>
              </a:rPr>
              <a:t>:</a:t>
            </a:r>
            <a:r>
              <a:rPr lang="en-US" sz="1000" kern="100" dirty="0">
                <a:effectLst/>
                <a:latin typeface="Calibri" panose="020F0502020204030204" pitchFamily="34" charset="0"/>
                <a:ea typeface="Aptos" panose="020B0004020202020204" pitchFamily="34" charset="0"/>
                <a:cs typeface="Times New Roman" panose="02020603050405020304" pitchFamily="18" charset="0"/>
              </a:rPr>
              <a:t> PNs partnered with City of Good to bring fresh produce to Seniors who reside at Farmway village and are faced with food insecurity and low access to fresh produce. Fresh produces are delivered biweekly from May- November, PN assist City of Goods with deliveries and hosted activities to help reduce loneliness and isolation among seniors.</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7" name="Picture 6" descr="A group of people in a room&#10;&#10;AI-generated content may be incorrect.">
            <a:extLst>
              <a:ext uri="{FF2B5EF4-FFF2-40B4-BE49-F238E27FC236}">
                <a16:creationId xmlns:a16="http://schemas.microsoft.com/office/drawing/2014/main" id="{C3568468-2960-30C8-C3F0-5B55508C96A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3345" y="3747145"/>
            <a:ext cx="2544602" cy="1908313"/>
          </a:xfrm>
          <a:prstGeom prst="rect">
            <a:avLst/>
          </a:prstGeom>
          <a:noFill/>
          <a:ln>
            <a:noFill/>
          </a:ln>
        </p:spPr>
      </p:pic>
      <p:pic>
        <p:nvPicPr>
          <p:cNvPr id="8" name="Picture 7" descr="A group of people standing in a room&#10;&#10;AI-generated content may be incorrect.">
            <a:extLst>
              <a:ext uri="{FF2B5EF4-FFF2-40B4-BE49-F238E27FC236}">
                <a16:creationId xmlns:a16="http://schemas.microsoft.com/office/drawing/2014/main" id="{A612A137-1A7F-6BF9-50CF-D114C03FA6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74091" y="951797"/>
            <a:ext cx="1457942" cy="1943923"/>
          </a:xfrm>
          <a:prstGeom prst="rect">
            <a:avLst/>
          </a:prstGeom>
          <a:noFill/>
          <a:ln>
            <a:noFill/>
          </a:ln>
        </p:spPr>
      </p:pic>
    </p:spTree>
    <p:extLst>
      <p:ext uri="{BB962C8B-B14F-4D97-AF65-F5344CB8AC3E}">
        <p14:creationId xmlns:p14="http://schemas.microsoft.com/office/powerpoint/2010/main" val="16303311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F78CE-C27A-4617-36EE-D3A29CC7180E}"/>
              </a:ext>
            </a:extLst>
          </p:cNvPr>
          <p:cNvSpPr>
            <a:spLocks noGrp="1"/>
          </p:cNvSpPr>
          <p:nvPr>
            <p:ph type="title"/>
          </p:nvPr>
        </p:nvSpPr>
        <p:spPr/>
        <p:txBody>
          <a:bodyPr/>
          <a:lstStyle/>
          <a:p>
            <a:r>
              <a:rPr lang="en-US"/>
              <a:t>Registries and patient impact</a:t>
            </a:r>
            <a:endParaRPr lang="en-US" dirty="0"/>
          </a:p>
        </p:txBody>
      </p:sp>
      <p:graphicFrame>
        <p:nvGraphicFramePr>
          <p:cNvPr id="4" name="Table 3">
            <a:extLst>
              <a:ext uri="{FF2B5EF4-FFF2-40B4-BE49-F238E27FC236}">
                <a16:creationId xmlns:a16="http://schemas.microsoft.com/office/drawing/2014/main" id="{8FA8F369-30D2-A572-EED5-DFB328FB4798}"/>
              </a:ext>
            </a:extLst>
          </p:cNvPr>
          <p:cNvGraphicFramePr>
            <a:graphicFrameLocks noGrp="1"/>
          </p:cNvGraphicFramePr>
          <p:nvPr>
            <p:extLst>
              <p:ext uri="{D42A27DB-BD31-4B8C-83A1-F6EECF244321}">
                <p14:modId xmlns:p14="http://schemas.microsoft.com/office/powerpoint/2010/main" val="2286130417"/>
              </p:ext>
            </p:extLst>
          </p:nvPr>
        </p:nvGraphicFramePr>
        <p:xfrm>
          <a:off x="457199" y="1654956"/>
          <a:ext cx="8229602" cy="3548088"/>
        </p:xfrm>
        <a:graphic>
          <a:graphicData uri="http://schemas.openxmlformats.org/drawingml/2006/table">
            <a:tbl>
              <a:tblPr>
                <a:tableStyleId>{5C22544A-7EE6-4342-B048-85BDC9FD1C3A}</a:tableStyleId>
              </a:tblPr>
              <a:tblGrid>
                <a:gridCol w="857199">
                  <a:extLst>
                    <a:ext uri="{9D8B030D-6E8A-4147-A177-3AD203B41FA5}">
                      <a16:colId xmlns:a16="http://schemas.microsoft.com/office/drawing/2014/main" val="1987826690"/>
                    </a:ext>
                  </a:extLst>
                </a:gridCol>
                <a:gridCol w="1842485">
                  <a:extLst>
                    <a:ext uri="{9D8B030D-6E8A-4147-A177-3AD203B41FA5}">
                      <a16:colId xmlns:a16="http://schemas.microsoft.com/office/drawing/2014/main" val="2756343623"/>
                    </a:ext>
                  </a:extLst>
                </a:gridCol>
                <a:gridCol w="938485">
                  <a:extLst>
                    <a:ext uri="{9D8B030D-6E8A-4147-A177-3AD203B41FA5}">
                      <a16:colId xmlns:a16="http://schemas.microsoft.com/office/drawing/2014/main" val="2816368286"/>
                    </a:ext>
                  </a:extLst>
                </a:gridCol>
                <a:gridCol w="916316">
                  <a:extLst>
                    <a:ext uri="{9D8B030D-6E8A-4147-A177-3AD203B41FA5}">
                      <a16:colId xmlns:a16="http://schemas.microsoft.com/office/drawing/2014/main" val="217157440"/>
                    </a:ext>
                  </a:extLst>
                </a:gridCol>
                <a:gridCol w="896610">
                  <a:extLst>
                    <a:ext uri="{9D8B030D-6E8A-4147-A177-3AD203B41FA5}">
                      <a16:colId xmlns:a16="http://schemas.microsoft.com/office/drawing/2014/main" val="4273919742"/>
                    </a:ext>
                  </a:extLst>
                </a:gridCol>
                <a:gridCol w="857199">
                  <a:extLst>
                    <a:ext uri="{9D8B030D-6E8A-4147-A177-3AD203B41FA5}">
                      <a16:colId xmlns:a16="http://schemas.microsoft.com/office/drawing/2014/main" val="3890106099"/>
                    </a:ext>
                  </a:extLst>
                </a:gridCol>
                <a:gridCol w="926169">
                  <a:extLst>
                    <a:ext uri="{9D8B030D-6E8A-4147-A177-3AD203B41FA5}">
                      <a16:colId xmlns:a16="http://schemas.microsoft.com/office/drawing/2014/main" val="200745233"/>
                    </a:ext>
                  </a:extLst>
                </a:gridCol>
                <a:gridCol w="995139">
                  <a:extLst>
                    <a:ext uri="{9D8B030D-6E8A-4147-A177-3AD203B41FA5}">
                      <a16:colId xmlns:a16="http://schemas.microsoft.com/office/drawing/2014/main" val="2034393332"/>
                    </a:ext>
                  </a:extLst>
                </a:gridCol>
              </a:tblGrid>
              <a:tr h="147837">
                <a:tc>
                  <a:txBody>
                    <a:bodyPr/>
                    <a:lstStyle/>
                    <a:p>
                      <a:pPr algn="l" fontAlgn="b"/>
                      <a:r>
                        <a:rPr lang="en-US" sz="900" u="none" strike="noStrike">
                          <a:effectLst/>
                        </a:rPr>
                        <a:t>Date received</a:t>
                      </a:r>
                      <a:endParaRPr lang="en-US" sz="900" b="1" i="0" u="none" strike="noStrike">
                        <a:solidFill>
                          <a:srgbClr val="FFFFFF"/>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Registry </a:t>
                      </a:r>
                      <a:endParaRPr lang="en-US" sz="900" b="1" i="0" u="none" strike="noStrike">
                        <a:solidFill>
                          <a:srgbClr val="FFFFFF"/>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Registry total</a:t>
                      </a:r>
                      <a:endParaRPr lang="en-US" sz="900" b="1" i="0" u="none" strike="noStrike">
                        <a:solidFill>
                          <a:srgbClr val="FFFFFF"/>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Date completed </a:t>
                      </a:r>
                      <a:endParaRPr lang="en-US" sz="900" b="1" i="0" u="none" strike="noStrike">
                        <a:solidFill>
                          <a:srgbClr val="FFFFFF"/>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Contacts Made</a:t>
                      </a:r>
                      <a:endParaRPr lang="en-US" sz="900" b="1" i="0" u="none" strike="noStrike">
                        <a:solidFill>
                          <a:srgbClr val="FFFFFF"/>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Bad Numbers</a:t>
                      </a:r>
                      <a:endParaRPr lang="en-US" sz="900" b="1" i="0" u="none" strike="noStrike">
                        <a:solidFill>
                          <a:srgbClr val="FFFFFF"/>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Call not needed</a:t>
                      </a:r>
                      <a:endParaRPr lang="en-US" sz="900" b="1" i="0" u="none" strike="noStrike">
                        <a:solidFill>
                          <a:srgbClr val="FFFFFF"/>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Total Scheduled</a:t>
                      </a:r>
                      <a:endParaRPr lang="en-US" sz="900" b="1" i="0" u="none" strike="noStrike">
                        <a:solidFill>
                          <a:srgbClr val="FFFFFF"/>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1867491496"/>
                  </a:ext>
                </a:extLst>
              </a:tr>
              <a:tr h="147837">
                <a:tc>
                  <a:txBody>
                    <a:bodyPr/>
                    <a:lstStyle/>
                    <a:p>
                      <a:pPr algn="r" fontAlgn="b"/>
                      <a:r>
                        <a:rPr lang="en-US" sz="900" u="none" strike="noStrike">
                          <a:effectLst/>
                        </a:rPr>
                        <a:t>3/27/2024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March HC new enrollees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239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4/1/2024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101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111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1653626313"/>
                  </a:ext>
                </a:extLst>
              </a:tr>
              <a:tr h="147837">
                <a:tc>
                  <a:txBody>
                    <a:bodyPr/>
                    <a:lstStyle/>
                    <a:p>
                      <a:pPr algn="r" fontAlgn="b"/>
                      <a:r>
                        <a:rPr lang="en-US" sz="900" u="none" strike="noStrike">
                          <a:effectLst/>
                        </a:rPr>
                        <a:t>3/28/2024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Medicare AWV</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2616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8/12/2024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1537</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312</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767</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394</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222636250"/>
                  </a:ext>
                </a:extLst>
              </a:tr>
              <a:tr h="147837">
                <a:tc>
                  <a:txBody>
                    <a:bodyPr/>
                    <a:lstStyle/>
                    <a:p>
                      <a:pPr algn="r" fontAlgn="b"/>
                      <a:r>
                        <a:rPr lang="en-US" sz="900" u="none" strike="noStrike">
                          <a:effectLst/>
                        </a:rPr>
                        <a:t>4/17/2024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April Medicaid HC hard&amp;softmatches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3264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6/27/2024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1349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416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1509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476</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515067284"/>
                  </a:ext>
                </a:extLst>
              </a:tr>
              <a:tr h="147837">
                <a:tc>
                  <a:txBody>
                    <a:bodyPr/>
                    <a:lstStyle/>
                    <a:p>
                      <a:pPr algn="r" fontAlgn="b"/>
                      <a:r>
                        <a:rPr lang="en-US" sz="900" u="none" strike="noStrike">
                          <a:effectLst/>
                        </a:rPr>
                        <a:t>6/18/2024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June HC new enrollees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311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7/29/2024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183</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48</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265664314"/>
                  </a:ext>
                </a:extLst>
              </a:tr>
              <a:tr h="147837">
                <a:tc>
                  <a:txBody>
                    <a:bodyPr/>
                    <a:lstStyle/>
                    <a:p>
                      <a:pPr algn="r" fontAlgn="b"/>
                      <a:r>
                        <a:rPr lang="en-US" sz="900" u="none" strike="noStrike">
                          <a:effectLst/>
                        </a:rPr>
                        <a:t>7/10/2024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UHC High Priority July 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129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8/7/2024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12</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269261967"/>
                  </a:ext>
                </a:extLst>
              </a:tr>
              <a:tr h="147837">
                <a:tc>
                  <a:txBody>
                    <a:bodyPr/>
                    <a:lstStyle/>
                    <a:p>
                      <a:pPr algn="r" fontAlgn="b"/>
                      <a:r>
                        <a:rPr lang="en-US" sz="900" u="none" strike="noStrike">
                          <a:effectLst/>
                        </a:rPr>
                        <a:t>7/1/2024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Medicare AWV- July 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2487</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In progress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414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233</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1157</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155</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593210371"/>
                  </a:ext>
                </a:extLst>
              </a:tr>
              <a:tr h="147837">
                <a:tc>
                  <a:txBody>
                    <a:bodyPr/>
                    <a:lstStyle/>
                    <a:p>
                      <a:pPr algn="r" fontAlgn="b"/>
                      <a:r>
                        <a:rPr lang="en-US" sz="900" u="none" strike="noStrike">
                          <a:effectLst/>
                        </a:rPr>
                        <a:t>7/1/2024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UHC Unmatched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80</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9/10/2024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848703453"/>
                  </a:ext>
                </a:extLst>
              </a:tr>
              <a:tr h="147837">
                <a:tc>
                  <a:txBody>
                    <a:bodyPr/>
                    <a:lstStyle/>
                    <a:p>
                      <a:pPr algn="r" fontAlgn="b"/>
                      <a:r>
                        <a:rPr lang="en-US" sz="900" u="none" strike="noStrike">
                          <a:effectLst/>
                        </a:rPr>
                        <a:t>7/1/2024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A1C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611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11/6/2024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364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94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245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76</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1984989400"/>
                  </a:ext>
                </a:extLst>
              </a:tr>
              <a:tr h="147837">
                <a:tc>
                  <a:txBody>
                    <a:bodyPr/>
                    <a:lstStyle/>
                    <a:p>
                      <a:pPr algn="r" fontAlgn="b"/>
                      <a:r>
                        <a:rPr lang="en-US" sz="900" u="none" strike="noStrike">
                          <a:effectLst/>
                        </a:rPr>
                        <a:t>10/10/2024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HC September Roster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633</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12/9/2024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532</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176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101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69</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617932852"/>
                  </a:ext>
                </a:extLst>
              </a:tr>
              <a:tr h="147837">
                <a:tc>
                  <a:txBody>
                    <a:bodyPr/>
                    <a:lstStyle/>
                    <a:p>
                      <a:pPr algn="r" fontAlgn="b"/>
                      <a:r>
                        <a:rPr lang="en-US" sz="900" u="none" strike="noStrike">
                          <a:effectLst/>
                        </a:rPr>
                        <a:t>11/20/2024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HEDIS- WCV November</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12/24/2024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898607637"/>
                  </a:ext>
                </a:extLst>
              </a:tr>
              <a:tr h="147837">
                <a:tc>
                  <a:txBody>
                    <a:bodyPr/>
                    <a:lstStyle/>
                    <a:p>
                      <a:pPr algn="r" fontAlgn="b"/>
                      <a:r>
                        <a:rPr lang="en-US" sz="900" u="none" strike="noStrike">
                          <a:effectLst/>
                        </a:rPr>
                        <a:t>12/19/2024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WCC 0-15month</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2018</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2/7/2025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1710</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619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296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225</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015824676"/>
                  </a:ext>
                </a:extLst>
              </a:tr>
              <a:tr h="147837">
                <a:tc>
                  <a:txBody>
                    <a:bodyPr/>
                    <a:lstStyle/>
                    <a:p>
                      <a:pPr algn="r" fontAlgn="b"/>
                      <a:r>
                        <a:rPr lang="en-US" sz="900" u="none" strike="noStrike">
                          <a:effectLst/>
                        </a:rPr>
                        <a:t>1/7/2025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12.2024 HC Unmatched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1726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3/11/2025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629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117</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631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290</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1029282519"/>
                  </a:ext>
                </a:extLst>
              </a:tr>
              <a:tr h="147837">
                <a:tc>
                  <a:txBody>
                    <a:bodyPr/>
                    <a:lstStyle/>
                    <a:p>
                      <a:pPr algn="r" fontAlgn="b"/>
                      <a:r>
                        <a:rPr lang="en-US" sz="900" u="none" strike="noStrike">
                          <a:effectLst/>
                        </a:rPr>
                        <a:t>2/20/2025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January HardMatch - Azara</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446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3/18/2025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301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72</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50</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898619781"/>
                  </a:ext>
                </a:extLst>
              </a:tr>
              <a:tr h="147837">
                <a:tc>
                  <a:txBody>
                    <a:bodyPr/>
                    <a:lstStyle/>
                    <a:p>
                      <a:pPr algn="r" fontAlgn="b"/>
                      <a:r>
                        <a:rPr lang="en-US" sz="900" u="none" strike="noStrike">
                          <a:effectLst/>
                        </a:rPr>
                        <a:t>2/25/2025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Febuary MDC HC Unmatched</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109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3/17/2025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87</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22</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28</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2883985679"/>
                  </a:ext>
                </a:extLst>
              </a:tr>
              <a:tr h="147837">
                <a:tc>
                  <a:txBody>
                    <a:bodyPr/>
                    <a:lstStyle/>
                    <a:p>
                      <a:pPr algn="r" fontAlgn="b"/>
                      <a:r>
                        <a:rPr lang="en-US" sz="900" u="none" strike="noStrike">
                          <a:effectLst/>
                        </a:rPr>
                        <a:t>3/12/2025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A1C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1437</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4/8/2025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1006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258</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415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193</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2219556624"/>
                  </a:ext>
                </a:extLst>
              </a:tr>
              <a:tr h="147837">
                <a:tc>
                  <a:txBody>
                    <a:bodyPr/>
                    <a:lstStyle/>
                    <a:p>
                      <a:pPr algn="r" fontAlgn="b"/>
                      <a:r>
                        <a:rPr lang="en-US" sz="900" u="none" strike="noStrike">
                          <a:effectLst/>
                        </a:rPr>
                        <a:t>3/17/2025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AZARA 19-64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401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5/16/2025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264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90</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25</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982966077"/>
                  </a:ext>
                </a:extLst>
              </a:tr>
              <a:tr h="147837">
                <a:tc>
                  <a:txBody>
                    <a:bodyPr/>
                    <a:lstStyle/>
                    <a:p>
                      <a:pPr algn="r" fontAlgn="b"/>
                      <a:r>
                        <a:rPr lang="en-US" sz="900" u="none" strike="noStrike">
                          <a:effectLst/>
                        </a:rPr>
                        <a:t>4/1/2025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Medicare Annual Wellness</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299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5/15/2025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209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38</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18</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188128138"/>
                  </a:ext>
                </a:extLst>
              </a:tr>
              <a:tr h="147837">
                <a:tc>
                  <a:txBody>
                    <a:bodyPr/>
                    <a:lstStyle/>
                    <a:p>
                      <a:pPr algn="r" fontAlgn="b"/>
                      <a:r>
                        <a:rPr lang="en-US" sz="900" u="none" strike="noStrike">
                          <a:effectLst/>
                        </a:rPr>
                        <a:t>5/2/2025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4.2025 Unmatched</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384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5/22/2025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166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218</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60</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1615115452"/>
                  </a:ext>
                </a:extLst>
              </a:tr>
              <a:tr h="147837">
                <a:tc>
                  <a:txBody>
                    <a:bodyPr/>
                    <a:lstStyle/>
                    <a:p>
                      <a:pPr algn="r" fontAlgn="b"/>
                      <a:r>
                        <a:rPr lang="en-US" sz="900" u="none" strike="noStrike">
                          <a:effectLst/>
                        </a:rPr>
                        <a:t>5/9/2025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WCC May 0-18</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5/14/2025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15</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1873642598"/>
                  </a:ext>
                </a:extLst>
              </a:tr>
              <a:tr h="147837">
                <a:tc>
                  <a:txBody>
                    <a:bodyPr/>
                    <a:lstStyle/>
                    <a:p>
                      <a:pPr algn="r" fontAlgn="b"/>
                      <a:r>
                        <a:rPr lang="en-US" sz="900" u="none" strike="noStrike">
                          <a:effectLst/>
                        </a:rPr>
                        <a:t>5/14/2025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West Valley Mammogram</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1295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7/7/2025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721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169</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174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b="0" i="0" u="none" strike="noStrike" dirty="0">
                          <a:solidFill>
                            <a:srgbClr val="000000"/>
                          </a:solidFill>
                          <a:effectLst/>
                          <a:latin typeface="Calibri" panose="020F0502020204030204" pitchFamily="34" charset="0"/>
                        </a:rPr>
                        <a:t>15</a:t>
                      </a:r>
                    </a:p>
                  </a:txBody>
                  <a:tcPr marL="7392" marR="7392" marT="7392" marB="0" anchor="b"/>
                </a:tc>
                <a:extLst>
                  <a:ext uri="{0D108BD9-81ED-4DB2-BD59-A6C34878D82A}">
                    <a16:rowId xmlns:a16="http://schemas.microsoft.com/office/drawing/2014/main" val="719635671"/>
                  </a:ext>
                </a:extLst>
              </a:tr>
              <a:tr h="147837">
                <a:tc>
                  <a:txBody>
                    <a:bodyPr/>
                    <a:lstStyle/>
                    <a:p>
                      <a:pPr algn="r" fontAlgn="b"/>
                      <a:r>
                        <a:rPr lang="en-US" sz="900" u="none" strike="noStrike">
                          <a:effectLst/>
                        </a:rPr>
                        <a:t>5/27/2025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May wellness </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18</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6/10/2025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3039423087"/>
                  </a:ext>
                </a:extLst>
              </a:tr>
              <a:tr h="147837">
                <a:tc>
                  <a:txBody>
                    <a:bodyPr/>
                    <a:lstStyle/>
                    <a:p>
                      <a:pPr algn="r" fontAlgn="b"/>
                      <a:r>
                        <a:rPr lang="en-US" sz="900" u="none" strike="noStrike">
                          <a:effectLst/>
                        </a:rPr>
                        <a:t>5/29/2025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May Unmatched</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7/7/2025</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0</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0</a:t>
                      </a:r>
                      <a:endParaRPr lang="en-US" sz="900" b="0" i="0" u="none" strike="noStrike">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2037241283"/>
                  </a:ext>
                </a:extLst>
              </a:tr>
              <a:tr h="147837">
                <a:tc>
                  <a:txBody>
                    <a:bodyPr/>
                    <a:lstStyle/>
                    <a:p>
                      <a:pPr algn="l" fontAlgn="b"/>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l" fontAlgn="b"/>
                      <a:r>
                        <a:rPr lang="en-US" sz="900" u="none" strike="noStrike">
                          <a:effectLst/>
                        </a:rPr>
                        <a:t>Totals</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18620</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9653</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2941</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a:effectLst/>
                        </a:rPr>
                        <a:t>5926</a:t>
                      </a:r>
                      <a:endParaRPr lang="en-US" sz="900" b="0" i="0" u="none" strike="noStrike">
                        <a:solidFill>
                          <a:srgbClr val="000000"/>
                        </a:solidFill>
                        <a:effectLst/>
                        <a:latin typeface="Calibri" panose="020F0502020204030204" pitchFamily="34" charset="0"/>
                      </a:endParaRPr>
                    </a:p>
                  </a:txBody>
                  <a:tcPr marL="7392" marR="7392" marT="7392" marB="0" anchor="b"/>
                </a:tc>
                <a:tc>
                  <a:txBody>
                    <a:bodyPr/>
                    <a:lstStyle/>
                    <a:p>
                      <a:pPr algn="r" fontAlgn="b"/>
                      <a:r>
                        <a:rPr lang="en-US" sz="900" u="none" strike="noStrike" dirty="0">
                          <a:effectLst/>
                        </a:rPr>
                        <a:t>2124</a:t>
                      </a:r>
                      <a:endParaRPr lang="en-US" sz="900" b="0" i="0" u="none" strike="noStrike" dirty="0">
                        <a:solidFill>
                          <a:srgbClr val="000000"/>
                        </a:solidFill>
                        <a:effectLst/>
                        <a:latin typeface="Calibri" panose="020F0502020204030204" pitchFamily="34" charset="0"/>
                      </a:endParaRPr>
                    </a:p>
                  </a:txBody>
                  <a:tcPr marL="7392" marR="7392" marT="7392" marB="0" anchor="b"/>
                </a:tc>
                <a:extLst>
                  <a:ext uri="{0D108BD9-81ED-4DB2-BD59-A6C34878D82A}">
                    <a16:rowId xmlns:a16="http://schemas.microsoft.com/office/drawing/2014/main" val="971596557"/>
                  </a:ext>
                </a:extLst>
              </a:tr>
            </a:tbl>
          </a:graphicData>
        </a:graphic>
      </p:graphicFrame>
    </p:spTree>
    <p:extLst>
      <p:ext uri="{BB962C8B-B14F-4D97-AF65-F5344CB8AC3E}">
        <p14:creationId xmlns:p14="http://schemas.microsoft.com/office/powerpoint/2010/main" val="2034850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17E52-3FF6-6A3A-CBA7-F4BF0598217C}"/>
              </a:ext>
            </a:extLst>
          </p:cNvPr>
          <p:cNvSpPr>
            <a:spLocks noGrp="1"/>
          </p:cNvSpPr>
          <p:nvPr>
            <p:ph type="title"/>
          </p:nvPr>
        </p:nvSpPr>
        <p:spPr>
          <a:xfrm>
            <a:off x="457200" y="381000"/>
            <a:ext cx="8229600" cy="1143000"/>
          </a:xfrm>
        </p:spPr>
        <p:txBody>
          <a:bodyPr>
            <a:normAutofit/>
          </a:bodyPr>
          <a:lstStyle/>
          <a:p>
            <a:r>
              <a:rPr lang="en-US" sz="3200" b="1" dirty="0"/>
              <a:t>Why add CHWs </a:t>
            </a:r>
          </a:p>
        </p:txBody>
      </p:sp>
      <p:sp>
        <p:nvSpPr>
          <p:cNvPr id="4" name="Rectangle 3">
            <a:extLst>
              <a:ext uri="{FF2B5EF4-FFF2-40B4-BE49-F238E27FC236}">
                <a16:creationId xmlns:a16="http://schemas.microsoft.com/office/drawing/2014/main" id="{E2A166D9-2482-9D34-D31C-D2DB06D624A7}"/>
              </a:ext>
            </a:extLst>
          </p:cNvPr>
          <p:cNvSpPr/>
          <p:nvPr/>
        </p:nvSpPr>
        <p:spPr>
          <a:xfrm>
            <a:off x="0" y="3352800"/>
            <a:ext cx="9144000" cy="35052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group of women standing next to a table full of vegetables&#10;&#10;AI-generated content may be incorrect.">
            <a:extLst>
              <a:ext uri="{FF2B5EF4-FFF2-40B4-BE49-F238E27FC236}">
                <a16:creationId xmlns:a16="http://schemas.microsoft.com/office/drawing/2014/main" id="{B9A73F0F-C1C0-58D8-C52F-63FDF25A6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0058" y="3364992"/>
            <a:ext cx="2343150" cy="3124200"/>
          </a:xfrm>
          <a:prstGeom prst="rect">
            <a:avLst/>
          </a:prstGeom>
        </p:spPr>
      </p:pic>
      <p:pic>
        <p:nvPicPr>
          <p:cNvPr id="8" name="Picture 7" descr="A person standing next to a child in a garment&#10;&#10;AI-generated content may be incorrect.">
            <a:extLst>
              <a:ext uri="{FF2B5EF4-FFF2-40B4-BE49-F238E27FC236}">
                <a16:creationId xmlns:a16="http://schemas.microsoft.com/office/drawing/2014/main" id="{F6ECEF6E-297E-C5D0-052A-F79A6463A5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9931" y="3364992"/>
            <a:ext cx="2343150" cy="3124200"/>
          </a:xfrm>
          <a:prstGeom prst="rect">
            <a:avLst/>
          </a:prstGeom>
        </p:spPr>
      </p:pic>
      <p:pic>
        <p:nvPicPr>
          <p:cNvPr id="10" name="Picture 9" descr="A group of people standing outside a building&#10;&#10;AI-generated content may be incorrect.">
            <a:extLst>
              <a:ext uri="{FF2B5EF4-FFF2-40B4-BE49-F238E27FC236}">
                <a16:creationId xmlns:a16="http://schemas.microsoft.com/office/drawing/2014/main" id="{3E65035F-BCBD-44F3-6675-7779EC676A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38849" y="3364992"/>
            <a:ext cx="2343151" cy="3124828"/>
          </a:xfrm>
          <a:prstGeom prst="rect">
            <a:avLst/>
          </a:prstGeom>
        </p:spPr>
      </p:pic>
      <p:sp>
        <p:nvSpPr>
          <p:cNvPr id="5" name="TextBox 4">
            <a:extLst>
              <a:ext uri="{FF2B5EF4-FFF2-40B4-BE49-F238E27FC236}">
                <a16:creationId xmlns:a16="http://schemas.microsoft.com/office/drawing/2014/main" id="{20E85C6B-4888-18FE-6BC7-02EBCD07AE38}"/>
              </a:ext>
            </a:extLst>
          </p:cNvPr>
          <p:cNvSpPr txBox="1"/>
          <p:nvPr/>
        </p:nvSpPr>
        <p:spPr>
          <a:xfrm>
            <a:off x="843533" y="1118747"/>
            <a:ext cx="7538467" cy="1877437"/>
          </a:xfrm>
          <a:prstGeom prst="rect">
            <a:avLst/>
          </a:prstGeom>
          <a:noFill/>
        </p:spPr>
        <p:txBody>
          <a:bodyPr wrap="square">
            <a:spAutoFit/>
          </a:bodyPr>
          <a:lstStyle/>
          <a:p>
            <a:pPr marL="285750" indent="-285750">
              <a:buFont typeface="Wingdings" panose="05000000000000000000" pitchFamily="2" charset="2"/>
              <a:buChar char="Ø"/>
            </a:pPr>
            <a:endParaRPr lang="en-US" sz="1800" b="1" i="1" dirty="0">
              <a:solidFill>
                <a:schemeClr val="tx1"/>
              </a:solidFill>
            </a:endParaRPr>
          </a:p>
          <a:p>
            <a:r>
              <a:rPr lang="en-US" sz="2600" b="1" dirty="0"/>
              <a:t>CHWs walk beside the patient:</a:t>
            </a:r>
          </a:p>
          <a:p>
            <a:pPr marL="285750" indent="-285750">
              <a:buFont typeface="Wingdings" panose="05000000000000000000" pitchFamily="2" charset="2"/>
              <a:buChar char="Ø"/>
            </a:pPr>
            <a:r>
              <a:rPr lang="en-US" sz="1800" b="1" i="1" dirty="0">
                <a:solidFill>
                  <a:schemeClr val="tx1"/>
                </a:solidFill>
              </a:rPr>
              <a:t>Bridging Health Systems and Advocacy… One form, One patient, One miracle at a time</a:t>
            </a:r>
            <a:r>
              <a:rPr lang="en-US" b="1" i="1" dirty="0"/>
              <a:t>.</a:t>
            </a:r>
          </a:p>
          <a:p>
            <a:pPr marL="285750" indent="-285750">
              <a:buFont typeface="Wingdings" panose="05000000000000000000" pitchFamily="2" charset="2"/>
              <a:buChar char="Ø"/>
            </a:pPr>
            <a:r>
              <a:rPr lang="en-US" sz="1800" b="1" i="1" dirty="0">
                <a:solidFill>
                  <a:schemeClr val="tx1"/>
                </a:solidFill>
              </a:rPr>
              <a:t>Teaching patients to Fish and speak up when patients can’t</a:t>
            </a:r>
          </a:p>
          <a:p>
            <a:pPr marL="285750" indent="-285750">
              <a:buFont typeface="Wingdings" panose="05000000000000000000" pitchFamily="2" charset="2"/>
              <a:buChar char="Ø"/>
            </a:pPr>
            <a:r>
              <a:rPr lang="en-US" b="1" i="1" dirty="0"/>
              <a:t>Forms, Phone Calls and Fill in the health care literacy gaps</a:t>
            </a:r>
            <a:endParaRPr lang="en-US" sz="1800" b="1" i="1" dirty="0">
              <a:solidFill>
                <a:schemeClr val="tx1"/>
              </a:solidFill>
            </a:endParaRPr>
          </a:p>
        </p:txBody>
      </p:sp>
    </p:spTree>
    <p:extLst>
      <p:ext uri="{BB962C8B-B14F-4D97-AF65-F5344CB8AC3E}">
        <p14:creationId xmlns:p14="http://schemas.microsoft.com/office/powerpoint/2010/main" val="170826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EA163-5D03-9B3F-0156-7117CAFF6AB3}"/>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89DAD95E-4C45-9F9D-07BF-C004380A81DE}"/>
              </a:ext>
            </a:extLst>
          </p:cNvPr>
          <p:cNvSpPr/>
          <p:nvPr/>
        </p:nvSpPr>
        <p:spPr>
          <a:xfrm>
            <a:off x="0" y="6019800"/>
            <a:ext cx="9144000" cy="8382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ollage of images of a doctor and a baby&#10;&#10;AI-generated content may be incorrect.">
            <a:extLst>
              <a:ext uri="{FF2B5EF4-FFF2-40B4-BE49-F238E27FC236}">
                <a16:creationId xmlns:a16="http://schemas.microsoft.com/office/drawing/2014/main" id="{28577F41-C809-6112-AF45-689C97CDC7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9200" y="1647825"/>
            <a:ext cx="4133850" cy="5210175"/>
          </a:xfrm>
          <a:prstGeom prst="rect">
            <a:avLst/>
          </a:prstGeom>
        </p:spPr>
      </p:pic>
      <p:sp>
        <p:nvSpPr>
          <p:cNvPr id="3" name="TextBox 2">
            <a:extLst>
              <a:ext uri="{FF2B5EF4-FFF2-40B4-BE49-F238E27FC236}">
                <a16:creationId xmlns:a16="http://schemas.microsoft.com/office/drawing/2014/main" id="{84899438-1503-7D58-784C-38C1732DCB54}"/>
              </a:ext>
            </a:extLst>
          </p:cNvPr>
          <p:cNvSpPr txBox="1"/>
          <p:nvPr/>
        </p:nvSpPr>
        <p:spPr>
          <a:xfrm>
            <a:off x="304800" y="838200"/>
            <a:ext cx="5257800" cy="5447645"/>
          </a:xfrm>
          <a:prstGeom prst="rect">
            <a:avLst/>
          </a:prstGeom>
          <a:noFill/>
        </p:spPr>
        <p:txBody>
          <a:bodyPr wrap="square" rtlCol="0">
            <a:spAutoFit/>
          </a:bodyPr>
          <a:lstStyle/>
          <a:p>
            <a:r>
              <a:rPr lang="en-US" sz="3200" b="1" dirty="0"/>
              <a:t>How can I use CHWs at my organization</a:t>
            </a:r>
          </a:p>
          <a:p>
            <a:pPr marL="285750" indent="-285750">
              <a:buFont typeface="Wingdings" panose="05000000000000000000" pitchFamily="2" charset="2"/>
              <a:buChar char="ü"/>
            </a:pPr>
            <a:endParaRPr lang="en-US" sz="2400" b="1" dirty="0"/>
          </a:p>
          <a:p>
            <a:pPr marL="285750" indent="-285750">
              <a:buFont typeface="Wingdings" panose="05000000000000000000" pitchFamily="2" charset="2"/>
              <a:buChar char="ü"/>
            </a:pPr>
            <a:r>
              <a:rPr lang="en-US" sz="2000" b="1" dirty="0"/>
              <a:t>Help patients' clients understand changing program eligibilities and what is needed to successfully navigate your health care offerings </a:t>
            </a:r>
          </a:p>
          <a:p>
            <a:pPr marL="285750" indent="-285750">
              <a:buFont typeface="Wingdings" panose="05000000000000000000" pitchFamily="2" charset="2"/>
              <a:buChar char="ü"/>
            </a:pPr>
            <a:endParaRPr lang="en-US" sz="2000" b="1" dirty="0"/>
          </a:p>
          <a:p>
            <a:pPr marL="285750" indent="-285750">
              <a:buFont typeface="Wingdings" panose="05000000000000000000" pitchFamily="2" charset="2"/>
              <a:buChar char="ü"/>
            </a:pPr>
            <a:r>
              <a:rPr lang="en-US" sz="2000" b="1" dirty="0"/>
              <a:t>Leverage Idaho Medicaid Managed Care opportunities coming in 2026</a:t>
            </a:r>
          </a:p>
          <a:p>
            <a:pPr marL="285750" indent="-285750">
              <a:buFont typeface="Wingdings" panose="05000000000000000000" pitchFamily="2" charset="2"/>
              <a:buChar char="ü"/>
            </a:pPr>
            <a:endParaRPr lang="en-US" sz="2000" b="1" dirty="0"/>
          </a:p>
          <a:p>
            <a:pPr marL="285750" indent="-285750">
              <a:buFont typeface="Wingdings" panose="05000000000000000000" pitchFamily="2" charset="2"/>
              <a:buChar char="ü"/>
            </a:pPr>
            <a:r>
              <a:rPr lang="en-US" sz="2000" b="1" dirty="0"/>
              <a:t>Leverage Community Health Integration billing for Medicare Annual Wellness Visits</a:t>
            </a:r>
          </a:p>
          <a:p>
            <a:pPr marL="285750" indent="-285750">
              <a:buFont typeface="Wingdings" panose="05000000000000000000" pitchFamily="2" charset="2"/>
              <a:buChar char="ü"/>
            </a:pPr>
            <a:endParaRPr lang="en-US" sz="2000" b="1" dirty="0"/>
          </a:p>
          <a:p>
            <a:pPr marL="285750" indent="-285750">
              <a:buFont typeface="Wingdings" panose="05000000000000000000" pitchFamily="2" charset="2"/>
              <a:buChar char="ü"/>
            </a:pPr>
            <a:r>
              <a:rPr lang="en-US" sz="2000" b="1" dirty="0"/>
              <a:t>Add additional value to your population health focuses </a:t>
            </a:r>
          </a:p>
        </p:txBody>
      </p:sp>
    </p:spTree>
    <p:extLst>
      <p:ext uri="{BB962C8B-B14F-4D97-AF65-F5344CB8AC3E}">
        <p14:creationId xmlns:p14="http://schemas.microsoft.com/office/powerpoint/2010/main" val="13525957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DC5A8ED-F5EB-EEE7-2F09-6A658C8517D1}"/>
              </a:ext>
            </a:extLst>
          </p:cNvPr>
          <p:cNvSpPr>
            <a:spLocks noGrp="1"/>
          </p:cNvSpPr>
          <p:nvPr>
            <p:ph type="title"/>
          </p:nvPr>
        </p:nvSpPr>
        <p:spPr>
          <a:xfrm>
            <a:off x="4569340" y="4480718"/>
            <a:ext cx="4274344" cy="1143000"/>
          </a:xfrm>
        </p:spPr>
        <p:txBody>
          <a:bodyPr>
            <a:normAutofit/>
          </a:bodyPr>
          <a:lstStyle/>
          <a:p>
            <a:r>
              <a:rPr lang="en-US" sz="4000" b="1" dirty="0">
                <a:latin typeface="Myriad Pro" panose="020B0503030403020204" pitchFamily="34" charset="0"/>
              </a:rPr>
              <a:t>Thank you!</a:t>
            </a:r>
          </a:p>
        </p:txBody>
      </p:sp>
      <p:pic>
        <p:nvPicPr>
          <p:cNvPr id="5" name="Content Placeholder 8" descr="A picture containing text, person, person&#10;&#10;Description automatically generated">
            <a:extLst>
              <a:ext uri="{FF2B5EF4-FFF2-40B4-BE49-F238E27FC236}">
                <a16:creationId xmlns:a16="http://schemas.microsoft.com/office/drawing/2014/main" id="{E71457D4-C556-568B-2121-56108860717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8854" y="3627437"/>
            <a:ext cx="4274344" cy="2849563"/>
          </a:xfrm>
        </p:spPr>
      </p:pic>
      <p:pic>
        <p:nvPicPr>
          <p:cNvPr id="6" name="Picture 5" descr="A group of women looking at a paper&#10;&#10;Description automatically generated with low confidence">
            <a:extLst>
              <a:ext uri="{FF2B5EF4-FFF2-40B4-BE49-F238E27FC236}">
                <a16:creationId xmlns:a16="http://schemas.microsoft.com/office/drawing/2014/main" id="{41D2753E-1F0A-E21A-6FA2-A44A5B58F9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8219" y="618423"/>
            <a:ext cx="4274346" cy="2849564"/>
          </a:xfrm>
          <a:prstGeom prst="rect">
            <a:avLst/>
          </a:prstGeom>
        </p:spPr>
      </p:pic>
      <p:pic>
        <p:nvPicPr>
          <p:cNvPr id="7" name="Picture 6" descr="A picture containing person, person&#10;&#10;Description automatically generated">
            <a:extLst>
              <a:ext uri="{FF2B5EF4-FFF2-40B4-BE49-F238E27FC236}">
                <a16:creationId xmlns:a16="http://schemas.microsoft.com/office/drawing/2014/main" id="{D867BF2E-A6FF-8498-5F67-781D9A49F2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7819" y="609600"/>
            <a:ext cx="4287581" cy="2858387"/>
          </a:xfrm>
          <a:prstGeom prst="rect">
            <a:avLst/>
          </a:prstGeom>
        </p:spPr>
      </p:pic>
    </p:spTree>
    <p:extLst>
      <p:ext uri="{BB962C8B-B14F-4D97-AF65-F5344CB8AC3E}">
        <p14:creationId xmlns:p14="http://schemas.microsoft.com/office/powerpoint/2010/main" val="3829129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B3FF8-9F50-F60E-90BD-E1BEDFC987A5}"/>
              </a:ext>
            </a:extLst>
          </p:cNvPr>
          <p:cNvSpPr>
            <a:spLocks noGrp="1"/>
          </p:cNvSpPr>
          <p:nvPr>
            <p:ph type="title"/>
          </p:nvPr>
        </p:nvSpPr>
        <p:spPr>
          <a:xfrm>
            <a:off x="457200" y="274638"/>
            <a:ext cx="3962400" cy="1143000"/>
          </a:xfrm>
        </p:spPr>
        <p:txBody>
          <a:bodyPr/>
          <a:lstStyle/>
          <a:p>
            <a:r>
              <a:rPr lang="en-US" dirty="0"/>
              <a:t>Session Survey:</a:t>
            </a:r>
          </a:p>
        </p:txBody>
      </p:sp>
      <p:pic>
        <p:nvPicPr>
          <p:cNvPr id="5" name="Picture 4">
            <a:extLst>
              <a:ext uri="{FF2B5EF4-FFF2-40B4-BE49-F238E27FC236}">
                <a16:creationId xmlns:a16="http://schemas.microsoft.com/office/drawing/2014/main" id="{2081C3C3-E2A5-D52E-DFCD-9EEB1653E1A1}"/>
              </a:ext>
            </a:extLst>
          </p:cNvPr>
          <p:cNvPicPr>
            <a:picLocks noChangeAspect="1"/>
          </p:cNvPicPr>
          <p:nvPr/>
        </p:nvPicPr>
        <p:blipFill>
          <a:blip r:embed="rId2"/>
          <a:stretch>
            <a:fillRect/>
          </a:stretch>
        </p:blipFill>
        <p:spPr>
          <a:xfrm>
            <a:off x="533400" y="1676400"/>
            <a:ext cx="4048361" cy="4059797"/>
          </a:xfrm>
          <a:prstGeom prst="rect">
            <a:avLst/>
          </a:prstGeom>
        </p:spPr>
      </p:pic>
      <p:pic>
        <p:nvPicPr>
          <p:cNvPr id="3" name="Picture 2">
            <a:extLst>
              <a:ext uri="{FF2B5EF4-FFF2-40B4-BE49-F238E27FC236}">
                <a16:creationId xmlns:a16="http://schemas.microsoft.com/office/drawing/2014/main" id="{6E0C41E0-5C79-5C9D-95BD-D87F94245A1C}"/>
              </a:ext>
            </a:extLst>
          </p:cNvPr>
          <p:cNvPicPr>
            <a:picLocks noChangeAspect="1"/>
          </p:cNvPicPr>
          <p:nvPr/>
        </p:nvPicPr>
        <p:blipFill>
          <a:blip r:embed="rId3"/>
          <a:stretch>
            <a:fillRect/>
          </a:stretch>
        </p:blipFill>
        <p:spPr>
          <a:xfrm>
            <a:off x="4953018" y="1524000"/>
            <a:ext cx="4168570" cy="4168570"/>
          </a:xfrm>
          <a:prstGeom prst="rect">
            <a:avLst/>
          </a:prstGeom>
        </p:spPr>
      </p:pic>
      <p:sp>
        <p:nvSpPr>
          <p:cNvPr id="4" name="Title 1">
            <a:extLst>
              <a:ext uri="{FF2B5EF4-FFF2-40B4-BE49-F238E27FC236}">
                <a16:creationId xmlns:a16="http://schemas.microsoft.com/office/drawing/2014/main" id="{2621A5BA-DA3C-73FD-5501-E71D80397119}"/>
              </a:ext>
            </a:extLst>
          </p:cNvPr>
          <p:cNvSpPr txBox="1">
            <a:spLocks/>
          </p:cNvSpPr>
          <p:nvPr/>
        </p:nvSpPr>
        <p:spPr>
          <a:xfrm>
            <a:off x="5105400" y="284817"/>
            <a:ext cx="396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CME Credit:</a:t>
            </a:r>
          </a:p>
        </p:txBody>
      </p:sp>
    </p:spTree>
    <p:extLst>
      <p:ext uri="{BB962C8B-B14F-4D97-AF65-F5344CB8AC3E}">
        <p14:creationId xmlns:p14="http://schemas.microsoft.com/office/powerpoint/2010/main" val="759399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9ECD22216056A4C861FBFA3A848DD75" ma:contentTypeVersion="16" ma:contentTypeDescription="Create a new document." ma:contentTypeScope="" ma:versionID="3e3fc65c98230ae295a42a9b20edc9c7">
  <xsd:schema xmlns:xsd="http://www.w3.org/2001/XMLSchema" xmlns:xs="http://www.w3.org/2001/XMLSchema" xmlns:p="http://schemas.microsoft.com/office/2006/metadata/properties" xmlns:ns2="bc21839b-6d4f-4d1a-9313-08de3f642e4b" xmlns:ns3="211abf4e-acce-4906-8a53-7693db9d194b" targetNamespace="http://schemas.microsoft.com/office/2006/metadata/properties" ma:root="true" ma:fieldsID="c6d4ff4d3a6dfaef7c58c0541a36f6ba" ns2:_="" ns3:_="">
    <xsd:import namespace="bc21839b-6d4f-4d1a-9313-08de3f642e4b"/>
    <xsd:import namespace="211abf4e-acce-4906-8a53-7693db9d194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LengthInSeconds" minOccurs="0"/>
                <xsd:element ref="ns2:MediaServiceSearchProperties" minOccurs="0"/>
                <xsd:element ref="ns2:Helpfu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21839b-6d4f-4d1a-9313-08de3f642e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04a55a7-5568-4318-8037-c4e25c4baded"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Helpful" ma:index="22" nillable="true" ma:displayName="Helpful" ma:default="1" ma:format="Dropdown" ma:internalName="Helpful">
      <xsd:simpleType>
        <xsd:restriction base="dms:Boolea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11abf4e-acce-4906-8a53-7693db9d194b"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702e3a42-3d2f-46e1-aa13-98c7f9711908}" ma:internalName="TaxCatchAll" ma:showField="CatchAllData" ma:web="211abf4e-acce-4906-8a53-7693db9d194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c21839b-6d4f-4d1a-9313-08de3f642e4b">
      <Terms xmlns="http://schemas.microsoft.com/office/infopath/2007/PartnerControls"/>
    </lcf76f155ced4ddcb4097134ff3c332f>
    <TaxCatchAll xmlns="211abf4e-acce-4906-8a53-7693db9d194b" xsi:nil="true"/>
    <Helpful xmlns="bc21839b-6d4f-4d1a-9313-08de3f642e4b">true</Helpful>
  </documentManagement>
</p:properties>
</file>

<file path=customXml/itemProps1.xml><?xml version="1.0" encoding="utf-8"?>
<ds:datastoreItem xmlns:ds="http://schemas.openxmlformats.org/officeDocument/2006/customXml" ds:itemID="{FFFBDC90-0BDB-4350-AB34-37363D65CDEA}">
  <ds:schemaRefs>
    <ds:schemaRef ds:uri="http://schemas.microsoft.com/sharepoint/v3/contenttype/forms"/>
  </ds:schemaRefs>
</ds:datastoreItem>
</file>

<file path=customXml/itemProps2.xml><?xml version="1.0" encoding="utf-8"?>
<ds:datastoreItem xmlns:ds="http://schemas.openxmlformats.org/officeDocument/2006/customXml" ds:itemID="{7A2AA72B-AC85-46BE-B0C9-AE0E050DDB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21839b-6d4f-4d1a-9313-08de3f642e4b"/>
    <ds:schemaRef ds:uri="211abf4e-acce-4906-8a53-7693db9d19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7B9407D-A28A-4EA9-AFB3-B341EAC87987}">
  <ds:schemaRefs>
    <ds:schemaRef ds:uri="http://schemas.microsoft.com/office/2006/documentManagement/types"/>
    <ds:schemaRef ds:uri="http://purl.org/dc/elements/1.1/"/>
    <ds:schemaRef ds:uri="http://schemas.openxmlformats.org/package/2006/metadata/core-properties"/>
    <ds:schemaRef ds:uri="http://www.w3.org/XML/1998/namespace"/>
    <ds:schemaRef ds:uri="http://purl.org/dc/terms/"/>
    <ds:schemaRef ds:uri="bc21839b-6d4f-4d1a-9313-08de3f642e4b"/>
    <ds:schemaRef ds:uri="http://purl.org/dc/dcmitype/"/>
    <ds:schemaRef ds:uri="http://schemas.microsoft.com/office/infopath/2007/PartnerControls"/>
    <ds:schemaRef ds:uri="http://schemas.microsoft.com/office/2006/metadata/properties"/>
    <ds:schemaRef ds:uri="211abf4e-acce-4906-8a53-7693db9d194b"/>
  </ds:schemaRefs>
</ds:datastoreItem>
</file>

<file path=docProps/app.xml><?xml version="1.0" encoding="utf-8"?>
<Properties xmlns="http://schemas.openxmlformats.org/officeDocument/2006/extended-properties" xmlns:vt="http://schemas.openxmlformats.org/officeDocument/2006/docPropsVTypes">
  <TotalTime>2472</TotalTime>
  <Words>2003</Words>
  <Application>Microsoft Office PowerPoint</Application>
  <PresentationFormat>On-screen Show (4:3)</PresentationFormat>
  <Paragraphs>398</Paragraphs>
  <Slides>25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Aptos</vt:lpstr>
      <vt:lpstr>Arial</vt:lpstr>
      <vt:lpstr>Calibri</vt:lpstr>
      <vt:lpstr>Myriad Pro</vt:lpstr>
      <vt:lpstr>Segoe UI</vt:lpstr>
      <vt:lpstr>Slack-Lato</vt:lpstr>
      <vt:lpstr>Wingdings</vt:lpstr>
      <vt:lpstr>Office Theme</vt:lpstr>
      <vt:lpstr>CHW’s Frontline Role to Improve Quality Measures</vt:lpstr>
      <vt:lpstr>Learning Objectives</vt:lpstr>
      <vt:lpstr>PowerPoint Presentation</vt:lpstr>
      <vt:lpstr>PowerPoint Presentation</vt:lpstr>
      <vt:lpstr>Care for Vulnerable Populations </vt:lpstr>
      <vt:lpstr>Social Determinates of Health Definitions (SDOH)</vt:lpstr>
      <vt:lpstr>Terry Reilly Address patient SDOHs by</vt:lpstr>
      <vt:lpstr>CHWs as “Bridges” </vt:lpstr>
      <vt:lpstr>One’s health is dependent on multiple factors</vt:lpstr>
      <vt:lpstr>Terry Reilly Patients SDOH Report</vt:lpstr>
      <vt:lpstr>Patient Navigators </vt:lpstr>
      <vt:lpstr>Growth and value of CHWs at TRHS</vt:lpstr>
      <vt:lpstr>Medicaid Expansion</vt:lpstr>
      <vt:lpstr>TRHS PN Focuses</vt:lpstr>
      <vt:lpstr>CHW ideal Competencies</vt:lpstr>
      <vt:lpstr>TRHS essential duties added and used for gap closure</vt:lpstr>
      <vt:lpstr>PN Gap Closure by PN in Outreach</vt:lpstr>
      <vt:lpstr>Gap Closure Focuses</vt:lpstr>
      <vt:lpstr>Gap Closure Check list</vt:lpstr>
      <vt:lpstr>Outreach Team Highlights</vt:lpstr>
      <vt:lpstr>Registries and patient impact</vt:lpstr>
      <vt:lpstr>Why add CHWs </vt:lpstr>
      <vt:lpstr>PowerPoint Presentation</vt:lpstr>
      <vt:lpstr>Thank you!</vt:lpstr>
      <vt:lpstr>Session Survey: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Savannah D'Orazio</dc:creator>
  <cp:lastModifiedBy>Maggie Thoele</cp:lastModifiedBy>
  <cp:revision>42</cp:revision>
  <dcterms:created xsi:type="dcterms:W3CDTF">2020-07-09T17:33:23Z</dcterms:created>
  <dcterms:modified xsi:type="dcterms:W3CDTF">2025-11-04T04:00:18Z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7E2AAE86-112D-42DB-BDB6-B13D194277E3</vt:lpwstr>
  </property>
  <property fmtid="{D5CDD505-2E9C-101B-9397-08002B2CF9AE}" pid="3" name="ArticulatePath">
    <vt:lpwstr>Presentation1</vt:lpwstr>
  </property>
  <property fmtid="{D5CDD505-2E9C-101B-9397-08002B2CF9AE}" pid="4" name="ContentTypeId">
    <vt:lpwstr>0x01010069ECD22216056A4C861FBFA3A848DD75</vt:lpwstr>
  </property>
  <property fmtid="{D5CDD505-2E9C-101B-9397-08002B2CF9AE}" pid="5" name="MediaServiceImageTags">
    <vt:lpwstr/>
  </property>
</Properties>
</file>