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25"/>
  </p:notesMasterIdLst>
  <p:sldIdLst>
    <p:sldId id="256" r:id="rId5"/>
    <p:sldId id="257" r:id="rId6"/>
    <p:sldId id="258" r:id="rId7"/>
    <p:sldId id="259" r:id="rId8"/>
    <p:sldId id="334" r:id="rId9"/>
    <p:sldId id="322" r:id="rId10"/>
    <p:sldId id="326" r:id="rId11"/>
    <p:sldId id="340" r:id="rId12"/>
    <p:sldId id="349" r:id="rId13"/>
    <p:sldId id="348" r:id="rId14"/>
    <p:sldId id="296" r:id="rId15"/>
    <p:sldId id="338" r:id="rId16"/>
    <p:sldId id="298" r:id="rId17"/>
    <p:sldId id="342" r:id="rId18"/>
    <p:sldId id="343" r:id="rId19"/>
    <p:sldId id="344" r:id="rId20"/>
    <p:sldId id="346" r:id="rId21"/>
    <p:sldId id="347" r:id="rId22"/>
    <p:sldId id="345" r:id="rId23"/>
    <p:sldId id="335"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E2A04A1-616A-13D2-B5E2-3CE244FA87C1}" name="Arritola, Cecilia - CO 4th" initials="CA" userId="S::ArritolC@dhw.idaho.gov::fc92fd53-0cef-4287-9af4-2a4b92c6ba70" providerId="AD"/>
  <p188:author id="{3257F3FF-4E67-AAA1-3E1F-D0191B64E9CE}" name="Liposchak, Jennifer - CO 4th" initials="JL" userId="S::LiposchJ@dhw.idaho.gov::c7a21790-2f08-408c-b634-b323d015b96b"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015390"/>
    <a:srgbClr val="F4CE3B"/>
    <a:srgbClr val="009AD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771583-2A95-44C3-8AD9-011FF00CE8A9}" v="1" dt="2026-09-02T15:49:06.8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4713" autoAdjust="0"/>
    <p:restoredTop sz="94660"/>
  </p:normalViewPr>
  <p:slideViewPr>
    <p:cSldViewPr snapToGrid="0">
      <p:cViewPr varScale="1">
        <p:scale>
          <a:sx n="109" d="100"/>
          <a:sy n="109" d="100"/>
        </p:scale>
        <p:origin x="114"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DC0341F-5E84-4E92-87AD-F0F6335B6A6A}" type="datetimeFigureOut">
              <a:rPr lang="en-US" smtClean="0"/>
              <a:t>9/2/2026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5DCF12-B0BC-4E26-82B4-164899329C87}" type="slidenum">
              <a:rPr lang="en-US" smtClean="0"/>
              <a:t>‹#›</a:t>
            </a:fld>
            <a:endParaRPr lang="en-US"/>
          </a:p>
        </p:txBody>
      </p:sp>
    </p:spTree>
    <p:extLst>
      <p:ext uri="{BB962C8B-B14F-4D97-AF65-F5344CB8AC3E}">
        <p14:creationId xmlns:p14="http://schemas.microsoft.com/office/powerpoint/2010/main" val="40977822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Subaward Type: Cost Reimbursement</a:t>
            </a:r>
          </a:p>
          <a:p>
            <a:r>
              <a:rPr lang="en-US" dirty="0"/>
              <a:t>Continuation of Funding: Based on performance and continued funding availability (completed through subgrant amendments)</a:t>
            </a:r>
          </a:p>
        </p:txBody>
      </p:sp>
      <p:sp>
        <p:nvSpPr>
          <p:cNvPr id="4" name="Slide Number Placeholder 3"/>
          <p:cNvSpPr>
            <a:spLocks noGrp="1"/>
          </p:cNvSpPr>
          <p:nvPr>
            <p:ph type="sldNum" sz="quarter" idx="5"/>
          </p:nvPr>
        </p:nvSpPr>
        <p:spPr/>
        <p:txBody>
          <a:bodyPr/>
          <a:lstStyle/>
          <a:p>
            <a:fld id="{96CA79D5-DA62-4856-95B9-F55017B023ED}" type="slidenum">
              <a:rPr lang="en-US" smtClean="0"/>
              <a:t>6</a:t>
            </a:fld>
            <a:endParaRPr lang="en-US"/>
          </a:p>
        </p:txBody>
      </p:sp>
    </p:spTree>
    <p:extLst>
      <p:ext uri="{BB962C8B-B14F-4D97-AF65-F5344CB8AC3E}">
        <p14:creationId xmlns:p14="http://schemas.microsoft.com/office/powerpoint/2010/main" val="42229881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Thoroughly read all of pages four and five in the solicitation</a:t>
            </a:r>
          </a:p>
          <a:p>
            <a:endParaRPr lang="en-US" dirty="0"/>
          </a:p>
        </p:txBody>
      </p:sp>
      <p:sp>
        <p:nvSpPr>
          <p:cNvPr id="4" name="Slide Number Placeholder 3"/>
          <p:cNvSpPr>
            <a:spLocks noGrp="1"/>
          </p:cNvSpPr>
          <p:nvPr>
            <p:ph type="sldNum" sz="quarter" idx="5"/>
          </p:nvPr>
        </p:nvSpPr>
        <p:spPr/>
        <p:txBody>
          <a:bodyPr/>
          <a:lstStyle/>
          <a:p>
            <a:fld id="{96CA79D5-DA62-4856-95B9-F55017B023ED}" type="slidenum">
              <a:rPr lang="en-US" smtClean="0"/>
              <a:t>7</a:t>
            </a:fld>
            <a:endParaRPr lang="en-US"/>
          </a:p>
        </p:txBody>
      </p:sp>
    </p:spTree>
    <p:extLst>
      <p:ext uri="{BB962C8B-B14F-4D97-AF65-F5344CB8AC3E}">
        <p14:creationId xmlns:p14="http://schemas.microsoft.com/office/powerpoint/2010/main" val="3252920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91B4E9-5FCA-2D39-3500-4134D56387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1702DA-3EDC-2952-3485-E213DB4CE1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29CDE5-92CE-A2E4-C6A2-61E864A1511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Thoroughly read all of pages four and five in the solicitation</a:t>
            </a:r>
          </a:p>
          <a:p>
            <a:endParaRPr lang="en-US" dirty="0"/>
          </a:p>
        </p:txBody>
      </p:sp>
      <p:sp>
        <p:nvSpPr>
          <p:cNvPr id="4" name="Slide Number Placeholder 3">
            <a:extLst>
              <a:ext uri="{FF2B5EF4-FFF2-40B4-BE49-F238E27FC236}">
                <a16:creationId xmlns:a16="http://schemas.microsoft.com/office/drawing/2014/main" id="{6566784E-E9EA-AAE0-09A9-9425155E2A5A}"/>
              </a:ext>
            </a:extLst>
          </p:cNvPr>
          <p:cNvSpPr>
            <a:spLocks noGrp="1"/>
          </p:cNvSpPr>
          <p:nvPr>
            <p:ph type="sldNum" sz="quarter" idx="5"/>
          </p:nvPr>
        </p:nvSpPr>
        <p:spPr/>
        <p:txBody>
          <a:bodyPr/>
          <a:lstStyle/>
          <a:p>
            <a:fld id="{96CA79D5-DA62-4856-95B9-F55017B023ED}" type="slidenum">
              <a:rPr lang="en-US" smtClean="0"/>
              <a:t>8</a:t>
            </a:fld>
            <a:endParaRPr lang="en-US"/>
          </a:p>
        </p:txBody>
      </p:sp>
    </p:spTree>
    <p:extLst>
      <p:ext uri="{BB962C8B-B14F-4D97-AF65-F5344CB8AC3E}">
        <p14:creationId xmlns:p14="http://schemas.microsoft.com/office/powerpoint/2010/main" val="18090846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70F4AA-D241-ECED-D576-B8638418B0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6FD1B4-C0B3-9203-F860-5DEAFBA0FB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0D2960-C67E-FAE8-CE61-AEFA4C3F8B6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Thoroughly read all of pages four and five in the solicitation</a:t>
            </a:r>
          </a:p>
          <a:p>
            <a:endParaRPr lang="en-US" dirty="0"/>
          </a:p>
        </p:txBody>
      </p:sp>
      <p:sp>
        <p:nvSpPr>
          <p:cNvPr id="4" name="Slide Number Placeholder 3">
            <a:extLst>
              <a:ext uri="{FF2B5EF4-FFF2-40B4-BE49-F238E27FC236}">
                <a16:creationId xmlns:a16="http://schemas.microsoft.com/office/drawing/2014/main" id="{6AE6D806-A223-6F8C-5D36-CACDAF12892E}"/>
              </a:ext>
            </a:extLst>
          </p:cNvPr>
          <p:cNvSpPr>
            <a:spLocks noGrp="1"/>
          </p:cNvSpPr>
          <p:nvPr>
            <p:ph type="sldNum" sz="quarter" idx="5"/>
          </p:nvPr>
        </p:nvSpPr>
        <p:spPr/>
        <p:txBody>
          <a:bodyPr/>
          <a:lstStyle/>
          <a:p>
            <a:fld id="{96CA79D5-DA62-4856-95B9-F55017B023ED}" type="slidenum">
              <a:rPr lang="en-US" smtClean="0"/>
              <a:t>9</a:t>
            </a:fld>
            <a:endParaRPr lang="en-US"/>
          </a:p>
        </p:txBody>
      </p:sp>
    </p:spTree>
    <p:extLst>
      <p:ext uri="{BB962C8B-B14F-4D97-AF65-F5344CB8AC3E}">
        <p14:creationId xmlns:p14="http://schemas.microsoft.com/office/powerpoint/2010/main" val="6898002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4B19DE-4241-A62B-047E-69EA8257EF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F97351-7801-37E7-C4F1-0FA6F21E19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B2C705-E1B7-F7FF-7670-FF9C013960D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Thoroughly read all of pages four and five in the solicitation</a:t>
            </a:r>
          </a:p>
          <a:p>
            <a:endParaRPr lang="en-US" dirty="0"/>
          </a:p>
        </p:txBody>
      </p:sp>
      <p:sp>
        <p:nvSpPr>
          <p:cNvPr id="4" name="Slide Number Placeholder 3">
            <a:extLst>
              <a:ext uri="{FF2B5EF4-FFF2-40B4-BE49-F238E27FC236}">
                <a16:creationId xmlns:a16="http://schemas.microsoft.com/office/drawing/2014/main" id="{687A0429-8087-8FDA-DD63-1ACDCAAB1EDE}"/>
              </a:ext>
            </a:extLst>
          </p:cNvPr>
          <p:cNvSpPr>
            <a:spLocks noGrp="1"/>
          </p:cNvSpPr>
          <p:nvPr>
            <p:ph type="sldNum" sz="quarter" idx="5"/>
          </p:nvPr>
        </p:nvSpPr>
        <p:spPr/>
        <p:txBody>
          <a:bodyPr/>
          <a:lstStyle/>
          <a:p>
            <a:fld id="{96CA79D5-DA62-4856-95B9-F55017B023ED}" type="slidenum">
              <a:rPr lang="en-US" smtClean="0"/>
              <a:t>10</a:t>
            </a:fld>
            <a:endParaRPr lang="en-US"/>
          </a:p>
        </p:txBody>
      </p:sp>
    </p:spTree>
    <p:extLst>
      <p:ext uri="{BB962C8B-B14F-4D97-AF65-F5344CB8AC3E}">
        <p14:creationId xmlns:p14="http://schemas.microsoft.com/office/powerpoint/2010/main" val="37439799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D853B-D0C4-84AB-127F-3697DCF8062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691A74F-0706-13BB-C115-4558BCC6EB4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7" name="Date Placeholder 3">
            <a:extLst>
              <a:ext uri="{FF2B5EF4-FFF2-40B4-BE49-F238E27FC236}">
                <a16:creationId xmlns:a16="http://schemas.microsoft.com/office/drawing/2014/main" id="{3AD5B0F8-9C4D-CC29-79D8-E27AF0A53BF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r>
              <a:rPr lang="en-US"/>
              <a:t>September 2, 2026</a:t>
            </a:r>
            <a:endParaRPr lang="en-US" dirty="0"/>
          </a:p>
        </p:txBody>
      </p:sp>
      <p:sp>
        <p:nvSpPr>
          <p:cNvPr id="8" name="Footer Placeholder 4">
            <a:extLst>
              <a:ext uri="{FF2B5EF4-FFF2-40B4-BE49-F238E27FC236}">
                <a16:creationId xmlns:a16="http://schemas.microsoft.com/office/drawing/2014/main" id="{6AC0CC1D-AD86-B40F-FA0B-74CCDBE36A6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en-US"/>
              <a:t>RHTP  Solicitation Webinar: Crisis Intervention Training (CIT)</a:t>
            </a:r>
            <a:endParaRPr lang="en-US" dirty="0"/>
          </a:p>
        </p:txBody>
      </p:sp>
      <p:sp>
        <p:nvSpPr>
          <p:cNvPr id="9" name="Slide Number Placeholder 5">
            <a:extLst>
              <a:ext uri="{FF2B5EF4-FFF2-40B4-BE49-F238E27FC236}">
                <a16:creationId xmlns:a16="http://schemas.microsoft.com/office/drawing/2014/main" id="{ED222E21-A668-D6BB-4990-878D8BCCDD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81E3D81-160A-45B5-BED4-B19B64175DEB}" type="slidenum">
              <a:rPr lang="en-US" smtClean="0"/>
              <a:t>‹#›</a:t>
            </a:fld>
            <a:endParaRPr lang="en-US"/>
          </a:p>
        </p:txBody>
      </p:sp>
    </p:spTree>
    <p:extLst>
      <p:ext uri="{BB962C8B-B14F-4D97-AF65-F5344CB8AC3E}">
        <p14:creationId xmlns:p14="http://schemas.microsoft.com/office/powerpoint/2010/main" val="41478351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EF04B8-7E9E-1F4E-2AE5-5A78B2AE17ED}"/>
              </a:ext>
            </a:extLst>
          </p:cNvPr>
          <p:cNvSpPr>
            <a:spLocks noGrp="1"/>
          </p:cNvSpPr>
          <p:nvPr>
            <p:ph type="title"/>
          </p:nvPr>
        </p:nvSpPr>
        <p:spPr/>
        <p:txBody>
          <a:bodyPr/>
          <a:lstStyle>
            <a:lvl1pPr>
              <a:defRPr>
                <a:solidFill>
                  <a:srgbClr val="015390"/>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071C773-AFF5-2E2C-7C2A-381A9388E4EB}"/>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3">
            <a:extLst>
              <a:ext uri="{FF2B5EF4-FFF2-40B4-BE49-F238E27FC236}">
                <a16:creationId xmlns:a16="http://schemas.microsoft.com/office/drawing/2014/main" id="{E809E9AA-48E1-7761-A34F-DCFEFFEC23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solidFill>
              </a:defRPr>
            </a:lvl1pPr>
          </a:lstStyle>
          <a:p>
            <a:r>
              <a:rPr lang="en-US"/>
              <a:t>September 2, 2026</a:t>
            </a:r>
            <a:endParaRPr lang="en-US" dirty="0"/>
          </a:p>
        </p:txBody>
      </p:sp>
      <p:sp>
        <p:nvSpPr>
          <p:cNvPr id="8" name="Footer Placeholder 4">
            <a:extLst>
              <a:ext uri="{FF2B5EF4-FFF2-40B4-BE49-F238E27FC236}">
                <a16:creationId xmlns:a16="http://schemas.microsoft.com/office/drawing/2014/main" id="{03F033DA-A4EB-581F-7F5D-FCEB431449E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solidFill>
              </a:defRPr>
            </a:lvl1pPr>
          </a:lstStyle>
          <a:p>
            <a:r>
              <a:rPr lang="en-US"/>
              <a:t>RHTP  Solicitation Webinar: Crisis Intervention Training (CIT)</a:t>
            </a:r>
            <a:endParaRPr lang="en-US" dirty="0"/>
          </a:p>
        </p:txBody>
      </p:sp>
      <p:sp>
        <p:nvSpPr>
          <p:cNvPr id="9" name="Slide Number Placeholder 5">
            <a:extLst>
              <a:ext uri="{FF2B5EF4-FFF2-40B4-BE49-F238E27FC236}">
                <a16:creationId xmlns:a16="http://schemas.microsoft.com/office/drawing/2014/main" id="{6800FF1F-5600-83CA-B74E-55FB18002AC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solidFill>
              </a:defRPr>
            </a:lvl1pPr>
          </a:lstStyle>
          <a:p>
            <a:fld id="{F81E3D81-160A-45B5-BED4-B19B64175DEB}" type="slidenum">
              <a:rPr lang="en-US" smtClean="0"/>
              <a:pPr/>
              <a:t>‹#›</a:t>
            </a:fld>
            <a:endParaRPr lang="en-US" dirty="0"/>
          </a:p>
        </p:txBody>
      </p:sp>
    </p:spTree>
    <p:extLst>
      <p:ext uri="{BB962C8B-B14F-4D97-AF65-F5344CB8AC3E}">
        <p14:creationId xmlns:p14="http://schemas.microsoft.com/office/powerpoint/2010/main" val="31131922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2D200B-525E-94AF-8130-F49291A317B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DFD6821-6C12-079B-EF55-086F1DB57778}"/>
              </a:ext>
            </a:extLst>
          </p:cNvPr>
          <p:cNvSpPr>
            <a:spLocks noGrp="1"/>
          </p:cNvSpPr>
          <p:nvPr>
            <p:ph type="dt" sz="half" idx="10"/>
          </p:nvPr>
        </p:nvSpPr>
        <p:spPr/>
        <p:txBody>
          <a:bodyPr/>
          <a:lstStyle/>
          <a:p>
            <a:r>
              <a:rPr lang="en-US"/>
              <a:t>September 2, 2026</a:t>
            </a:r>
            <a:endParaRPr lang="en-US" dirty="0"/>
          </a:p>
        </p:txBody>
      </p:sp>
      <p:sp>
        <p:nvSpPr>
          <p:cNvPr id="4" name="Footer Placeholder 3">
            <a:extLst>
              <a:ext uri="{FF2B5EF4-FFF2-40B4-BE49-F238E27FC236}">
                <a16:creationId xmlns:a16="http://schemas.microsoft.com/office/drawing/2014/main" id="{E288248A-87AB-6025-CC64-D50983672B4E}"/>
              </a:ext>
            </a:extLst>
          </p:cNvPr>
          <p:cNvSpPr>
            <a:spLocks noGrp="1"/>
          </p:cNvSpPr>
          <p:nvPr>
            <p:ph type="ftr" sz="quarter" idx="11"/>
          </p:nvPr>
        </p:nvSpPr>
        <p:spPr/>
        <p:txBody>
          <a:bodyPr/>
          <a:lstStyle/>
          <a:p>
            <a:r>
              <a:rPr lang="en-US"/>
              <a:t>RHTP  Solicitation Webinar: Crisis Intervention Training (CIT)</a:t>
            </a:r>
            <a:endParaRPr lang="en-US" dirty="0"/>
          </a:p>
        </p:txBody>
      </p:sp>
      <p:sp>
        <p:nvSpPr>
          <p:cNvPr id="5" name="Slide Number Placeholder 4">
            <a:extLst>
              <a:ext uri="{FF2B5EF4-FFF2-40B4-BE49-F238E27FC236}">
                <a16:creationId xmlns:a16="http://schemas.microsoft.com/office/drawing/2014/main" id="{77451505-8709-B091-71B2-B6DE207C5331}"/>
              </a:ext>
            </a:extLst>
          </p:cNvPr>
          <p:cNvSpPr>
            <a:spLocks noGrp="1"/>
          </p:cNvSpPr>
          <p:nvPr>
            <p:ph type="sldNum" sz="quarter" idx="12"/>
          </p:nvPr>
        </p:nvSpPr>
        <p:spPr/>
        <p:txBody>
          <a:bodyPr/>
          <a:lstStyle/>
          <a:p>
            <a:fld id="{F81E3D81-160A-45B5-BED4-B19B64175DEB}" type="slidenum">
              <a:rPr lang="en-US" smtClean="0"/>
              <a:t>‹#›</a:t>
            </a:fld>
            <a:endParaRPr lang="en-US"/>
          </a:p>
        </p:txBody>
      </p:sp>
    </p:spTree>
    <p:extLst>
      <p:ext uri="{BB962C8B-B14F-4D97-AF65-F5344CB8AC3E}">
        <p14:creationId xmlns:p14="http://schemas.microsoft.com/office/powerpoint/2010/main" val="633018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0D42B-2EC4-4B72-519B-E3478590485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DC588DC-9067-91C1-6CAC-7F38DBCD947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7" name="Date Placeholder 3">
            <a:extLst>
              <a:ext uri="{FF2B5EF4-FFF2-40B4-BE49-F238E27FC236}">
                <a16:creationId xmlns:a16="http://schemas.microsoft.com/office/drawing/2014/main" id="{DB692A1D-F253-02A6-8EB4-44289E72B5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r>
              <a:rPr lang="en-US"/>
              <a:t>September 2, 2026</a:t>
            </a:r>
            <a:endParaRPr lang="en-US" dirty="0"/>
          </a:p>
        </p:txBody>
      </p:sp>
      <p:sp>
        <p:nvSpPr>
          <p:cNvPr id="8" name="Footer Placeholder 4">
            <a:extLst>
              <a:ext uri="{FF2B5EF4-FFF2-40B4-BE49-F238E27FC236}">
                <a16:creationId xmlns:a16="http://schemas.microsoft.com/office/drawing/2014/main" id="{65D17704-8B11-4DFD-54A9-DB5EA6DD45A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en-US"/>
              <a:t>RHTP  Solicitation Webinar: Crisis Intervention Training (CIT)</a:t>
            </a:r>
            <a:endParaRPr lang="en-US" dirty="0"/>
          </a:p>
        </p:txBody>
      </p:sp>
      <p:sp>
        <p:nvSpPr>
          <p:cNvPr id="9" name="Slide Number Placeholder 5">
            <a:extLst>
              <a:ext uri="{FF2B5EF4-FFF2-40B4-BE49-F238E27FC236}">
                <a16:creationId xmlns:a16="http://schemas.microsoft.com/office/drawing/2014/main" id="{3EBBA1D6-002E-B1C9-3C48-BAE956FFD23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81E3D81-160A-45B5-BED4-B19B64175DEB}" type="slidenum">
              <a:rPr lang="en-US" smtClean="0"/>
              <a:t>‹#›</a:t>
            </a:fld>
            <a:endParaRPr lang="en-US"/>
          </a:p>
        </p:txBody>
      </p:sp>
    </p:spTree>
    <p:extLst>
      <p:ext uri="{BB962C8B-B14F-4D97-AF65-F5344CB8AC3E}">
        <p14:creationId xmlns:p14="http://schemas.microsoft.com/office/powerpoint/2010/main" val="2477151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2A1C8D-8256-3699-2032-8819B210975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D32A025-65F1-F41B-020F-E7A46537E89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0DAFDAB-9022-D79F-DD49-E1DEA5D6FA7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48ACC54-81DE-3369-7908-6FBB301B6459}"/>
              </a:ext>
            </a:extLst>
          </p:cNvPr>
          <p:cNvSpPr>
            <a:spLocks noGrp="1"/>
          </p:cNvSpPr>
          <p:nvPr>
            <p:ph type="dt" sz="half" idx="10"/>
          </p:nvPr>
        </p:nvSpPr>
        <p:spPr/>
        <p:txBody>
          <a:bodyPr/>
          <a:lstStyle/>
          <a:p>
            <a:r>
              <a:rPr lang="en-US"/>
              <a:t>September 2, 2026</a:t>
            </a:r>
          </a:p>
        </p:txBody>
      </p:sp>
      <p:sp>
        <p:nvSpPr>
          <p:cNvPr id="6" name="Footer Placeholder 5">
            <a:extLst>
              <a:ext uri="{FF2B5EF4-FFF2-40B4-BE49-F238E27FC236}">
                <a16:creationId xmlns:a16="http://schemas.microsoft.com/office/drawing/2014/main" id="{C3291C99-D30A-A37F-4CCB-087B2299894E}"/>
              </a:ext>
            </a:extLst>
          </p:cNvPr>
          <p:cNvSpPr>
            <a:spLocks noGrp="1"/>
          </p:cNvSpPr>
          <p:nvPr>
            <p:ph type="ftr" sz="quarter" idx="11"/>
          </p:nvPr>
        </p:nvSpPr>
        <p:spPr/>
        <p:txBody>
          <a:bodyPr/>
          <a:lstStyle/>
          <a:p>
            <a:r>
              <a:rPr lang="en-US"/>
              <a:t>RHTP  Solicitation Webinar: Crisis Intervention Training (CIT)</a:t>
            </a:r>
          </a:p>
        </p:txBody>
      </p:sp>
      <p:sp>
        <p:nvSpPr>
          <p:cNvPr id="7" name="Slide Number Placeholder 6">
            <a:extLst>
              <a:ext uri="{FF2B5EF4-FFF2-40B4-BE49-F238E27FC236}">
                <a16:creationId xmlns:a16="http://schemas.microsoft.com/office/drawing/2014/main" id="{0730ADB4-1D39-AEC4-628C-70885D99101A}"/>
              </a:ext>
            </a:extLst>
          </p:cNvPr>
          <p:cNvSpPr>
            <a:spLocks noGrp="1"/>
          </p:cNvSpPr>
          <p:nvPr>
            <p:ph type="sldNum" sz="quarter" idx="12"/>
          </p:nvPr>
        </p:nvSpPr>
        <p:spPr/>
        <p:txBody>
          <a:bodyPr/>
          <a:lstStyle/>
          <a:p>
            <a:fld id="{F81E3D81-160A-45B5-BED4-B19B64175DEB}" type="slidenum">
              <a:rPr lang="en-US" smtClean="0"/>
              <a:t>‹#›</a:t>
            </a:fld>
            <a:endParaRPr lang="en-US"/>
          </a:p>
        </p:txBody>
      </p:sp>
    </p:spTree>
    <p:extLst>
      <p:ext uri="{BB962C8B-B14F-4D97-AF65-F5344CB8AC3E}">
        <p14:creationId xmlns:p14="http://schemas.microsoft.com/office/powerpoint/2010/main" val="3306740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4FFA7-110A-6F37-BE8A-462B2313AA7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CB4E4E8-903C-A32B-EC86-87DA3561BBB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9AD85DE-44FD-6743-0E54-60DDF1A3598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8320A0E-B60C-345F-4AA5-34B2E51237C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7E74367-381F-1A87-40BA-C441C1B3536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3">
            <a:extLst>
              <a:ext uri="{FF2B5EF4-FFF2-40B4-BE49-F238E27FC236}">
                <a16:creationId xmlns:a16="http://schemas.microsoft.com/office/drawing/2014/main" id="{1DDDD15C-B692-CCF5-0FBD-A54FE239723E}"/>
              </a:ext>
            </a:extLst>
          </p:cNvPr>
          <p:cNvSpPr>
            <a:spLocks noGrp="1"/>
          </p:cNvSpPr>
          <p:nvPr>
            <p:ph type="dt" sz="half" idx="10"/>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r>
              <a:rPr lang="en-US"/>
              <a:t>September 2, 2026</a:t>
            </a:r>
            <a:endParaRPr lang="en-US" dirty="0"/>
          </a:p>
        </p:txBody>
      </p:sp>
      <p:sp>
        <p:nvSpPr>
          <p:cNvPr id="11" name="Footer Placeholder 4">
            <a:extLst>
              <a:ext uri="{FF2B5EF4-FFF2-40B4-BE49-F238E27FC236}">
                <a16:creationId xmlns:a16="http://schemas.microsoft.com/office/drawing/2014/main" id="{6E4DEE79-E615-27AF-E8AF-4409050B341D}"/>
              </a:ext>
            </a:extLst>
          </p:cNvPr>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en-US"/>
              <a:t>RHTP  Solicitation Webinar: Crisis Intervention Training (CIT)</a:t>
            </a:r>
            <a:endParaRPr lang="en-US" dirty="0"/>
          </a:p>
        </p:txBody>
      </p:sp>
      <p:sp>
        <p:nvSpPr>
          <p:cNvPr id="12" name="Slide Number Placeholder 5">
            <a:extLst>
              <a:ext uri="{FF2B5EF4-FFF2-40B4-BE49-F238E27FC236}">
                <a16:creationId xmlns:a16="http://schemas.microsoft.com/office/drawing/2014/main" id="{60F76977-EACD-D574-AB33-346C91E8288E}"/>
              </a:ext>
            </a:extLst>
          </p:cNvPr>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81E3D81-160A-45B5-BED4-B19B64175DEB}" type="slidenum">
              <a:rPr lang="en-US" smtClean="0"/>
              <a:t>‹#›</a:t>
            </a:fld>
            <a:endParaRPr lang="en-US"/>
          </a:p>
        </p:txBody>
      </p:sp>
    </p:spTree>
    <p:extLst>
      <p:ext uri="{BB962C8B-B14F-4D97-AF65-F5344CB8AC3E}">
        <p14:creationId xmlns:p14="http://schemas.microsoft.com/office/powerpoint/2010/main" val="1761967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1B0C4D-DE54-3C65-8D0A-CF73AED4D180}"/>
              </a:ext>
            </a:extLst>
          </p:cNvPr>
          <p:cNvSpPr>
            <a:spLocks noGrp="1"/>
          </p:cNvSpPr>
          <p:nvPr>
            <p:ph type="title"/>
          </p:nvPr>
        </p:nvSpPr>
        <p:spPr>
          <a:xfrm>
            <a:off x="838200" y="191008"/>
            <a:ext cx="10515600" cy="1325563"/>
          </a:xfrm>
        </p:spPr>
        <p:txBody>
          <a:bodyPr/>
          <a:lstStyle/>
          <a:p>
            <a:r>
              <a:rPr lang="en-US"/>
              <a:t>Click to edit Master title style</a:t>
            </a:r>
          </a:p>
        </p:txBody>
      </p:sp>
      <p:sp>
        <p:nvSpPr>
          <p:cNvPr id="3" name="Date Placeholder 2">
            <a:extLst>
              <a:ext uri="{FF2B5EF4-FFF2-40B4-BE49-F238E27FC236}">
                <a16:creationId xmlns:a16="http://schemas.microsoft.com/office/drawing/2014/main" id="{ABA070AE-3F3F-3CFC-F9FC-18709E0BB022}"/>
              </a:ext>
            </a:extLst>
          </p:cNvPr>
          <p:cNvSpPr>
            <a:spLocks noGrp="1"/>
          </p:cNvSpPr>
          <p:nvPr>
            <p:ph type="dt" sz="half" idx="10"/>
          </p:nvPr>
        </p:nvSpPr>
        <p:spPr/>
        <p:txBody>
          <a:bodyPr/>
          <a:lstStyle/>
          <a:p>
            <a:r>
              <a:rPr lang="en-US"/>
              <a:t>September 2, 2026</a:t>
            </a:r>
          </a:p>
        </p:txBody>
      </p:sp>
      <p:sp>
        <p:nvSpPr>
          <p:cNvPr id="4" name="Footer Placeholder 3">
            <a:extLst>
              <a:ext uri="{FF2B5EF4-FFF2-40B4-BE49-F238E27FC236}">
                <a16:creationId xmlns:a16="http://schemas.microsoft.com/office/drawing/2014/main" id="{5B3DEBAC-762B-5535-4B38-02861FC52FCB}"/>
              </a:ext>
            </a:extLst>
          </p:cNvPr>
          <p:cNvSpPr>
            <a:spLocks noGrp="1"/>
          </p:cNvSpPr>
          <p:nvPr>
            <p:ph type="ftr" sz="quarter" idx="11"/>
          </p:nvPr>
        </p:nvSpPr>
        <p:spPr/>
        <p:txBody>
          <a:bodyPr/>
          <a:lstStyle/>
          <a:p>
            <a:r>
              <a:rPr lang="en-US"/>
              <a:t>RHTP  Solicitation Webinar: Crisis Intervention Training (CIT)</a:t>
            </a:r>
          </a:p>
        </p:txBody>
      </p:sp>
      <p:sp>
        <p:nvSpPr>
          <p:cNvPr id="5" name="Slide Number Placeholder 4">
            <a:extLst>
              <a:ext uri="{FF2B5EF4-FFF2-40B4-BE49-F238E27FC236}">
                <a16:creationId xmlns:a16="http://schemas.microsoft.com/office/drawing/2014/main" id="{4C08D607-B2A5-A598-9D05-82947B83060A}"/>
              </a:ext>
            </a:extLst>
          </p:cNvPr>
          <p:cNvSpPr>
            <a:spLocks noGrp="1"/>
          </p:cNvSpPr>
          <p:nvPr>
            <p:ph type="sldNum" sz="quarter" idx="12"/>
          </p:nvPr>
        </p:nvSpPr>
        <p:spPr/>
        <p:txBody>
          <a:bodyPr/>
          <a:lstStyle/>
          <a:p>
            <a:fld id="{F81E3D81-160A-45B5-BED4-B19B64175DEB}" type="slidenum">
              <a:rPr lang="en-US" smtClean="0"/>
              <a:t>‹#›</a:t>
            </a:fld>
            <a:endParaRPr lang="en-US"/>
          </a:p>
        </p:txBody>
      </p:sp>
    </p:spTree>
    <p:extLst>
      <p:ext uri="{BB962C8B-B14F-4D97-AF65-F5344CB8AC3E}">
        <p14:creationId xmlns:p14="http://schemas.microsoft.com/office/powerpoint/2010/main" val="5582160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66BB0F2-0560-3AA7-1988-5B6F0E531B0D}"/>
              </a:ext>
            </a:extLst>
          </p:cNvPr>
          <p:cNvSpPr>
            <a:spLocks noGrp="1"/>
          </p:cNvSpPr>
          <p:nvPr>
            <p:ph type="dt" sz="half" idx="10"/>
          </p:nvPr>
        </p:nvSpPr>
        <p:spPr/>
        <p:txBody>
          <a:bodyPr/>
          <a:lstStyle/>
          <a:p>
            <a:r>
              <a:rPr lang="en-US"/>
              <a:t>September 2, 2026</a:t>
            </a:r>
          </a:p>
        </p:txBody>
      </p:sp>
      <p:sp>
        <p:nvSpPr>
          <p:cNvPr id="3" name="Footer Placeholder 2">
            <a:extLst>
              <a:ext uri="{FF2B5EF4-FFF2-40B4-BE49-F238E27FC236}">
                <a16:creationId xmlns:a16="http://schemas.microsoft.com/office/drawing/2014/main" id="{CA9DD81C-4FB4-31BE-DADD-636AAC5A85B7}"/>
              </a:ext>
            </a:extLst>
          </p:cNvPr>
          <p:cNvSpPr>
            <a:spLocks noGrp="1"/>
          </p:cNvSpPr>
          <p:nvPr>
            <p:ph type="ftr" sz="quarter" idx="11"/>
          </p:nvPr>
        </p:nvSpPr>
        <p:spPr/>
        <p:txBody>
          <a:bodyPr/>
          <a:lstStyle/>
          <a:p>
            <a:r>
              <a:rPr lang="en-US"/>
              <a:t>RHTP  Solicitation Webinar: Crisis Intervention Training (CIT)</a:t>
            </a:r>
          </a:p>
        </p:txBody>
      </p:sp>
      <p:sp>
        <p:nvSpPr>
          <p:cNvPr id="4" name="Slide Number Placeholder 3">
            <a:extLst>
              <a:ext uri="{FF2B5EF4-FFF2-40B4-BE49-F238E27FC236}">
                <a16:creationId xmlns:a16="http://schemas.microsoft.com/office/drawing/2014/main" id="{A2288ECC-C31D-F081-0217-BB64A37AC590}"/>
              </a:ext>
            </a:extLst>
          </p:cNvPr>
          <p:cNvSpPr>
            <a:spLocks noGrp="1"/>
          </p:cNvSpPr>
          <p:nvPr>
            <p:ph type="sldNum" sz="quarter" idx="12"/>
          </p:nvPr>
        </p:nvSpPr>
        <p:spPr/>
        <p:txBody>
          <a:bodyPr/>
          <a:lstStyle/>
          <a:p>
            <a:fld id="{F81E3D81-160A-45B5-BED4-B19B64175DEB}" type="slidenum">
              <a:rPr lang="en-US" smtClean="0"/>
              <a:t>‹#›</a:t>
            </a:fld>
            <a:endParaRPr lang="en-US"/>
          </a:p>
        </p:txBody>
      </p:sp>
    </p:spTree>
    <p:extLst>
      <p:ext uri="{BB962C8B-B14F-4D97-AF65-F5344CB8AC3E}">
        <p14:creationId xmlns:p14="http://schemas.microsoft.com/office/powerpoint/2010/main" val="41298084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80E2C5-AF9A-76A0-7D43-C29FE220E8E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FFF9E48-6D6E-53CB-49F7-5B9324BC41E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E67599A-9CCC-73A4-59AF-DDED287AA2D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716EA90-7679-A496-EFFC-6D772387E8C9}"/>
              </a:ext>
            </a:extLst>
          </p:cNvPr>
          <p:cNvSpPr>
            <a:spLocks noGrp="1"/>
          </p:cNvSpPr>
          <p:nvPr>
            <p:ph type="dt" sz="half" idx="10"/>
          </p:nvPr>
        </p:nvSpPr>
        <p:spPr/>
        <p:txBody>
          <a:bodyPr/>
          <a:lstStyle/>
          <a:p>
            <a:r>
              <a:rPr lang="en-US"/>
              <a:t>September 2, 2026</a:t>
            </a:r>
          </a:p>
        </p:txBody>
      </p:sp>
      <p:sp>
        <p:nvSpPr>
          <p:cNvPr id="6" name="Footer Placeholder 5">
            <a:extLst>
              <a:ext uri="{FF2B5EF4-FFF2-40B4-BE49-F238E27FC236}">
                <a16:creationId xmlns:a16="http://schemas.microsoft.com/office/drawing/2014/main" id="{96E9BABA-57DE-B1E2-419D-428FBE5F5237}"/>
              </a:ext>
            </a:extLst>
          </p:cNvPr>
          <p:cNvSpPr>
            <a:spLocks noGrp="1"/>
          </p:cNvSpPr>
          <p:nvPr>
            <p:ph type="ftr" sz="quarter" idx="11"/>
          </p:nvPr>
        </p:nvSpPr>
        <p:spPr/>
        <p:txBody>
          <a:bodyPr/>
          <a:lstStyle/>
          <a:p>
            <a:r>
              <a:rPr lang="en-US"/>
              <a:t>RHTP  Solicitation Webinar: Crisis Intervention Training (CIT)</a:t>
            </a:r>
          </a:p>
        </p:txBody>
      </p:sp>
      <p:sp>
        <p:nvSpPr>
          <p:cNvPr id="7" name="Slide Number Placeholder 6">
            <a:extLst>
              <a:ext uri="{FF2B5EF4-FFF2-40B4-BE49-F238E27FC236}">
                <a16:creationId xmlns:a16="http://schemas.microsoft.com/office/drawing/2014/main" id="{439CF8D5-E82C-41D3-EFE0-CF1A6807772F}"/>
              </a:ext>
            </a:extLst>
          </p:cNvPr>
          <p:cNvSpPr>
            <a:spLocks noGrp="1"/>
          </p:cNvSpPr>
          <p:nvPr>
            <p:ph type="sldNum" sz="quarter" idx="12"/>
          </p:nvPr>
        </p:nvSpPr>
        <p:spPr/>
        <p:txBody>
          <a:bodyPr/>
          <a:lstStyle/>
          <a:p>
            <a:fld id="{F81E3D81-160A-45B5-BED4-B19B64175DEB}" type="slidenum">
              <a:rPr lang="en-US" smtClean="0"/>
              <a:t>‹#›</a:t>
            </a:fld>
            <a:endParaRPr lang="en-US"/>
          </a:p>
        </p:txBody>
      </p:sp>
    </p:spTree>
    <p:extLst>
      <p:ext uri="{BB962C8B-B14F-4D97-AF65-F5344CB8AC3E}">
        <p14:creationId xmlns:p14="http://schemas.microsoft.com/office/powerpoint/2010/main" val="31205806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C3474-293F-1E08-482B-EC0BF0B094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4674915-9034-B3D7-840A-3F508212C3B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F2A0507-9F1F-13A5-4566-AB3BEEC18B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ABA8DE-7FA9-8A0D-E845-FA8069442849}"/>
              </a:ext>
            </a:extLst>
          </p:cNvPr>
          <p:cNvSpPr>
            <a:spLocks noGrp="1"/>
          </p:cNvSpPr>
          <p:nvPr>
            <p:ph type="dt" sz="half" idx="10"/>
          </p:nvPr>
        </p:nvSpPr>
        <p:spPr/>
        <p:txBody>
          <a:bodyPr/>
          <a:lstStyle/>
          <a:p>
            <a:r>
              <a:rPr lang="en-US"/>
              <a:t>September 2, 2026</a:t>
            </a:r>
          </a:p>
        </p:txBody>
      </p:sp>
      <p:sp>
        <p:nvSpPr>
          <p:cNvPr id="6" name="Footer Placeholder 5">
            <a:extLst>
              <a:ext uri="{FF2B5EF4-FFF2-40B4-BE49-F238E27FC236}">
                <a16:creationId xmlns:a16="http://schemas.microsoft.com/office/drawing/2014/main" id="{22977983-CE86-F246-06F1-FF9A18A11143}"/>
              </a:ext>
            </a:extLst>
          </p:cNvPr>
          <p:cNvSpPr>
            <a:spLocks noGrp="1"/>
          </p:cNvSpPr>
          <p:nvPr>
            <p:ph type="ftr" sz="quarter" idx="11"/>
          </p:nvPr>
        </p:nvSpPr>
        <p:spPr/>
        <p:txBody>
          <a:bodyPr/>
          <a:lstStyle/>
          <a:p>
            <a:r>
              <a:rPr lang="en-US"/>
              <a:t>RHTP  Solicitation Webinar: Crisis Intervention Training (CIT)</a:t>
            </a:r>
          </a:p>
        </p:txBody>
      </p:sp>
      <p:sp>
        <p:nvSpPr>
          <p:cNvPr id="7" name="Slide Number Placeholder 6">
            <a:extLst>
              <a:ext uri="{FF2B5EF4-FFF2-40B4-BE49-F238E27FC236}">
                <a16:creationId xmlns:a16="http://schemas.microsoft.com/office/drawing/2014/main" id="{6ABF0608-D4DD-5350-1335-BCACE71A4ACF}"/>
              </a:ext>
            </a:extLst>
          </p:cNvPr>
          <p:cNvSpPr>
            <a:spLocks noGrp="1"/>
          </p:cNvSpPr>
          <p:nvPr>
            <p:ph type="sldNum" sz="quarter" idx="12"/>
          </p:nvPr>
        </p:nvSpPr>
        <p:spPr/>
        <p:txBody>
          <a:bodyPr/>
          <a:lstStyle/>
          <a:p>
            <a:fld id="{F81E3D81-160A-45B5-BED4-B19B64175DEB}" type="slidenum">
              <a:rPr lang="en-US" smtClean="0"/>
              <a:t>‹#›</a:t>
            </a:fld>
            <a:endParaRPr lang="en-US"/>
          </a:p>
        </p:txBody>
      </p:sp>
    </p:spTree>
    <p:extLst>
      <p:ext uri="{BB962C8B-B14F-4D97-AF65-F5344CB8AC3E}">
        <p14:creationId xmlns:p14="http://schemas.microsoft.com/office/powerpoint/2010/main" val="29733393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3D44EB-6C18-A5AA-C3BA-49BD1C59517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DF0120F-D409-916F-C70A-00CCDB45849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08A1BDF-15DF-C0F1-A855-CCDFEFAF5E9A}"/>
              </a:ext>
            </a:extLst>
          </p:cNvPr>
          <p:cNvSpPr>
            <a:spLocks noGrp="1"/>
          </p:cNvSpPr>
          <p:nvPr>
            <p:ph type="dt" sz="half" idx="10"/>
          </p:nvPr>
        </p:nvSpPr>
        <p:spPr/>
        <p:txBody>
          <a:bodyPr/>
          <a:lstStyle/>
          <a:p>
            <a:r>
              <a:rPr lang="en-US"/>
              <a:t>September 2, 2026</a:t>
            </a:r>
          </a:p>
        </p:txBody>
      </p:sp>
      <p:sp>
        <p:nvSpPr>
          <p:cNvPr id="5" name="Footer Placeholder 4">
            <a:extLst>
              <a:ext uri="{FF2B5EF4-FFF2-40B4-BE49-F238E27FC236}">
                <a16:creationId xmlns:a16="http://schemas.microsoft.com/office/drawing/2014/main" id="{EFA3F41F-C437-C4ED-CA4D-D40AC7585223}"/>
              </a:ext>
            </a:extLst>
          </p:cNvPr>
          <p:cNvSpPr>
            <a:spLocks noGrp="1"/>
          </p:cNvSpPr>
          <p:nvPr>
            <p:ph type="ftr" sz="quarter" idx="11"/>
          </p:nvPr>
        </p:nvSpPr>
        <p:spPr/>
        <p:txBody>
          <a:bodyPr/>
          <a:lstStyle/>
          <a:p>
            <a:r>
              <a:rPr lang="en-US"/>
              <a:t>RHTP  Solicitation Webinar: Crisis Intervention Training (CIT)</a:t>
            </a:r>
          </a:p>
        </p:txBody>
      </p:sp>
      <p:sp>
        <p:nvSpPr>
          <p:cNvPr id="6" name="Slide Number Placeholder 5">
            <a:extLst>
              <a:ext uri="{FF2B5EF4-FFF2-40B4-BE49-F238E27FC236}">
                <a16:creationId xmlns:a16="http://schemas.microsoft.com/office/drawing/2014/main" id="{3695555F-39B0-6C19-9040-44602D81EC58}"/>
              </a:ext>
            </a:extLst>
          </p:cNvPr>
          <p:cNvSpPr>
            <a:spLocks noGrp="1"/>
          </p:cNvSpPr>
          <p:nvPr>
            <p:ph type="sldNum" sz="quarter" idx="12"/>
          </p:nvPr>
        </p:nvSpPr>
        <p:spPr/>
        <p:txBody>
          <a:bodyPr/>
          <a:lstStyle/>
          <a:p>
            <a:fld id="{F81E3D81-160A-45B5-BED4-B19B64175DEB}" type="slidenum">
              <a:rPr lang="en-US" smtClean="0"/>
              <a:t>‹#›</a:t>
            </a:fld>
            <a:endParaRPr lang="en-US"/>
          </a:p>
        </p:txBody>
      </p:sp>
    </p:spTree>
    <p:extLst>
      <p:ext uri="{BB962C8B-B14F-4D97-AF65-F5344CB8AC3E}">
        <p14:creationId xmlns:p14="http://schemas.microsoft.com/office/powerpoint/2010/main" val="21973851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5DE314-2738-F4E9-7F17-32C675FD8CE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FFE9849-647F-4C96-9B40-D8105B989D2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D769DCB-A232-037D-F215-468D0EEFFA51}"/>
              </a:ext>
            </a:extLst>
          </p:cNvPr>
          <p:cNvSpPr>
            <a:spLocks noGrp="1"/>
          </p:cNvSpPr>
          <p:nvPr>
            <p:ph type="dt" sz="half" idx="10"/>
          </p:nvPr>
        </p:nvSpPr>
        <p:spPr/>
        <p:txBody>
          <a:bodyPr/>
          <a:lstStyle/>
          <a:p>
            <a:r>
              <a:rPr lang="en-US"/>
              <a:t>September 2, 2026</a:t>
            </a:r>
          </a:p>
        </p:txBody>
      </p:sp>
      <p:sp>
        <p:nvSpPr>
          <p:cNvPr id="5" name="Footer Placeholder 4">
            <a:extLst>
              <a:ext uri="{FF2B5EF4-FFF2-40B4-BE49-F238E27FC236}">
                <a16:creationId xmlns:a16="http://schemas.microsoft.com/office/drawing/2014/main" id="{C48CBB2C-E395-C815-902D-712769C0E278}"/>
              </a:ext>
            </a:extLst>
          </p:cNvPr>
          <p:cNvSpPr>
            <a:spLocks noGrp="1"/>
          </p:cNvSpPr>
          <p:nvPr>
            <p:ph type="ftr" sz="quarter" idx="11"/>
          </p:nvPr>
        </p:nvSpPr>
        <p:spPr/>
        <p:txBody>
          <a:bodyPr/>
          <a:lstStyle/>
          <a:p>
            <a:r>
              <a:rPr lang="en-US"/>
              <a:t>RHTP  Solicitation Webinar: Crisis Intervention Training (CIT)</a:t>
            </a:r>
          </a:p>
        </p:txBody>
      </p:sp>
      <p:sp>
        <p:nvSpPr>
          <p:cNvPr id="6" name="Slide Number Placeholder 5">
            <a:extLst>
              <a:ext uri="{FF2B5EF4-FFF2-40B4-BE49-F238E27FC236}">
                <a16:creationId xmlns:a16="http://schemas.microsoft.com/office/drawing/2014/main" id="{3B9BD138-C150-5836-0012-E566545D0FD6}"/>
              </a:ext>
            </a:extLst>
          </p:cNvPr>
          <p:cNvSpPr>
            <a:spLocks noGrp="1"/>
          </p:cNvSpPr>
          <p:nvPr>
            <p:ph type="sldNum" sz="quarter" idx="12"/>
          </p:nvPr>
        </p:nvSpPr>
        <p:spPr/>
        <p:txBody>
          <a:bodyPr/>
          <a:lstStyle/>
          <a:p>
            <a:fld id="{F81E3D81-160A-45B5-BED4-B19B64175DEB}" type="slidenum">
              <a:rPr lang="en-US" smtClean="0"/>
              <a:t>‹#›</a:t>
            </a:fld>
            <a:endParaRPr lang="en-US"/>
          </a:p>
        </p:txBody>
      </p:sp>
    </p:spTree>
    <p:extLst>
      <p:ext uri="{BB962C8B-B14F-4D97-AF65-F5344CB8AC3E}">
        <p14:creationId xmlns:p14="http://schemas.microsoft.com/office/powerpoint/2010/main" val="3749892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3025707-2129-67BB-E649-70B3574F689A}"/>
              </a:ext>
            </a:extLst>
          </p:cNvPr>
          <p:cNvSpPr>
            <a:spLocks noGrp="1"/>
          </p:cNvSpPr>
          <p:nvPr>
            <p:ph type="title"/>
          </p:nvPr>
        </p:nvSpPr>
        <p:spPr>
          <a:xfrm>
            <a:off x="838200" y="298928"/>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7981DBC-005A-4CBF-44D1-55267FBA2AD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77F51DE4-8117-7B67-9B5A-E097AD1A74F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r>
              <a:rPr lang="en-US"/>
              <a:t>September 2, 2026</a:t>
            </a:r>
            <a:endParaRPr lang="en-US" dirty="0"/>
          </a:p>
        </p:txBody>
      </p:sp>
      <p:sp>
        <p:nvSpPr>
          <p:cNvPr id="5" name="Footer Placeholder 4">
            <a:extLst>
              <a:ext uri="{FF2B5EF4-FFF2-40B4-BE49-F238E27FC236}">
                <a16:creationId xmlns:a16="http://schemas.microsoft.com/office/drawing/2014/main" id="{3FE0C21B-1BC2-7B48-34BE-39D1FF5097B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en-US"/>
              <a:t>RHTP  Solicitation Webinar: Crisis Intervention Training (CIT)</a:t>
            </a:r>
            <a:endParaRPr lang="en-US" dirty="0"/>
          </a:p>
        </p:txBody>
      </p:sp>
      <p:sp>
        <p:nvSpPr>
          <p:cNvPr id="6" name="Slide Number Placeholder 5">
            <a:extLst>
              <a:ext uri="{FF2B5EF4-FFF2-40B4-BE49-F238E27FC236}">
                <a16:creationId xmlns:a16="http://schemas.microsoft.com/office/drawing/2014/main" id="{238E8CB7-A208-0A41-CC00-3A5F9045265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81E3D81-160A-45B5-BED4-B19B64175DEB}" type="slidenum">
              <a:rPr lang="en-US" smtClean="0"/>
              <a:t>‹#›</a:t>
            </a:fld>
            <a:endParaRPr lang="en-US"/>
          </a:p>
        </p:txBody>
      </p:sp>
      <p:pic>
        <p:nvPicPr>
          <p:cNvPr id="8" name="Picture 7" descr="Logo, company name&#10;&#10;AI-generated content may be incorrect.">
            <a:extLst>
              <a:ext uri="{FF2B5EF4-FFF2-40B4-BE49-F238E27FC236}">
                <a16:creationId xmlns:a16="http://schemas.microsoft.com/office/drawing/2014/main" id="{E8AFC089-9FCF-C204-9938-297E9718015F}"/>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8481454" y="439149"/>
            <a:ext cx="2872346" cy="734044"/>
          </a:xfrm>
          <a:prstGeom prst="rect">
            <a:avLst/>
          </a:prstGeom>
        </p:spPr>
      </p:pic>
      <p:cxnSp>
        <p:nvCxnSpPr>
          <p:cNvPr id="13" name="Straight Connector 12">
            <a:extLst>
              <a:ext uri="{FF2B5EF4-FFF2-40B4-BE49-F238E27FC236}">
                <a16:creationId xmlns:a16="http://schemas.microsoft.com/office/drawing/2014/main" id="{9360C767-4CA8-1814-2C3E-DFD1DC2C74D9}"/>
              </a:ext>
            </a:extLst>
          </p:cNvPr>
          <p:cNvCxnSpPr>
            <a:cxnSpLocks/>
          </p:cNvCxnSpPr>
          <p:nvPr userDrawn="1"/>
        </p:nvCxnSpPr>
        <p:spPr>
          <a:xfrm>
            <a:off x="838200" y="1400207"/>
            <a:ext cx="10515600" cy="0"/>
          </a:xfrm>
          <a:prstGeom prst="line">
            <a:avLst/>
          </a:prstGeom>
          <a:ln w="63500">
            <a:solidFill>
              <a:srgbClr val="009AD0"/>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798A7C43-0DA8-014D-3174-42E72F66E208}"/>
              </a:ext>
            </a:extLst>
          </p:cNvPr>
          <p:cNvCxnSpPr>
            <a:cxnSpLocks/>
          </p:cNvCxnSpPr>
          <p:nvPr userDrawn="1"/>
        </p:nvCxnSpPr>
        <p:spPr>
          <a:xfrm flipV="1">
            <a:off x="-6927" y="6821056"/>
            <a:ext cx="12198927" cy="898"/>
          </a:xfrm>
          <a:prstGeom prst="line">
            <a:avLst/>
          </a:prstGeom>
          <a:ln w="63500">
            <a:solidFill>
              <a:srgbClr val="F4CE3B"/>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91515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p:txStyles>
    <p:titleStyle>
      <a:lvl1pPr algn="l" defTabSz="914400" rtl="0" eaLnBrk="1" latinLnBrk="0" hangingPunct="1">
        <a:lnSpc>
          <a:spcPct val="90000"/>
        </a:lnSpc>
        <a:spcBef>
          <a:spcPct val="0"/>
        </a:spcBef>
        <a:buNone/>
        <a:defRPr sz="4400" kern="1200">
          <a:solidFill>
            <a:srgbClr val="015390"/>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mailto:IdahoRHTP@dhw.idaho.gov" TargetMode="External"/><Relationship Id="rId2" Type="http://schemas.openxmlformats.org/officeDocument/2006/relationships/hyperlink" Target="https://healthandwelfare.idaho.gov/providers/rural-health-transformation-program-grant/funding-opportunities-rural-health"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ogo, company name&#10;&#10;AI-generated content may be incorrect.">
            <a:extLst>
              <a:ext uri="{FF2B5EF4-FFF2-40B4-BE49-F238E27FC236}">
                <a16:creationId xmlns:a16="http://schemas.microsoft.com/office/drawing/2014/main" id="{1F21326C-6761-4D56-C7D8-2A2144766E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3507" y="623275"/>
            <a:ext cx="8680921" cy="2213635"/>
          </a:xfrm>
          <a:prstGeom prst="rect">
            <a:avLst/>
          </a:prstGeom>
        </p:spPr>
      </p:pic>
      <p:sp>
        <p:nvSpPr>
          <p:cNvPr id="12" name="Right Triangle 11">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F19835-499F-259B-3FEA-A5065EC0C233}"/>
              </a:ext>
            </a:extLst>
          </p:cNvPr>
          <p:cNvSpPr>
            <a:spLocks noGrp="1"/>
          </p:cNvSpPr>
          <p:nvPr>
            <p:ph type="ctrTitle"/>
          </p:nvPr>
        </p:nvSpPr>
        <p:spPr>
          <a:xfrm>
            <a:off x="963507" y="2660174"/>
            <a:ext cx="10905053" cy="1713305"/>
          </a:xfrm>
        </p:spPr>
        <p:txBody>
          <a:bodyPr anchor="b">
            <a:noAutofit/>
          </a:bodyPr>
          <a:lstStyle/>
          <a:p>
            <a:pPr algn="l"/>
            <a:r>
              <a:rPr lang="en-US">
                <a:latin typeface="Aptos"/>
              </a:rPr>
              <a:t>Crisis</a:t>
            </a:r>
            <a:r>
              <a:rPr lang="en-US">
                <a:solidFill>
                  <a:srgbClr val="015390"/>
                </a:solidFill>
                <a:latin typeface="Aptos"/>
              </a:rPr>
              <a:t> </a:t>
            </a:r>
            <a:r>
              <a:rPr lang="en-US">
                <a:latin typeface="Aptos"/>
              </a:rPr>
              <a:t>Intervention Training (CIT) </a:t>
            </a:r>
            <a:r>
              <a:rPr lang="en-US">
                <a:solidFill>
                  <a:srgbClr val="015390"/>
                </a:solidFill>
                <a:latin typeface="Aptos"/>
              </a:rPr>
              <a:t>Webinar</a:t>
            </a:r>
          </a:p>
        </p:txBody>
      </p:sp>
      <p:sp>
        <p:nvSpPr>
          <p:cNvPr id="3" name="Subtitle 2">
            <a:extLst>
              <a:ext uri="{FF2B5EF4-FFF2-40B4-BE49-F238E27FC236}">
                <a16:creationId xmlns:a16="http://schemas.microsoft.com/office/drawing/2014/main" id="{1F113B90-70A7-4F58-501E-B9BE0EADF3CD}"/>
              </a:ext>
            </a:extLst>
          </p:cNvPr>
          <p:cNvSpPr>
            <a:spLocks noGrp="1"/>
          </p:cNvSpPr>
          <p:nvPr>
            <p:ph type="subTitle" idx="1"/>
          </p:nvPr>
        </p:nvSpPr>
        <p:spPr>
          <a:xfrm>
            <a:off x="1058788" y="4373479"/>
            <a:ext cx="7321298" cy="753165"/>
          </a:xfrm>
        </p:spPr>
        <p:txBody>
          <a:bodyPr anchor="t">
            <a:normAutofit fontScale="47500" lnSpcReduction="20000"/>
          </a:bodyPr>
          <a:lstStyle/>
          <a:p>
            <a:pPr algn="l"/>
            <a:r>
              <a:rPr lang="en-US"/>
              <a:t>September 2,</a:t>
            </a:r>
            <a:r>
              <a:rPr lang="en-US" dirty="0"/>
              <a:t> 2026</a:t>
            </a:r>
          </a:p>
          <a:p>
            <a:pPr algn="l"/>
            <a:r>
              <a:rPr lang="en-US"/>
              <a:t>10:00-11:00 MST</a:t>
            </a:r>
          </a:p>
          <a:p>
            <a:pPr algn="l"/>
            <a:r>
              <a:rPr lang="en-US" dirty="0"/>
              <a:t>Virtual Pre-Application Webinar</a:t>
            </a:r>
          </a:p>
        </p:txBody>
      </p:sp>
      <p:sp>
        <p:nvSpPr>
          <p:cNvPr id="4" name="TextBox 3">
            <a:extLst>
              <a:ext uri="{FF2B5EF4-FFF2-40B4-BE49-F238E27FC236}">
                <a16:creationId xmlns:a16="http://schemas.microsoft.com/office/drawing/2014/main" id="{D4CB1011-A840-B492-936D-2DAB0DD21C95}"/>
              </a:ext>
            </a:extLst>
          </p:cNvPr>
          <p:cNvSpPr txBox="1"/>
          <p:nvPr/>
        </p:nvSpPr>
        <p:spPr>
          <a:xfrm>
            <a:off x="802640" y="5143420"/>
            <a:ext cx="7991856" cy="369332"/>
          </a:xfrm>
          <a:prstGeom prst="rect">
            <a:avLst/>
          </a:prstGeom>
          <a:noFill/>
        </p:spPr>
        <p:txBody>
          <a:bodyPr wrap="square" rtlCol="0">
            <a:spAutoFit/>
          </a:bodyPr>
          <a:lstStyle/>
          <a:p>
            <a:r>
              <a:rPr lang="en-US" dirty="0"/>
              <a:t> </a:t>
            </a:r>
          </a:p>
        </p:txBody>
      </p:sp>
      <p:sp>
        <p:nvSpPr>
          <p:cNvPr id="11" name="Rectangle 5">
            <a:extLst>
              <a:ext uri="{FF2B5EF4-FFF2-40B4-BE49-F238E27FC236}">
                <a16:creationId xmlns:a16="http://schemas.microsoft.com/office/drawing/2014/main" id="{F80F5A4A-A278-FD66-4B95-67847D835937}"/>
              </a:ext>
            </a:extLst>
          </p:cNvPr>
          <p:cNvSpPr>
            <a:spLocks noChangeArrowheads="1"/>
          </p:cNvSpPr>
          <p:nvPr/>
        </p:nvSpPr>
        <p:spPr bwMode="auto">
          <a:xfrm rot="10800000" flipV="1">
            <a:off x="811526" y="5201499"/>
            <a:ext cx="7371925" cy="938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rPr>
              <a:t>This document was supported by the Centers for Medicare &amp; Medicaid Services (CMS) of the U.S. Department of Health and Human Services (HHS) as part of a financial assistance award totaling one hundred eighty-five million nine hundred seventy-four thousand three hundred sixty-seven dollars and eighty-one cents ($185,974,367.81) with one hundred percent (100%) funded by CMS/HHS. The contents are those of the author(s) and do not necessarily represent the official views of, nor an endorsement, by CMS/HHS, or the U.S. Government.</a:t>
            </a:r>
          </a:p>
        </p:txBody>
      </p:sp>
    </p:spTree>
    <p:extLst>
      <p:ext uri="{BB962C8B-B14F-4D97-AF65-F5344CB8AC3E}">
        <p14:creationId xmlns:p14="http://schemas.microsoft.com/office/powerpoint/2010/main" val="3815642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925A6-CB93-5DA4-E688-A14B6A896D27}"/>
              </a:ext>
            </a:extLst>
          </p:cNvPr>
          <p:cNvSpPr>
            <a:spLocks noGrp="1"/>
          </p:cNvSpPr>
          <p:nvPr>
            <p:ph type="title"/>
          </p:nvPr>
        </p:nvSpPr>
        <p:spPr/>
        <p:txBody>
          <a:bodyPr/>
          <a:lstStyle/>
          <a:p>
            <a:r>
              <a:rPr lang="en-US" dirty="0">
                <a:latin typeface="Aptos" panose="020B0004020202020204" pitchFamily="34" charset="0"/>
              </a:rPr>
              <a:t>Agenda</a:t>
            </a:r>
          </a:p>
        </p:txBody>
      </p:sp>
      <p:sp>
        <p:nvSpPr>
          <p:cNvPr id="3" name="Content Placeholder 2">
            <a:extLst>
              <a:ext uri="{FF2B5EF4-FFF2-40B4-BE49-F238E27FC236}">
                <a16:creationId xmlns:a16="http://schemas.microsoft.com/office/drawing/2014/main" id="{2CB0CE72-0440-76A3-D0E8-C385046A8887}"/>
              </a:ext>
            </a:extLst>
          </p:cNvPr>
          <p:cNvSpPr>
            <a:spLocks noGrp="1"/>
          </p:cNvSpPr>
          <p:nvPr>
            <p:ph idx="1"/>
          </p:nvPr>
        </p:nvSpPr>
        <p:spPr>
          <a:xfrm>
            <a:off x="838200" y="1639638"/>
            <a:ext cx="10515600" cy="4351338"/>
          </a:xfrm>
        </p:spPr>
        <p:txBody>
          <a:bodyPr vert="horz" lIns="91440" tIns="45720" rIns="91440" bIns="45720" rtlCol="0" anchor="t">
            <a:normAutofit/>
          </a:bodyPr>
          <a:lstStyle/>
          <a:p>
            <a:pPr>
              <a:lnSpc>
                <a:spcPct val="120000"/>
              </a:lnSpc>
              <a:spcBef>
                <a:spcPts val="600"/>
              </a:spcBef>
              <a:spcAft>
                <a:spcPts val="600"/>
              </a:spcAft>
            </a:pPr>
            <a:r>
              <a:rPr lang="en-US" sz="2900" dirty="0">
                <a:latin typeface="Aptos" panose="020B0004020202020204" pitchFamily="34" charset="0"/>
              </a:rPr>
              <a:t>Welcome and Intros</a:t>
            </a:r>
          </a:p>
          <a:p>
            <a:pPr>
              <a:lnSpc>
                <a:spcPct val="120000"/>
              </a:lnSpc>
              <a:spcBef>
                <a:spcPts val="600"/>
              </a:spcBef>
              <a:spcAft>
                <a:spcPts val="600"/>
              </a:spcAft>
            </a:pPr>
            <a:r>
              <a:rPr lang="en-US" sz="2900" dirty="0">
                <a:latin typeface="Aptos"/>
              </a:rPr>
              <a:t>Overview of RHTP and Crisis Intervention Training Initiative</a:t>
            </a:r>
          </a:p>
          <a:p>
            <a:pPr>
              <a:lnSpc>
                <a:spcPct val="120000"/>
              </a:lnSpc>
              <a:spcBef>
                <a:spcPts val="600"/>
              </a:spcBef>
              <a:spcAft>
                <a:spcPts val="600"/>
              </a:spcAft>
            </a:pPr>
            <a:r>
              <a:rPr lang="en-US" sz="2900" dirty="0">
                <a:latin typeface="Aptos" panose="020B0004020202020204" pitchFamily="34" charset="0"/>
              </a:rPr>
              <a:t>Behavioral Health Solicitations</a:t>
            </a:r>
          </a:p>
          <a:p>
            <a:pPr>
              <a:lnSpc>
                <a:spcPct val="120000"/>
              </a:lnSpc>
              <a:spcBef>
                <a:spcPts val="600"/>
              </a:spcBef>
              <a:spcAft>
                <a:spcPts val="600"/>
              </a:spcAft>
            </a:pPr>
            <a:r>
              <a:rPr lang="en-US" sz="2900" dirty="0">
                <a:latin typeface="Aptos" panose="020B0004020202020204" pitchFamily="34" charset="0"/>
              </a:rPr>
              <a:t>Questions &amp; Answers</a:t>
            </a:r>
          </a:p>
          <a:p>
            <a:pPr>
              <a:lnSpc>
                <a:spcPct val="120000"/>
              </a:lnSpc>
              <a:spcBef>
                <a:spcPts val="600"/>
              </a:spcBef>
              <a:spcAft>
                <a:spcPts val="600"/>
              </a:spcAft>
            </a:pPr>
            <a:r>
              <a:rPr lang="en-US" sz="2900" dirty="0">
                <a:latin typeface="Aptos" panose="020B0004020202020204" pitchFamily="34" charset="0"/>
              </a:rPr>
              <a:t>Next Steps</a:t>
            </a:r>
          </a:p>
          <a:p>
            <a:pPr>
              <a:lnSpc>
                <a:spcPct val="110000"/>
              </a:lnSpc>
              <a:spcBef>
                <a:spcPts val="600"/>
              </a:spcBef>
              <a:spcAft>
                <a:spcPts val="600"/>
              </a:spcAft>
            </a:pPr>
            <a:endParaRPr lang="en-US" dirty="0"/>
          </a:p>
        </p:txBody>
      </p:sp>
      <p:sp>
        <p:nvSpPr>
          <p:cNvPr id="8" name="Footer Placeholder 7">
            <a:extLst>
              <a:ext uri="{FF2B5EF4-FFF2-40B4-BE49-F238E27FC236}">
                <a16:creationId xmlns:a16="http://schemas.microsoft.com/office/drawing/2014/main" id="{14A0CD15-C6C4-EADD-30A2-CF339CE2E9ED}"/>
              </a:ext>
            </a:extLst>
          </p:cNvPr>
          <p:cNvSpPr>
            <a:spLocks noGrp="1"/>
          </p:cNvSpPr>
          <p:nvPr>
            <p:ph type="ftr" sz="quarter" idx="3"/>
          </p:nvPr>
        </p:nvSpPr>
        <p:spPr/>
        <p:txBody>
          <a:bodyPr/>
          <a:lstStyle/>
          <a:p>
            <a:r>
              <a:rPr lang="en-US" dirty="0"/>
              <a:t>RHTP  Solicitation Webinar: Crisis Intervention Training (CIT)</a:t>
            </a:r>
          </a:p>
        </p:txBody>
      </p:sp>
      <p:sp>
        <p:nvSpPr>
          <p:cNvPr id="4" name="Date Placeholder 3">
            <a:extLst>
              <a:ext uri="{FF2B5EF4-FFF2-40B4-BE49-F238E27FC236}">
                <a16:creationId xmlns:a16="http://schemas.microsoft.com/office/drawing/2014/main" id="{B76A2E49-EB80-9F45-C01B-D0A57241C3DB}"/>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3986193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CAA9A-F949-6733-5534-1CB44943BDE0}"/>
              </a:ext>
            </a:extLst>
          </p:cNvPr>
          <p:cNvSpPr>
            <a:spLocks noGrp="1"/>
          </p:cNvSpPr>
          <p:nvPr>
            <p:ph type="title"/>
          </p:nvPr>
        </p:nvSpPr>
        <p:spPr/>
        <p:txBody>
          <a:bodyPr/>
          <a:lstStyle/>
          <a:p>
            <a:r>
              <a:rPr lang="en-US" dirty="0">
                <a:latin typeface="Aptos" panose="020B0004020202020204" pitchFamily="34" charset="0"/>
              </a:rPr>
              <a:t>Welcome &amp; Introductions</a:t>
            </a:r>
          </a:p>
        </p:txBody>
      </p:sp>
      <p:sp>
        <p:nvSpPr>
          <p:cNvPr id="3" name="Content Placeholder 2">
            <a:extLst>
              <a:ext uri="{FF2B5EF4-FFF2-40B4-BE49-F238E27FC236}">
                <a16:creationId xmlns:a16="http://schemas.microsoft.com/office/drawing/2014/main" id="{BB6E8F3E-49E5-0E16-D8A2-CDA0995A56E2}"/>
              </a:ext>
            </a:extLst>
          </p:cNvPr>
          <p:cNvSpPr>
            <a:spLocks noGrp="1"/>
          </p:cNvSpPr>
          <p:nvPr>
            <p:ph idx="1"/>
          </p:nvPr>
        </p:nvSpPr>
        <p:spPr/>
        <p:txBody>
          <a:bodyPr/>
          <a:lstStyle/>
          <a:p>
            <a:pPr>
              <a:spcBef>
                <a:spcPts val="600"/>
              </a:spcBef>
              <a:spcAft>
                <a:spcPts val="600"/>
              </a:spcAft>
            </a:pPr>
            <a:r>
              <a:rPr lang="en-US" dirty="0">
                <a:latin typeface="Aptos" panose="020B0004020202020204" pitchFamily="34" charset="0"/>
              </a:rPr>
              <a:t>Name &amp; Organization</a:t>
            </a:r>
          </a:p>
          <a:p>
            <a:pPr>
              <a:spcBef>
                <a:spcPts val="600"/>
              </a:spcBef>
              <a:spcAft>
                <a:spcPts val="600"/>
              </a:spcAft>
            </a:pPr>
            <a:r>
              <a:rPr lang="en-US" dirty="0">
                <a:latin typeface="Aptos" panose="020B0004020202020204" pitchFamily="34" charset="0"/>
              </a:rPr>
              <a:t>Reason your organization is interested in this funding opportunity</a:t>
            </a:r>
          </a:p>
        </p:txBody>
      </p:sp>
      <p:sp>
        <p:nvSpPr>
          <p:cNvPr id="5" name="Footer Placeholder 4">
            <a:extLst>
              <a:ext uri="{FF2B5EF4-FFF2-40B4-BE49-F238E27FC236}">
                <a16:creationId xmlns:a16="http://schemas.microsoft.com/office/drawing/2014/main" id="{16B1DA4A-F67F-358C-CE49-E47BFA6C07E3}"/>
              </a:ext>
            </a:extLst>
          </p:cNvPr>
          <p:cNvSpPr>
            <a:spLocks noGrp="1"/>
          </p:cNvSpPr>
          <p:nvPr>
            <p:ph type="ftr" sz="quarter" idx="3"/>
          </p:nvPr>
        </p:nvSpPr>
        <p:spPr/>
        <p:txBody>
          <a:bodyPr/>
          <a:lstStyle/>
          <a:p>
            <a:r>
              <a:rPr lang="en-US" dirty="0"/>
              <a:t>RHTP  Solicitation Webinar: Crisis Intervention Training (CIT)</a:t>
            </a:r>
          </a:p>
        </p:txBody>
      </p:sp>
      <p:sp>
        <p:nvSpPr>
          <p:cNvPr id="6" name="Date Placeholder 5">
            <a:extLst>
              <a:ext uri="{FF2B5EF4-FFF2-40B4-BE49-F238E27FC236}">
                <a16:creationId xmlns:a16="http://schemas.microsoft.com/office/drawing/2014/main" id="{42BA3304-6F6E-5FC5-6212-930302E7566D}"/>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23944284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51CD3-9765-759B-4C79-C9334A30E4DC}"/>
              </a:ext>
            </a:extLst>
          </p:cNvPr>
          <p:cNvSpPr>
            <a:spLocks noGrp="1"/>
          </p:cNvSpPr>
          <p:nvPr>
            <p:ph type="title"/>
          </p:nvPr>
        </p:nvSpPr>
        <p:spPr/>
        <p:txBody>
          <a:bodyPr/>
          <a:lstStyle/>
          <a:p>
            <a:r>
              <a:rPr lang="en-US" dirty="0">
                <a:latin typeface="Aptos" panose="020B0004020202020204" pitchFamily="34" charset="0"/>
              </a:rPr>
              <a:t>RHTP Overview</a:t>
            </a:r>
          </a:p>
        </p:txBody>
      </p:sp>
      <p:sp>
        <p:nvSpPr>
          <p:cNvPr id="3" name="Content Placeholder 2">
            <a:extLst>
              <a:ext uri="{FF2B5EF4-FFF2-40B4-BE49-F238E27FC236}">
                <a16:creationId xmlns:a16="http://schemas.microsoft.com/office/drawing/2014/main" id="{E9F148A5-EA75-77D0-F70C-E4FCA7532E91}"/>
              </a:ext>
            </a:extLst>
          </p:cNvPr>
          <p:cNvSpPr>
            <a:spLocks noGrp="1"/>
          </p:cNvSpPr>
          <p:nvPr>
            <p:ph idx="1"/>
          </p:nvPr>
        </p:nvSpPr>
        <p:spPr/>
        <p:txBody>
          <a:bodyPr>
            <a:normAutofit fontScale="77500" lnSpcReduction="20000"/>
          </a:bodyPr>
          <a:lstStyle/>
          <a:p>
            <a:pPr>
              <a:lnSpc>
                <a:spcPct val="110000"/>
              </a:lnSpc>
              <a:spcBef>
                <a:spcPts val="600"/>
              </a:spcBef>
              <a:spcAft>
                <a:spcPts val="600"/>
              </a:spcAft>
            </a:pPr>
            <a:r>
              <a:rPr lang="en-US" b="1" dirty="0">
                <a:latin typeface="Aptos" panose="020B0004020202020204" pitchFamily="34" charset="0"/>
              </a:rPr>
              <a:t>The Rural Health Transformation Program </a:t>
            </a:r>
            <a:r>
              <a:rPr lang="en-US" dirty="0">
                <a:latin typeface="Aptos" panose="020B0004020202020204" pitchFamily="34" charset="0"/>
              </a:rPr>
              <a:t>(RHTP) is a federally funded Center for Medicare/Medicaid Services (CMS) initiative that provides Idaho with resources to strengthen rural health care systems and improve health outcomes in rural communities.</a:t>
            </a:r>
          </a:p>
          <a:p>
            <a:pPr fontAlgn="base">
              <a:lnSpc>
                <a:spcPct val="110000"/>
              </a:lnSpc>
              <a:spcBef>
                <a:spcPts val="600"/>
              </a:spcBef>
              <a:spcAft>
                <a:spcPts val="600"/>
              </a:spcAft>
            </a:pPr>
            <a:r>
              <a:rPr lang="en-US" b="1" dirty="0">
                <a:latin typeface="Aptos" panose="020B0004020202020204" pitchFamily="34" charset="0"/>
              </a:rPr>
              <a:t>Idaho’s  RHTP Initiatives</a:t>
            </a:r>
            <a:r>
              <a:rPr lang="en-US" dirty="0">
                <a:latin typeface="Aptos" panose="020B0004020202020204" pitchFamily="34" charset="0"/>
              </a:rPr>
              <a:t>:</a:t>
            </a:r>
          </a:p>
          <a:p>
            <a:pPr marL="971550" lvl="1" indent="-514350" fontAlgn="base">
              <a:lnSpc>
                <a:spcPct val="110000"/>
              </a:lnSpc>
              <a:spcBef>
                <a:spcPts val="600"/>
              </a:spcBef>
              <a:spcAft>
                <a:spcPts val="600"/>
              </a:spcAft>
              <a:buFont typeface="+mj-lt"/>
              <a:buAutoNum type="arabicPeriod"/>
            </a:pPr>
            <a:r>
              <a:rPr lang="en-US" dirty="0">
                <a:latin typeface="Aptos" panose="020B0004020202020204" pitchFamily="34" charset="0"/>
              </a:rPr>
              <a:t>Improving rural access to care through technology</a:t>
            </a:r>
          </a:p>
          <a:p>
            <a:pPr marL="971550" lvl="1" indent="-514350" fontAlgn="base">
              <a:lnSpc>
                <a:spcPct val="110000"/>
              </a:lnSpc>
              <a:spcBef>
                <a:spcPts val="600"/>
              </a:spcBef>
              <a:spcAft>
                <a:spcPts val="600"/>
              </a:spcAft>
              <a:buFont typeface="+mj-lt"/>
              <a:buAutoNum type="arabicPeriod"/>
            </a:pPr>
            <a:r>
              <a:rPr lang="en-US" dirty="0">
                <a:latin typeface="Aptos" panose="020B0004020202020204" pitchFamily="34" charset="0"/>
              </a:rPr>
              <a:t>Ensuring accessible quality care through innovative models</a:t>
            </a:r>
          </a:p>
          <a:p>
            <a:pPr marL="971550" lvl="1" indent="-514350" fontAlgn="base">
              <a:lnSpc>
                <a:spcPct val="110000"/>
              </a:lnSpc>
              <a:spcBef>
                <a:spcPts val="600"/>
              </a:spcBef>
              <a:spcAft>
                <a:spcPts val="600"/>
              </a:spcAft>
              <a:buFont typeface="+mj-lt"/>
              <a:buAutoNum type="arabicPeriod"/>
            </a:pPr>
            <a:r>
              <a:rPr lang="en-US" dirty="0">
                <a:latin typeface="Aptos" panose="020B0004020202020204" pitchFamily="34" charset="0"/>
              </a:rPr>
              <a:t>Sustaining rural workforce with training, recruitment, and retention</a:t>
            </a:r>
          </a:p>
          <a:p>
            <a:pPr marL="971550" lvl="1" indent="-514350" fontAlgn="base">
              <a:lnSpc>
                <a:spcPct val="110000"/>
              </a:lnSpc>
              <a:spcBef>
                <a:spcPts val="600"/>
              </a:spcBef>
              <a:spcAft>
                <a:spcPts val="600"/>
              </a:spcAft>
              <a:buFont typeface="+mj-lt"/>
              <a:buAutoNum type="arabicPeriod"/>
            </a:pPr>
            <a:r>
              <a:rPr lang="en-US" dirty="0">
                <a:latin typeface="Aptos" panose="020B0004020202020204" pitchFamily="34" charset="0"/>
              </a:rPr>
              <a:t>Implementing population specific, evidence-based projects to make rural America health again</a:t>
            </a:r>
          </a:p>
          <a:p>
            <a:pPr marL="971550" lvl="1" indent="-514350" fontAlgn="base">
              <a:lnSpc>
                <a:spcPct val="110000"/>
              </a:lnSpc>
              <a:spcBef>
                <a:spcPts val="600"/>
              </a:spcBef>
              <a:spcAft>
                <a:spcPts val="600"/>
              </a:spcAft>
              <a:buFont typeface="+mj-lt"/>
              <a:buAutoNum type="arabicPeriod"/>
            </a:pPr>
            <a:r>
              <a:rPr lang="en-US" dirty="0">
                <a:latin typeface="Aptos" panose="020B0004020202020204" pitchFamily="34" charset="0"/>
              </a:rPr>
              <a:t>Investing in rural health infrastructure</a:t>
            </a:r>
          </a:p>
          <a:p>
            <a:pPr marL="0" indent="0">
              <a:buNone/>
            </a:pPr>
            <a:endParaRPr lang="en-US" dirty="0"/>
          </a:p>
        </p:txBody>
      </p:sp>
      <p:sp>
        <p:nvSpPr>
          <p:cNvPr id="5" name="Footer Placeholder 4">
            <a:extLst>
              <a:ext uri="{FF2B5EF4-FFF2-40B4-BE49-F238E27FC236}">
                <a16:creationId xmlns:a16="http://schemas.microsoft.com/office/drawing/2014/main" id="{53B529E5-D044-5437-ACBD-CEB1C6F40A55}"/>
              </a:ext>
            </a:extLst>
          </p:cNvPr>
          <p:cNvSpPr>
            <a:spLocks noGrp="1"/>
          </p:cNvSpPr>
          <p:nvPr>
            <p:ph type="ftr" sz="quarter" idx="3"/>
          </p:nvPr>
        </p:nvSpPr>
        <p:spPr/>
        <p:txBody>
          <a:bodyPr/>
          <a:lstStyle/>
          <a:p>
            <a:r>
              <a:rPr lang="en-US" dirty="0"/>
              <a:t>RHTP  Solicitation Webinar: Crisis Intervention Training (CIT)</a:t>
            </a:r>
          </a:p>
        </p:txBody>
      </p:sp>
      <p:sp>
        <p:nvSpPr>
          <p:cNvPr id="6" name="Date Placeholder 5">
            <a:extLst>
              <a:ext uri="{FF2B5EF4-FFF2-40B4-BE49-F238E27FC236}">
                <a16:creationId xmlns:a16="http://schemas.microsoft.com/office/drawing/2014/main" id="{B2955656-8BBB-1682-4719-76C1450FEF8A}"/>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37282225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3AC347-E2F9-9002-4323-5CF7083A285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6B12568-9AEA-4364-F8EA-8BFA3512E17D}"/>
              </a:ext>
            </a:extLst>
          </p:cNvPr>
          <p:cNvSpPr>
            <a:spLocks noGrp="1"/>
          </p:cNvSpPr>
          <p:nvPr>
            <p:ph type="title"/>
          </p:nvPr>
        </p:nvSpPr>
        <p:spPr/>
        <p:txBody>
          <a:bodyPr/>
          <a:lstStyle/>
          <a:p>
            <a:r>
              <a:rPr lang="en-US" dirty="0">
                <a:latin typeface="Aptos" panose="020B0004020202020204" pitchFamily="34" charset="0"/>
              </a:rPr>
              <a:t>RHTP Overview</a:t>
            </a:r>
          </a:p>
        </p:txBody>
      </p:sp>
      <p:sp>
        <p:nvSpPr>
          <p:cNvPr id="3" name="Content Placeholder 2">
            <a:extLst>
              <a:ext uri="{FF2B5EF4-FFF2-40B4-BE49-F238E27FC236}">
                <a16:creationId xmlns:a16="http://schemas.microsoft.com/office/drawing/2014/main" id="{F255503D-D09C-BB18-180B-99E65AD8B73A}"/>
              </a:ext>
            </a:extLst>
          </p:cNvPr>
          <p:cNvSpPr>
            <a:spLocks noGrp="1"/>
          </p:cNvSpPr>
          <p:nvPr>
            <p:ph idx="1"/>
          </p:nvPr>
        </p:nvSpPr>
        <p:spPr/>
        <p:txBody>
          <a:bodyPr>
            <a:normAutofit/>
          </a:bodyPr>
          <a:lstStyle/>
          <a:p>
            <a:pPr marL="0" indent="0" fontAlgn="base">
              <a:lnSpc>
                <a:spcPct val="100000"/>
              </a:lnSpc>
              <a:spcBef>
                <a:spcPts val="600"/>
              </a:spcBef>
              <a:spcAft>
                <a:spcPts val="600"/>
              </a:spcAft>
              <a:buNone/>
            </a:pPr>
            <a:r>
              <a:rPr lang="en-US" b="1" dirty="0">
                <a:latin typeface="Aptos" panose="020B0004020202020204" pitchFamily="34" charset="0"/>
              </a:rPr>
              <a:t>Connection to Idaho's RHTP Plan</a:t>
            </a:r>
            <a:endParaRPr lang="en-US" dirty="0">
              <a:latin typeface="Aptos" panose="020B0004020202020204" pitchFamily="34" charset="0"/>
            </a:endParaRPr>
          </a:p>
          <a:p>
            <a:pPr fontAlgn="base">
              <a:lnSpc>
                <a:spcPct val="100000"/>
              </a:lnSpc>
              <a:spcBef>
                <a:spcPts val="600"/>
              </a:spcBef>
              <a:spcAft>
                <a:spcPts val="600"/>
              </a:spcAft>
            </a:pPr>
            <a:r>
              <a:rPr lang="en-US" sz="2400" dirty="0">
                <a:latin typeface="Aptos" panose="020B0004020202020204" pitchFamily="34" charset="0"/>
              </a:rPr>
              <a:t>The BH funding opportunities support </a:t>
            </a:r>
            <a:r>
              <a:rPr lang="en-US" sz="2400" b="1" dirty="0">
                <a:latin typeface="Aptos" panose="020B0004020202020204" pitchFamily="34" charset="0"/>
              </a:rPr>
              <a:t>Initiative 4: Implementing Population-Specific, Evidence-Based Projects</a:t>
            </a:r>
            <a:r>
              <a:rPr lang="en-US" sz="2400" dirty="0">
                <a:latin typeface="Aptos" panose="020B0004020202020204" pitchFamily="34" charset="0"/>
              </a:rPr>
              <a:t> of Idaho's Rural Health Transformation Program.</a:t>
            </a:r>
          </a:p>
          <a:p>
            <a:pPr fontAlgn="base">
              <a:lnSpc>
                <a:spcPct val="100000"/>
              </a:lnSpc>
              <a:spcBef>
                <a:spcPts val="600"/>
              </a:spcBef>
              <a:spcAft>
                <a:spcPts val="600"/>
              </a:spcAft>
            </a:pPr>
            <a:r>
              <a:rPr lang="en-US" sz="2400" dirty="0">
                <a:latin typeface="Aptos" panose="020B0004020202020204" pitchFamily="34" charset="0"/>
              </a:rPr>
              <a:t>This opportunity focus is on establishing a Statewide CIT Network, Strengthen Idaho’s Crisis Response Workforce, and to Improve Behavioral Health Crisis Response Outcomes.</a:t>
            </a:r>
            <a:endParaRPr lang="en-US" dirty="0"/>
          </a:p>
        </p:txBody>
      </p:sp>
      <p:sp>
        <p:nvSpPr>
          <p:cNvPr id="5" name="Footer Placeholder 4">
            <a:extLst>
              <a:ext uri="{FF2B5EF4-FFF2-40B4-BE49-F238E27FC236}">
                <a16:creationId xmlns:a16="http://schemas.microsoft.com/office/drawing/2014/main" id="{7D554939-2E35-1A25-269B-D91B54B37FA9}"/>
              </a:ext>
            </a:extLst>
          </p:cNvPr>
          <p:cNvSpPr>
            <a:spLocks noGrp="1"/>
          </p:cNvSpPr>
          <p:nvPr>
            <p:ph type="ftr" sz="quarter" idx="3"/>
          </p:nvPr>
        </p:nvSpPr>
        <p:spPr/>
        <p:txBody>
          <a:bodyPr/>
          <a:lstStyle/>
          <a:p>
            <a:r>
              <a:rPr lang="en-US" dirty="0"/>
              <a:t>RHTP  Solicitation Webinar: Crisis Intervention Training (CIT)</a:t>
            </a:r>
          </a:p>
        </p:txBody>
      </p:sp>
      <p:sp>
        <p:nvSpPr>
          <p:cNvPr id="6" name="Date Placeholder 5">
            <a:extLst>
              <a:ext uri="{FF2B5EF4-FFF2-40B4-BE49-F238E27FC236}">
                <a16:creationId xmlns:a16="http://schemas.microsoft.com/office/drawing/2014/main" id="{E33C3157-5904-4A4E-5ECA-2372281E46F1}"/>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11358730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69F7859-3DA1-EB18-A802-A8BBB53F7B75}"/>
              </a:ext>
            </a:extLst>
          </p:cNvPr>
          <p:cNvSpPr>
            <a:spLocks noGrp="1"/>
          </p:cNvSpPr>
          <p:nvPr>
            <p:ph type="title"/>
          </p:nvPr>
        </p:nvSpPr>
        <p:spPr>
          <a:xfrm>
            <a:off x="838200" y="365125"/>
            <a:ext cx="10515600" cy="1325563"/>
          </a:xfrm>
        </p:spPr>
        <p:txBody>
          <a:bodyPr>
            <a:normAutofit/>
          </a:bodyPr>
          <a:lstStyle/>
          <a:p>
            <a:r>
              <a:rPr lang="en-US" dirty="0">
                <a:latin typeface="Aptos" panose="020B0004020202020204" pitchFamily="34" charset="0"/>
              </a:rPr>
              <a:t>Funding Overview</a:t>
            </a:r>
          </a:p>
        </p:txBody>
      </p:sp>
      <p:sp>
        <p:nvSpPr>
          <p:cNvPr id="7" name="Text Placeholder 6">
            <a:extLst>
              <a:ext uri="{FF2B5EF4-FFF2-40B4-BE49-F238E27FC236}">
                <a16:creationId xmlns:a16="http://schemas.microsoft.com/office/drawing/2014/main" id="{7AABFAAD-73C0-B20E-9E62-0A57E654B2DE}"/>
              </a:ext>
            </a:extLst>
          </p:cNvPr>
          <p:cNvSpPr>
            <a:spLocks noGrp="1"/>
          </p:cNvSpPr>
          <p:nvPr>
            <p:ph type="body" sz="quarter" idx="3"/>
          </p:nvPr>
        </p:nvSpPr>
        <p:spPr>
          <a:xfrm>
            <a:off x="883728" y="1597820"/>
            <a:ext cx="10470072" cy="823912"/>
          </a:xfrm>
        </p:spPr>
        <p:txBody>
          <a:bodyPr anchor="t">
            <a:normAutofit/>
          </a:bodyPr>
          <a:lstStyle/>
          <a:p>
            <a:r>
              <a:rPr lang="en-US" sz="2800" dirty="0">
                <a:latin typeface="Aptos" panose="020B0004020202020204" pitchFamily="34" charset="0"/>
              </a:rPr>
              <a:t>Crisis Intervention Training (CIT) Initiative </a:t>
            </a:r>
          </a:p>
        </p:txBody>
      </p:sp>
      <p:sp>
        <p:nvSpPr>
          <p:cNvPr id="8" name="Content Placeholder 7">
            <a:extLst>
              <a:ext uri="{FF2B5EF4-FFF2-40B4-BE49-F238E27FC236}">
                <a16:creationId xmlns:a16="http://schemas.microsoft.com/office/drawing/2014/main" id="{1F3AC7D8-4D77-FCD3-0F78-C5A717C2BDEE}"/>
              </a:ext>
            </a:extLst>
          </p:cNvPr>
          <p:cNvSpPr>
            <a:spLocks noGrp="1"/>
          </p:cNvSpPr>
          <p:nvPr>
            <p:ph sz="quarter" idx="4"/>
          </p:nvPr>
        </p:nvSpPr>
        <p:spPr>
          <a:xfrm>
            <a:off x="1021742" y="2182484"/>
            <a:ext cx="5183188" cy="3669718"/>
          </a:xfrm>
        </p:spPr>
        <p:txBody>
          <a:bodyPr>
            <a:normAutofit fontScale="77500" lnSpcReduction="20000"/>
          </a:bodyPr>
          <a:lstStyle/>
          <a:p>
            <a:pPr>
              <a:lnSpc>
                <a:spcPct val="100000"/>
              </a:lnSpc>
              <a:spcBef>
                <a:spcPts val="600"/>
              </a:spcBef>
              <a:spcAft>
                <a:spcPts val="600"/>
              </a:spcAft>
            </a:pPr>
            <a:r>
              <a:rPr lang="en-US" dirty="0">
                <a:latin typeface="Aptos" panose="020B0004020202020204" pitchFamily="34" charset="0"/>
              </a:rPr>
              <a:t>Estimated Award Range</a:t>
            </a:r>
          </a:p>
          <a:p>
            <a:pPr lvl="1">
              <a:lnSpc>
                <a:spcPct val="100000"/>
              </a:lnSpc>
              <a:spcBef>
                <a:spcPts val="600"/>
              </a:spcBef>
              <a:spcAft>
                <a:spcPts val="600"/>
              </a:spcAft>
            </a:pPr>
            <a:r>
              <a:rPr lang="en-US" dirty="0">
                <a:latin typeface="Aptos" panose="020B0004020202020204" pitchFamily="34" charset="0"/>
              </a:rPr>
              <a:t>$500,000 annually</a:t>
            </a:r>
          </a:p>
          <a:p>
            <a:pPr lvl="1">
              <a:lnSpc>
                <a:spcPct val="100000"/>
              </a:lnSpc>
              <a:spcBef>
                <a:spcPts val="600"/>
              </a:spcBef>
              <a:spcAft>
                <a:spcPts val="600"/>
              </a:spcAft>
            </a:pPr>
            <a:r>
              <a:rPr lang="en-US" dirty="0">
                <a:latin typeface="Aptos" panose="020B0004020202020204" pitchFamily="34" charset="0"/>
              </a:rPr>
              <a:t>$2,500,000 over 5-year period</a:t>
            </a:r>
          </a:p>
          <a:p>
            <a:pPr>
              <a:lnSpc>
                <a:spcPct val="100000"/>
              </a:lnSpc>
              <a:spcBef>
                <a:spcPts val="600"/>
              </a:spcBef>
              <a:spcAft>
                <a:spcPts val="600"/>
              </a:spcAft>
            </a:pPr>
            <a:r>
              <a:rPr lang="en-US" dirty="0">
                <a:latin typeface="Aptos" panose="020B0004020202020204" pitchFamily="34" charset="0"/>
              </a:rPr>
              <a:t>Anticipated Project Period</a:t>
            </a:r>
          </a:p>
          <a:p>
            <a:pPr lvl="1">
              <a:lnSpc>
                <a:spcPct val="100000"/>
              </a:lnSpc>
              <a:spcBef>
                <a:spcPts val="600"/>
              </a:spcBef>
              <a:spcAft>
                <a:spcPts val="600"/>
              </a:spcAft>
            </a:pPr>
            <a:r>
              <a:rPr lang="en-US" dirty="0">
                <a:latin typeface="Aptos" panose="020B0004020202020204" pitchFamily="34" charset="0"/>
              </a:rPr>
              <a:t>10/19/2026 – 9/30/2031</a:t>
            </a:r>
          </a:p>
          <a:p>
            <a:pPr lvl="1">
              <a:lnSpc>
                <a:spcPct val="100000"/>
              </a:lnSpc>
              <a:spcBef>
                <a:spcPts val="600"/>
              </a:spcBef>
              <a:spcAft>
                <a:spcPts val="600"/>
              </a:spcAft>
            </a:pPr>
            <a:r>
              <a:rPr lang="en-US" dirty="0">
                <a:latin typeface="Aptos" panose="020B0004020202020204" pitchFamily="34" charset="0"/>
              </a:rPr>
              <a:t>YR 1: 10/19/2026 – 9/30/2027</a:t>
            </a:r>
          </a:p>
          <a:p>
            <a:pPr>
              <a:lnSpc>
                <a:spcPct val="100000"/>
              </a:lnSpc>
              <a:spcBef>
                <a:spcPts val="600"/>
              </a:spcBef>
              <a:spcAft>
                <a:spcPts val="600"/>
              </a:spcAft>
            </a:pPr>
            <a:r>
              <a:rPr lang="en-US" dirty="0">
                <a:latin typeface="Aptos" panose="020B0004020202020204" pitchFamily="34" charset="0"/>
              </a:rPr>
              <a:t>Number of Awards: 1</a:t>
            </a:r>
          </a:p>
          <a:p>
            <a:pPr>
              <a:lnSpc>
                <a:spcPct val="100000"/>
              </a:lnSpc>
              <a:spcBef>
                <a:spcPts val="600"/>
              </a:spcBef>
              <a:spcAft>
                <a:spcPts val="600"/>
              </a:spcAft>
            </a:pPr>
            <a:r>
              <a:rPr lang="en-US" dirty="0">
                <a:latin typeface="Aptos" panose="020B0004020202020204" pitchFamily="34" charset="0"/>
              </a:rPr>
              <a:t>Application Deadline</a:t>
            </a:r>
          </a:p>
          <a:p>
            <a:pPr lvl="1">
              <a:lnSpc>
                <a:spcPct val="100000"/>
              </a:lnSpc>
              <a:spcBef>
                <a:spcPts val="600"/>
              </a:spcBef>
              <a:spcAft>
                <a:spcPts val="600"/>
              </a:spcAft>
            </a:pPr>
            <a:r>
              <a:rPr lang="en-US" dirty="0">
                <a:latin typeface="Aptos" panose="020B0004020202020204" pitchFamily="34" charset="0"/>
              </a:rPr>
              <a:t>9/21/2026 at 5:00 p.m. MT</a:t>
            </a:r>
          </a:p>
          <a:p>
            <a:endParaRPr lang="en-US" dirty="0"/>
          </a:p>
        </p:txBody>
      </p:sp>
      <p:sp>
        <p:nvSpPr>
          <p:cNvPr id="3" name="Footer Placeholder 2">
            <a:extLst>
              <a:ext uri="{FF2B5EF4-FFF2-40B4-BE49-F238E27FC236}">
                <a16:creationId xmlns:a16="http://schemas.microsoft.com/office/drawing/2014/main" id="{38846AB6-27B1-4F2A-6E25-F2A99A734B9A}"/>
              </a:ext>
            </a:extLst>
          </p:cNvPr>
          <p:cNvSpPr>
            <a:spLocks noGrp="1"/>
          </p:cNvSpPr>
          <p:nvPr>
            <p:ph type="ftr" sz="quarter" idx="11"/>
          </p:nvPr>
        </p:nvSpPr>
        <p:spPr/>
        <p:txBody>
          <a:bodyPr/>
          <a:lstStyle/>
          <a:p>
            <a:r>
              <a:rPr lang="en-US" dirty="0"/>
              <a:t>RHTP  Solicitation Webinar: Crisis Intervention Training (CIT)</a:t>
            </a:r>
          </a:p>
        </p:txBody>
      </p:sp>
      <p:sp>
        <p:nvSpPr>
          <p:cNvPr id="5" name="Date Placeholder 4">
            <a:extLst>
              <a:ext uri="{FF2B5EF4-FFF2-40B4-BE49-F238E27FC236}">
                <a16:creationId xmlns:a16="http://schemas.microsoft.com/office/drawing/2014/main" id="{706DA600-4ABC-D4F6-16FC-CDD13038A696}"/>
              </a:ext>
            </a:extLst>
          </p:cNvPr>
          <p:cNvSpPr>
            <a:spLocks noGrp="1"/>
          </p:cNvSpPr>
          <p:nvPr>
            <p:ph type="dt" sz="half" idx="10"/>
          </p:nvPr>
        </p:nvSpPr>
        <p:spPr/>
        <p:txBody>
          <a:bodyPr/>
          <a:lstStyle/>
          <a:p>
            <a:r>
              <a:rPr lang="en-US"/>
              <a:t>September 2, 2026</a:t>
            </a:r>
            <a:endParaRPr lang="en-US" dirty="0"/>
          </a:p>
        </p:txBody>
      </p:sp>
    </p:spTree>
    <p:extLst>
      <p:ext uri="{BB962C8B-B14F-4D97-AF65-F5344CB8AC3E}">
        <p14:creationId xmlns:p14="http://schemas.microsoft.com/office/powerpoint/2010/main" val="26632791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A7DDB3D-A418-EDAA-F548-04FE3CE89F94}"/>
              </a:ext>
            </a:extLst>
          </p:cNvPr>
          <p:cNvSpPr>
            <a:spLocks noGrp="1"/>
          </p:cNvSpPr>
          <p:nvPr>
            <p:ph type="title"/>
          </p:nvPr>
        </p:nvSpPr>
        <p:spPr>
          <a:xfrm>
            <a:off x="838200" y="232897"/>
            <a:ext cx="10515600" cy="1325563"/>
          </a:xfrm>
        </p:spPr>
        <p:txBody>
          <a:bodyPr>
            <a:noAutofit/>
          </a:bodyPr>
          <a:lstStyle/>
          <a:p>
            <a:r>
              <a:rPr lang="en-US" sz="3200" dirty="0">
                <a:latin typeface="Aptos" panose="020B0004020202020204" pitchFamily="34" charset="0"/>
              </a:rPr>
              <a:t>Crisis Intervention Training (CIT)</a:t>
            </a:r>
            <a:br>
              <a:rPr lang="en-US" sz="3200" dirty="0">
                <a:latin typeface="Aptos" panose="020B0004020202020204" pitchFamily="34" charset="0"/>
              </a:rPr>
            </a:br>
            <a:r>
              <a:rPr lang="en-US" sz="3200" dirty="0">
                <a:latin typeface="Aptos" panose="020B0004020202020204" pitchFamily="34" charset="0"/>
              </a:rPr>
              <a:t>- Scope of Work </a:t>
            </a:r>
          </a:p>
        </p:txBody>
      </p:sp>
      <p:sp>
        <p:nvSpPr>
          <p:cNvPr id="8" name="Content Placeholder 7">
            <a:extLst>
              <a:ext uri="{FF2B5EF4-FFF2-40B4-BE49-F238E27FC236}">
                <a16:creationId xmlns:a16="http://schemas.microsoft.com/office/drawing/2014/main" id="{0E921767-5D0E-579A-A8D0-1B135DDF4CD3}"/>
              </a:ext>
            </a:extLst>
          </p:cNvPr>
          <p:cNvSpPr>
            <a:spLocks noGrp="1"/>
          </p:cNvSpPr>
          <p:nvPr>
            <p:ph idx="1"/>
          </p:nvPr>
        </p:nvSpPr>
        <p:spPr>
          <a:xfrm>
            <a:off x="838200" y="1328468"/>
            <a:ext cx="10515600" cy="5529532"/>
          </a:xfrm>
        </p:spPr>
        <p:txBody>
          <a:bodyPr>
            <a:normAutofit/>
          </a:bodyPr>
          <a:lstStyle/>
          <a:p>
            <a:pPr marL="0" indent="0">
              <a:lnSpc>
                <a:spcPct val="100000"/>
              </a:lnSpc>
              <a:spcBef>
                <a:spcPts val="600"/>
              </a:spcBef>
              <a:spcAft>
                <a:spcPts val="600"/>
              </a:spcAft>
              <a:buNone/>
            </a:pPr>
            <a:r>
              <a:rPr lang="en-US" dirty="0">
                <a:latin typeface="Aptos" panose="020B0004020202020204" pitchFamily="34" charset="0"/>
              </a:rPr>
              <a:t>Purpose </a:t>
            </a:r>
          </a:p>
          <a:p>
            <a:pPr lvl="1">
              <a:lnSpc>
                <a:spcPct val="100000"/>
              </a:lnSpc>
              <a:spcBef>
                <a:spcPts val="600"/>
              </a:spcBef>
              <a:spcAft>
                <a:spcPts val="600"/>
              </a:spcAft>
            </a:pPr>
            <a:r>
              <a:rPr lang="en-US" dirty="0">
                <a:latin typeface="Aptos" panose="020B0004020202020204" pitchFamily="34" charset="0"/>
              </a:rPr>
              <a:t>The Department seeks to support the development of regional  CIT training hubs.  The program will increase Idaho’s capacity to respond effectively to behavioral health crises, improve diversion to appropriate behavioral health services, strengthen cross-system collaboration, and reduce unnecessary involvement with emergency departments, jails, and other high-cost systems  of care.</a:t>
            </a:r>
          </a:p>
          <a:p>
            <a:pPr lvl="1">
              <a:lnSpc>
                <a:spcPct val="100000"/>
              </a:lnSpc>
              <a:spcBef>
                <a:spcPts val="600"/>
              </a:spcBef>
              <a:spcAft>
                <a:spcPts val="600"/>
              </a:spcAft>
            </a:pPr>
            <a:r>
              <a:rPr lang="en-US" dirty="0">
                <a:latin typeface="Aptos" panose="020B0004020202020204" pitchFamily="34" charset="0"/>
              </a:rPr>
              <a:t> This project supports Idaho’s Rural Health Transformation Program (RHTP) by improving access to behavioral health services, strengthening workforce capacity, and  enhancing coordination between public safety and behavioral health systems.</a:t>
            </a:r>
          </a:p>
        </p:txBody>
      </p:sp>
      <p:sp>
        <p:nvSpPr>
          <p:cNvPr id="3" name="Footer Placeholder 2">
            <a:extLst>
              <a:ext uri="{FF2B5EF4-FFF2-40B4-BE49-F238E27FC236}">
                <a16:creationId xmlns:a16="http://schemas.microsoft.com/office/drawing/2014/main" id="{4D4446A3-DEF6-8AE3-F267-6E8674128A90}"/>
              </a:ext>
            </a:extLst>
          </p:cNvPr>
          <p:cNvSpPr>
            <a:spLocks noGrp="1"/>
          </p:cNvSpPr>
          <p:nvPr>
            <p:ph type="ftr" sz="quarter" idx="3"/>
          </p:nvPr>
        </p:nvSpPr>
        <p:spPr/>
        <p:txBody>
          <a:bodyPr/>
          <a:lstStyle/>
          <a:p>
            <a:r>
              <a:rPr lang="en-US" dirty="0"/>
              <a:t>RHTP  Solicitation Webinar: Crisis Intervention Training (CIT)</a:t>
            </a:r>
          </a:p>
        </p:txBody>
      </p:sp>
      <p:sp>
        <p:nvSpPr>
          <p:cNvPr id="5" name="Date Placeholder 4">
            <a:extLst>
              <a:ext uri="{FF2B5EF4-FFF2-40B4-BE49-F238E27FC236}">
                <a16:creationId xmlns:a16="http://schemas.microsoft.com/office/drawing/2014/main" id="{387D70C7-FF7A-19DC-CF35-3B953A4435E3}"/>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6439670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E6D88B-F38F-3116-1C50-E34C305BD404}"/>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D335305E-9E56-5200-7EE4-DACB39B1B9FA}"/>
              </a:ext>
            </a:extLst>
          </p:cNvPr>
          <p:cNvSpPr>
            <a:spLocks noGrp="1"/>
          </p:cNvSpPr>
          <p:nvPr>
            <p:ph type="title"/>
          </p:nvPr>
        </p:nvSpPr>
        <p:spPr>
          <a:xfrm>
            <a:off x="838200" y="232897"/>
            <a:ext cx="10515600" cy="1325563"/>
          </a:xfrm>
        </p:spPr>
        <p:txBody>
          <a:bodyPr>
            <a:noAutofit/>
          </a:bodyPr>
          <a:lstStyle/>
          <a:p>
            <a:r>
              <a:rPr lang="en-US" sz="3200" dirty="0">
                <a:latin typeface="Aptos" panose="020B0004020202020204" pitchFamily="34" charset="0"/>
              </a:rPr>
              <a:t>Crisis Intervention Training (CIT)</a:t>
            </a:r>
            <a:br>
              <a:rPr lang="en-US" sz="3200" dirty="0">
                <a:latin typeface="Aptos" panose="020B0004020202020204" pitchFamily="34" charset="0"/>
              </a:rPr>
            </a:br>
            <a:r>
              <a:rPr lang="en-US" sz="3200" dirty="0">
                <a:latin typeface="Aptos" panose="020B0004020202020204" pitchFamily="34" charset="0"/>
              </a:rPr>
              <a:t>- Scope of Work </a:t>
            </a:r>
          </a:p>
        </p:txBody>
      </p:sp>
      <p:sp>
        <p:nvSpPr>
          <p:cNvPr id="8" name="Content Placeholder 7">
            <a:extLst>
              <a:ext uri="{FF2B5EF4-FFF2-40B4-BE49-F238E27FC236}">
                <a16:creationId xmlns:a16="http://schemas.microsoft.com/office/drawing/2014/main" id="{23D3E072-CC01-9AA4-1032-F9BEB1543876}"/>
              </a:ext>
            </a:extLst>
          </p:cNvPr>
          <p:cNvSpPr>
            <a:spLocks noGrp="1"/>
          </p:cNvSpPr>
          <p:nvPr>
            <p:ph idx="1"/>
          </p:nvPr>
        </p:nvSpPr>
        <p:spPr>
          <a:xfrm>
            <a:off x="838200" y="1328468"/>
            <a:ext cx="10515600" cy="5529532"/>
          </a:xfrm>
        </p:spPr>
        <p:txBody>
          <a:bodyPr>
            <a:normAutofit/>
          </a:bodyPr>
          <a:lstStyle/>
          <a:p>
            <a:pPr marL="0" indent="0">
              <a:lnSpc>
                <a:spcPct val="100000"/>
              </a:lnSpc>
              <a:spcBef>
                <a:spcPts val="600"/>
              </a:spcBef>
              <a:spcAft>
                <a:spcPts val="600"/>
              </a:spcAft>
              <a:buNone/>
            </a:pPr>
            <a:r>
              <a:rPr lang="en-US" dirty="0">
                <a:latin typeface="Aptos" panose="020B0004020202020204" pitchFamily="34" charset="0"/>
              </a:rPr>
              <a:t>Planning &amp; Infrastructure Development</a:t>
            </a:r>
          </a:p>
          <a:p>
            <a:pPr lvl="1">
              <a:lnSpc>
                <a:spcPct val="100000"/>
              </a:lnSpc>
              <a:spcBef>
                <a:spcPts val="600"/>
              </a:spcBef>
              <a:spcAft>
                <a:spcPts val="600"/>
              </a:spcAft>
            </a:pPr>
            <a:r>
              <a:rPr lang="en-US" dirty="0">
                <a:latin typeface="Aptos" panose="020B0004020202020204" pitchFamily="34" charset="0"/>
              </a:rPr>
              <a:t>Submit a statewide implementation plan identifying the counties to be certified each project year, regional training hubs, CIT academies, instructor development strategy, projected personnel, projected cost per trainee, and schedule for maintaining certification.</a:t>
            </a:r>
          </a:p>
          <a:p>
            <a:pPr lvl="1">
              <a:lnSpc>
                <a:spcPct val="100000"/>
              </a:lnSpc>
              <a:spcBef>
                <a:spcPts val="600"/>
              </a:spcBef>
              <a:spcAft>
                <a:spcPts val="600"/>
              </a:spcAft>
            </a:pPr>
            <a:endParaRPr lang="en-US" dirty="0">
              <a:latin typeface="Aptos" panose="020B0004020202020204" pitchFamily="34" charset="0"/>
            </a:endParaRPr>
          </a:p>
          <a:p>
            <a:pPr marL="0" indent="0">
              <a:lnSpc>
                <a:spcPct val="100000"/>
              </a:lnSpc>
              <a:spcBef>
                <a:spcPts val="600"/>
              </a:spcBef>
              <a:spcAft>
                <a:spcPts val="600"/>
              </a:spcAft>
              <a:buNone/>
            </a:pPr>
            <a:r>
              <a:rPr lang="en-US" dirty="0">
                <a:latin typeface="Aptos" panose="020B0004020202020204" pitchFamily="34" charset="0"/>
              </a:rPr>
              <a:t>Curriculum  Development</a:t>
            </a:r>
          </a:p>
          <a:p>
            <a:pPr lvl="1"/>
            <a:r>
              <a:rPr lang="en-US" dirty="0"/>
              <a:t>Develop and maintain CIT curriculum aligned with the Memphis Model and CIT International standards; incorporate Idaho-specific resources and rural response considerations.</a:t>
            </a:r>
          </a:p>
        </p:txBody>
      </p:sp>
      <p:sp>
        <p:nvSpPr>
          <p:cNvPr id="3" name="Footer Placeholder 2">
            <a:extLst>
              <a:ext uri="{FF2B5EF4-FFF2-40B4-BE49-F238E27FC236}">
                <a16:creationId xmlns:a16="http://schemas.microsoft.com/office/drawing/2014/main" id="{30C28B15-6E24-251A-E04A-0D5AB59073D6}"/>
              </a:ext>
            </a:extLst>
          </p:cNvPr>
          <p:cNvSpPr>
            <a:spLocks noGrp="1"/>
          </p:cNvSpPr>
          <p:nvPr>
            <p:ph type="ftr" sz="quarter" idx="3"/>
          </p:nvPr>
        </p:nvSpPr>
        <p:spPr/>
        <p:txBody>
          <a:bodyPr/>
          <a:lstStyle/>
          <a:p>
            <a:r>
              <a:rPr lang="en-US" dirty="0"/>
              <a:t>RHTP  Solicitation Webinar: Crisis Intervention Training (CIT)</a:t>
            </a:r>
          </a:p>
        </p:txBody>
      </p:sp>
      <p:sp>
        <p:nvSpPr>
          <p:cNvPr id="5" name="Date Placeholder 4">
            <a:extLst>
              <a:ext uri="{FF2B5EF4-FFF2-40B4-BE49-F238E27FC236}">
                <a16:creationId xmlns:a16="http://schemas.microsoft.com/office/drawing/2014/main" id="{85524151-96A6-646F-F94A-8F1B65BBD550}"/>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26376207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DDF3F2-1665-F8BB-BA8C-9966AB307B0E}"/>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52F9BA58-F89A-DC44-2FAB-235A01B47BBC}"/>
              </a:ext>
            </a:extLst>
          </p:cNvPr>
          <p:cNvSpPr>
            <a:spLocks noGrp="1"/>
          </p:cNvSpPr>
          <p:nvPr>
            <p:ph type="title"/>
          </p:nvPr>
        </p:nvSpPr>
        <p:spPr>
          <a:xfrm>
            <a:off x="838200" y="232897"/>
            <a:ext cx="10515600" cy="1325563"/>
          </a:xfrm>
        </p:spPr>
        <p:txBody>
          <a:bodyPr>
            <a:noAutofit/>
          </a:bodyPr>
          <a:lstStyle/>
          <a:p>
            <a:r>
              <a:rPr lang="en-US" sz="3200" dirty="0">
                <a:latin typeface="Aptos" panose="020B0004020202020204" pitchFamily="34" charset="0"/>
              </a:rPr>
              <a:t>Crisis Intervention Training (CIT)</a:t>
            </a:r>
            <a:br>
              <a:rPr lang="en-US" sz="3200" dirty="0">
                <a:latin typeface="Aptos" panose="020B0004020202020204" pitchFamily="34" charset="0"/>
              </a:rPr>
            </a:br>
            <a:r>
              <a:rPr lang="en-US" sz="3200" dirty="0">
                <a:latin typeface="Aptos" panose="020B0004020202020204" pitchFamily="34" charset="0"/>
              </a:rPr>
              <a:t>- Scope of Work </a:t>
            </a:r>
          </a:p>
        </p:txBody>
      </p:sp>
      <p:sp>
        <p:nvSpPr>
          <p:cNvPr id="8" name="Content Placeholder 7">
            <a:extLst>
              <a:ext uri="{FF2B5EF4-FFF2-40B4-BE49-F238E27FC236}">
                <a16:creationId xmlns:a16="http://schemas.microsoft.com/office/drawing/2014/main" id="{C5A14D92-66B3-7247-7144-B81E4A5A0D47}"/>
              </a:ext>
            </a:extLst>
          </p:cNvPr>
          <p:cNvSpPr>
            <a:spLocks noGrp="1"/>
          </p:cNvSpPr>
          <p:nvPr>
            <p:ph idx="1"/>
          </p:nvPr>
        </p:nvSpPr>
        <p:spPr>
          <a:xfrm>
            <a:off x="838200" y="1328468"/>
            <a:ext cx="10515600" cy="5529532"/>
          </a:xfrm>
        </p:spPr>
        <p:txBody>
          <a:bodyPr>
            <a:normAutofit/>
          </a:bodyPr>
          <a:lstStyle/>
          <a:p>
            <a:pPr marL="0" indent="0">
              <a:lnSpc>
                <a:spcPct val="100000"/>
              </a:lnSpc>
              <a:spcBef>
                <a:spcPts val="600"/>
              </a:spcBef>
              <a:spcAft>
                <a:spcPts val="600"/>
              </a:spcAft>
              <a:buNone/>
            </a:pPr>
            <a:r>
              <a:rPr lang="en-US" dirty="0">
                <a:latin typeface="Aptos" panose="020B0004020202020204" pitchFamily="34" charset="0"/>
              </a:rPr>
              <a:t>Instructor Development</a:t>
            </a:r>
          </a:p>
          <a:p>
            <a:pPr lvl="1">
              <a:lnSpc>
                <a:spcPct val="100000"/>
              </a:lnSpc>
              <a:spcBef>
                <a:spcPts val="600"/>
              </a:spcBef>
              <a:spcAft>
                <a:spcPts val="600"/>
              </a:spcAft>
            </a:pPr>
            <a:r>
              <a:rPr lang="en-US" dirty="0">
                <a:latin typeface="Aptos" panose="020B0004020202020204" pitchFamily="34" charset="0"/>
              </a:rPr>
              <a:t>Recruit, train, and maintain sufficient instructors to  support statewide implementation and ongoing county certification.</a:t>
            </a:r>
          </a:p>
          <a:p>
            <a:pPr lvl="1">
              <a:lnSpc>
                <a:spcPct val="100000"/>
              </a:lnSpc>
              <a:spcBef>
                <a:spcPts val="600"/>
              </a:spcBef>
              <a:spcAft>
                <a:spcPts val="600"/>
              </a:spcAft>
            </a:pPr>
            <a:endParaRPr lang="en-US" dirty="0">
              <a:latin typeface="Aptos" panose="020B0004020202020204" pitchFamily="34" charset="0"/>
            </a:endParaRPr>
          </a:p>
          <a:p>
            <a:pPr marL="0" indent="0">
              <a:lnSpc>
                <a:spcPct val="100000"/>
              </a:lnSpc>
              <a:spcBef>
                <a:spcPts val="600"/>
              </a:spcBef>
              <a:spcAft>
                <a:spcPts val="600"/>
              </a:spcAft>
              <a:buNone/>
            </a:pPr>
            <a:r>
              <a:rPr lang="en-US" dirty="0">
                <a:latin typeface="Aptos" panose="020B0004020202020204" pitchFamily="34" charset="0"/>
              </a:rPr>
              <a:t>Training Delivery</a:t>
            </a:r>
          </a:p>
          <a:p>
            <a:pPr lvl="1"/>
            <a:r>
              <a:rPr lang="en-US" dirty="0"/>
              <a:t>Deliver 40-hour CIT academies, refresher trainings, advanced trainings, and specialty modules.</a:t>
            </a:r>
          </a:p>
        </p:txBody>
      </p:sp>
      <p:sp>
        <p:nvSpPr>
          <p:cNvPr id="3" name="Footer Placeholder 2">
            <a:extLst>
              <a:ext uri="{FF2B5EF4-FFF2-40B4-BE49-F238E27FC236}">
                <a16:creationId xmlns:a16="http://schemas.microsoft.com/office/drawing/2014/main" id="{8012E9C9-BB17-AC1A-E274-89168EC61496}"/>
              </a:ext>
            </a:extLst>
          </p:cNvPr>
          <p:cNvSpPr>
            <a:spLocks noGrp="1"/>
          </p:cNvSpPr>
          <p:nvPr>
            <p:ph type="ftr" sz="quarter" idx="3"/>
          </p:nvPr>
        </p:nvSpPr>
        <p:spPr/>
        <p:txBody>
          <a:bodyPr/>
          <a:lstStyle/>
          <a:p>
            <a:r>
              <a:rPr lang="en-US" dirty="0"/>
              <a:t>RHTP  Solicitation Webinar: Crisis Intervention Training (CIT)</a:t>
            </a:r>
          </a:p>
        </p:txBody>
      </p:sp>
      <p:sp>
        <p:nvSpPr>
          <p:cNvPr id="5" name="Date Placeholder 4">
            <a:extLst>
              <a:ext uri="{FF2B5EF4-FFF2-40B4-BE49-F238E27FC236}">
                <a16:creationId xmlns:a16="http://schemas.microsoft.com/office/drawing/2014/main" id="{7154CF88-8A8A-EF25-0470-BC637E52CEF2}"/>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39800246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8B1F69-93F9-3A1B-F173-525B1C8421C1}"/>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AA0A90B1-00E9-847A-B9F7-4B87FFF02034}"/>
              </a:ext>
            </a:extLst>
          </p:cNvPr>
          <p:cNvSpPr>
            <a:spLocks noGrp="1"/>
          </p:cNvSpPr>
          <p:nvPr>
            <p:ph type="title"/>
          </p:nvPr>
        </p:nvSpPr>
        <p:spPr>
          <a:xfrm>
            <a:off x="838200" y="232897"/>
            <a:ext cx="10515600" cy="1325563"/>
          </a:xfrm>
        </p:spPr>
        <p:txBody>
          <a:bodyPr>
            <a:noAutofit/>
          </a:bodyPr>
          <a:lstStyle/>
          <a:p>
            <a:r>
              <a:rPr lang="en-US" sz="3200" dirty="0">
                <a:latin typeface="Aptos" panose="020B0004020202020204" pitchFamily="34" charset="0"/>
              </a:rPr>
              <a:t>Crisis Intervention Training (CIT)</a:t>
            </a:r>
            <a:br>
              <a:rPr lang="en-US" sz="3200" dirty="0">
                <a:latin typeface="Aptos" panose="020B0004020202020204" pitchFamily="34" charset="0"/>
              </a:rPr>
            </a:br>
            <a:r>
              <a:rPr lang="en-US" sz="3200" dirty="0">
                <a:latin typeface="Aptos" panose="020B0004020202020204" pitchFamily="34" charset="0"/>
              </a:rPr>
              <a:t>- Scope of Work </a:t>
            </a:r>
          </a:p>
        </p:txBody>
      </p:sp>
      <p:sp>
        <p:nvSpPr>
          <p:cNvPr id="8" name="Content Placeholder 7">
            <a:extLst>
              <a:ext uri="{FF2B5EF4-FFF2-40B4-BE49-F238E27FC236}">
                <a16:creationId xmlns:a16="http://schemas.microsoft.com/office/drawing/2014/main" id="{271A5774-48EE-DB2F-51AB-F513DD438C97}"/>
              </a:ext>
            </a:extLst>
          </p:cNvPr>
          <p:cNvSpPr>
            <a:spLocks noGrp="1"/>
          </p:cNvSpPr>
          <p:nvPr>
            <p:ph idx="1"/>
          </p:nvPr>
        </p:nvSpPr>
        <p:spPr>
          <a:xfrm>
            <a:off x="838200" y="1328468"/>
            <a:ext cx="10515600" cy="5529532"/>
          </a:xfrm>
        </p:spPr>
        <p:txBody>
          <a:bodyPr>
            <a:normAutofit/>
          </a:bodyPr>
          <a:lstStyle/>
          <a:p>
            <a:pPr marL="0" indent="0">
              <a:lnSpc>
                <a:spcPct val="100000"/>
              </a:lnSpc>
              <a:spcBef>
                <a:spcPts val="600"/>
              </a:spcBef>
              <a:spcAft>
                <a:spcPts val="600"/>
              </a:spcAft>
              <a:buNone/>
            </a:pPr>
            <a:r>
              <a:rPr lang="en-US" dirty="0">
                <a:latin typeface="Aptos" panose="020B0004020202020204" pitchFamily="34" charset="0"/>
              </a:rPr>
              <a:t>Partnership Development</a:t>
            </a:r>
          </a:p>
          <a:p>
            <a:pPr lvl="1">
              <a:lnSpc>
                <a:spcPct val="100000"/>
              </a:lnSpc>
              <a:spcBef>
                <a:spcPts val="600"/>
              </a:spcBef>
              <a:spcAft>
                <a:spcPts val="600"/>
              </a:spcAft>
            </a:pPr>
            <a:r>
              <a:rPr lang="en-US" dirty="0">
                <a:latin typeface="Aptos" panose="020B0004020202020204" pitchFamily="34" charset="0"/>
              </a:rPr>
              <a:t>Establish formal partnerships with crisis centers, hospitals, mobile crisis teams, behavioral health providers, dispatch centers, and correctional facilities.</a:t>
            </a:r>
          </a:p>
          <a:p>
            <a:pPr lvl="1">
              <a:lnSpc>
                <a:spcPct val="100000"/>
              </a:lnSpc>
              <a:spcBef>
                <a:spcPts val="600"/>
              </a:spcBef>
              <a:spcAft>
                <a:spcPts val="600"/>
              </a:spcAft>
            </a:pPr>
            <a:endParaRPr lang="en-US" dirty="0">
              <a:latin typeface="Aptos" panose="020B0004020202020204" pitchFamily="34" charset="0"/>
            </a:endParaRPr>
          </a:p>
          <a:p>
            <a:pPr marL="0" indent="0">
              <a:lnSpc>
                <a:spcPct val="100000"/>
              </a:lnSpc>
              <a:spcBef>
                <a:spcPts val="600"/>
              </a:spcBef>
              <a:spcAft>
                <a:spcPts val="600"/>
              </a:spcAft>
              <a:buNone/>
            </a:pPr>
            <a:r>
              <a:rPr lang="en-US" dirty="0">
                <a:latin typeface="Aptos" panose="020B0004020202020204" pitchFamily="34" charset="0"/>
              </a:rPr>
              <a:t>Data Collection &amp; Evaluation</a:t>
            </a:r>
          </a:p>
          <a:p>
            <a:pPr lvl="1">
              <a:lnSpc>
                <a:spcPct val="100000"/>
              </a:lnSpc>
              <a:spcBef>
                <a:spcPts val="600"/>
              </a:spcBef>
              <a:spcAft>
                <a:spcPts val="600"/>
              </a:spcAft>
            </a:pPr>
            <a:r>
              <a:rPr lang="en-US" dirty="0">
                <a:latin typeface="Aptos" panose="020B0004020202020204" pitchFamily="34" charset="0"/>
              </a:rPr>
              <a:t>Conduct pre- and post-training assessments; collect participation data; analyze outcomes; submit quarterly reports.</a:t>
            </a:r>
          </a:p>
          <a:p>
            <a:endParaRPr lang="en-US" dirty="0"/>
          </a:p>
        </p:txBody>
      </p:sp>
      <p:sp>
        <p:nvSpPr>
          <p:cNvPr id="3" name="Footer Placeholder 2">
            <a:extLst>
              <a:ext uri="{FF2B5EF4-FFF2-40B4-BE49-F238E27FC236}">
                <a16:creationId xmlns:a16="http://schemas.microsoft.com/office/drawing/2014/main" id="{F8DF1899-35B1-6EBD-BBE1-4C641A151411}"/>
              </a:ext>
            </a:extLst>
          </p:cNvPr>
          <p:cNvSpPr>
            <a:spLocks noGrp="1"/>
          </p:cNvSpPr>
          <p:nvPr>
            <p:ph type="ftr" sz="quarter" idx="3"/>
          </p:nvPr>
        </p:nvSpPr>
        <p:spPr/>
        <p:txBody>
          <a:bodyPr/>
          <a:lstStyle/>
          <a:p>
            <a:r>
              <a:rPr lang="en-US" dirty="0"/>
              <a:t>RHTP  Solicitation Webinar: Crisis Intervention Training (CIT)</a:t>
            </a:r>
          </a:p>
        </p:txBody>
      </p:sp>
      <p:sp>
        <p:nvSpPr>
          <p:cNvPr id="5" name="Date Placeholder 4">
            <a:extLst>
              <a:ext uri="{FF2B5EF4-FFF2-40B4-BE49-F238E27FC236}">
                <a16:creationId xmlns:a16="http://schemas.microsoft.com/office/drawing/2014/main" id="{3CBFFB50-B410-82EE-3A3D-5CDA498F1660}"/>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32271200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C884A5-913A-FF14-1FF6-F6061388E53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76BBB1B-74FF-78B2-C2AA-CD542D6BDB3E}"/>
              </a:ext>
            </a:extLst>
          </p:cNvPr>
          <p:cNvSpPr>
            <a:spLocks noGrp="1"/>
          </p:cNvSpPr>
          <p:nvPr>
            <p:ph type="title"/>
          </p:nvPr>
        </p:nvSpPr>
        <p:spPr>
          <a:xfrm>
            <a:off x="838200" y="262352"/>
            <a:ext cx="10515600" cy="1325563"/>
          </a:xfrm>
        </p:spPr>
        <p:txBody>
          <a:bodyPr>
            <a:normAutofit/>
          </a:bodyPr>
          <a:lstStyle/>
          <a:p>
            <a:r>
              <a:rPr lang="en-US" sz="4000" dirty="0">
                <a:latin typeface="Aptos" panose="020B0004020202020204" pitchFamily="34" charset="0"/>
              </a:rPr>
              <a:t>Eligibility</a:t>
            </a:r>
            <a:br>
              <a:rPr lang="en-US" sz="4000" dirty="0">
                <a:latin typeface="Aptos" panose="020B0004020202020204" pitchFamily="34" charset="0"/>
              </a:rPr>
            </a:br>
            <a:r>
              <a:rPr lang="en-US" sz="3200" dirty="0">
                <a:latin typeface="Aptos" panose="020B0004020202020204" pitchFamily="34" charset="0"/>
              </a:rPr>
              <a:t>Minimum Qualifications</a:t>
            </a:r>
            <a:r>
              <a:rPr lang="en-US" sz="3200" dirty="0"/>
              <a:t>	</a:t>
            </a:r>
          </a:p>
        </p:txBody>
      </p:sp>
      <p:sp>
        <p:nvSpPr>
          <p:cNvPr id="5" name="Content Placeholder 4">
            <a:extLst>
              <a:ext uri="{FF2B5EF4-FFF2-40B4-BE49-F238E27FC236}">
                <a16:creationId xmlns:a16="http://schemas.microsoft.com/office/drawing/2014/main" id="{DA6E8211-0383-6711-B194-64EA54EB9600}"/>
              </a:ext>
            </a:extLst>
          </p:cNvPr>
          <p:cNvSpPr>
            <a:spLocks noGrp="1"/>
          </p:cNvSpPr>
          <p:nvPr>
            <p:ph idx="1"/>
          </p:nvPr>
        </p:nvSpPr>
        <p:spPr>
          <a:xfrm>
            <a:off x="838200" y="1587915"/>
            <a:ext cx="10515600" cy="4614375"/>
          </a:xfrm>
        </p:spPr>
        <p:txBody>
          <a:bodyPr>
            <a:normAutofit/>
          </a:bodyPr>
          <a:lstStyle/>
          <a:p>
            <a:pPr marL="0" indent="0">
              <a:lnSpc>
                <a:spcPct val="120000"/>
              </a:lnSpc>
              <a:spcBef>
                <a:spcPts val="600"/>
              </a:spcBef>
              <a:buNone/>
            </a:pPr>
            <a:r>
              <a:rPr lang="en-US" dirty="0">
                <a:latin typeface="Aptos" panose="020B0004020202020204" pitchFamily="34" charset="0"/>
              </a:rPr>
              <a:t>Eligible entities include:</a:t>
            </a:r>
          </a:p>
          <a:p>
            <a:pPr lvl="1"/>
            <a:r>
              <a:rPr lang="en-US" dirty="0"/>
              <a:t>Idaho law enforcement agencies serving rural communities</a:t>
            </a:r>
          </a:p>
          <a:p>
            <a:pPr lvl="1"/>
            <a:r>
              <a:rPr lang="en-US" dirty="0"/>
              <a:t>Idaho fire departments serving rural communities</a:t>
            </a:r>
          </a:p>
          <a:p>
            <a:pPr lvl="1"/>
            <a:r>
              <a:rPr lang="en-US" dirty="0"/>
              <a:t>Rural Idaho counties (county jails, EMS entities, </a:t>
            </a:r>
            <a:r>
              <a:rPr lang="en-US" dirty="0" err="1"/>
              <a:t>etc</a:t>
            </a:r>
            <a:r>
              <a:rPr lang="en-US" dirty="0"/>
              <a:t>)</a:t>
            </a:r>
          </a:p>
          <a:p>
            <a:pPr lvl="1"/>
            <a:r>
              <a:rPr lang="en-US" dirty="0"/>
              <a:t>Behavioral health provider agencies and professionals, peer support specialists, and community crisis response partners serving rural Idaho communities</a:t>
            </a:r>
          </a:p>
          <a:p>
            <a:pPr marL="457200" lvl="1" indent="0">
              <a:lnSpc>
                <a:spcPct val="110000"/>
              </a:lnSpc>
              <a:spcBef>
                <a:spcPts val="600"/>
              </a:spcBef>
              <a:spcAft>
                <a:spcPts val="600"/>
              </a:spcAft>
              <a:buNone/>
            </a:pPr>
            <a:endParaRPr lang="en-US" dirty="0"/>
          </a:p>
          <a:p>
            <a:endParaRPr lang="en-US" dirty="0"/>
          </a:p>
        </p:txBody>
      </p:sp>
      <p:sp>
        <p:nvSpPr>
          <p:cNvPr id="3" name="Footer Placeholder 2">
            <a:extLst>
              <a:ext uri="{FF2B5EF4-FFF2-40B4-BE49-F238E27FC236}">
                <a16:creationId xmlns:a16="http://schemas.microsoft.com/office/drawing/2014/main" id="{F3D20D9D-8FDE-7FC8-81B0-45BF255BA0C9}"/>
              </a:ext>
            </a:extLst>
          </p:cNvPr>
          <p:cNvSpPr>
            <a:spLocks noGrp="1"/>
          </p:cNvSpPr>
          <p:nvPr>
            <p:ph type="ftr" sz="quarter" idx="3"/>
          </p:nvPr>
        </p:nvSpPr>
        <p:spPr/>
        <p:txBody>
          <a:bodyPr/>
          <a:lstStyle/>
          <a:p>
            <a:r>
              <a:rPr lang="en-US" dirty="0"/>
              <a:t>RHTP  Solicitation Webinar: Crisis Intervention Training (CIT)</a:t>
            </a:r>
          </a:p>
        </p:txBody>
      </p:sp>
      <p:sp>
        <p:nvSpPr>
          <p:cNvPr id="7" name="Date Placeholder 6">
            <a:extLst>
              <a:ext uri="{FF2B5EF4-FFF2-40B4-BE49-F238E27FC236}">
                <a16:creationId xmlns:a16="http://schemas.microsoft.com/office/drawing/2014/main" id="{229D60B7-E752-FE12-D27F-8F58158EF6E3}"/>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27783416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B07E52-4B01-A837-8A49-63BBBA10BDB9}"/>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97B162F-BCC4-5C3A-203A-EBA129B024E3}"/>
              </a:ext>
            </a:extLst>
          </p:cNvPr>
          <p:cNvSpPr>
            <a:spLocks noGrp="1"/>
          </p:cNvSpPr>
          <p:nvPr>
            <p:ph type="title"/>
          </p:nvPr>
        </p:nvSpPr>
        <p:spPr>
          <a:xfrm>
            <a:off x="838200" y="262352"/>
            <a:ext cx="10515600" cy="1325563"/>
          </a:xfrm>
        </p:spPr>
        <p:txBody>
          <a:bodyPr>
            <a:normAutofit/>
          </a:bodyPr>
          <a:lstStyle/>
          <a:p>
            <a:r>
              <a:rPr lang="en-US" sz="4000" dirty="0">
                <a:latin typeface="Aptos" panose="020B0004020202020204" pitchFamily="34" charset="0"/>
              </a:rPr>
              <a:t>Eligibility</a:t>
            </a:r>
            <a:br>
              <a:rPr lang="en-US" sz="4000" dirty="0">
                <a:latin typeface="Aptos" panose="020B0004020202020204" pitchFamily="34" charset="0"/>
              </a:rPr>
            </a:br>
            <a:r>
              <a:rPr lang="en-US" sz="3200" dirty="0">
                <a:latin typeface="Aptos" panose="020B0004020202020204" pitchFamily="34" charset="0"/>
              </a:rPr>
              <a:t>Minimum Qualifications</a:t>
            </a:r>
            <a:r>
              <a:rPr lang="en-US" sz="3200" dirty="0"/>
              <a:t>	</a:t>
            </a:r>
          </a:p>
        </p:txBody>
      </p:sp>
      <p:sp>
        <p:nvSpPr>
          <p:cNvPr id="5" name="Content Placeholder 4">
            <a:extLst>
              <a:ext uri="{FF2B5EF4-FFF2-40B4-BE49-F238E27FC236}">
                <a16:creationId xmlns:a16="http://schemas.microsoft.com/office/drawing/2014/main" id="{21C1E07D-5DBC-8C3A-E204-97F5FA785F42}"/>
              </a:ext>
            </a:extLst>
          </p:cNvPr>
          <p:cNvSpPr>
            <a:spLocks noGrp="1"/>
          </p:cNvSpPr>
          <p:nvPr>
            <p:ph idx="1"/>
          </p:nvPr>
        </p:nvSpPr>
        <p:spPr>
          <a:xfrm>
            <a:off x="838200" y="1587915"/>
            <a:ext cx="10515600" cy="4614375"/>
          </a:xfrm>
        </p:spPr>
        <p:txBody>
          <a:bodyPr>
            <a:normAutofit fontScale="77500" lnSpcReduction="20000"/>
          </a:bodyPr>
          <a:lstStyle/>
          <a:p>
            <a:pPr marL="0" indent="0">
              <a:lnSpc>
                <a:spcPct val="120000"/>
              </a:lnSpc>
              <a:spcBef>
                <a:spcPts val="600"/>
              </a:spcBef>
              <a:buNone/>
            </a:pPr>
            <a:r>
              <a:rPr lang="en-US" sz="3100" dirty="0">
                <a:latin typeface="Aptos" panose="020B0004020202020204" pitchFamily="34" charset="0"/>
              </a:rPr>
              <a:t>Applicants must meet the following minimum qualifications to be considered for funding:</a:t>
            </a:r>
          </a:p>
          <a:p>
            <a:pPr lvl="1">
              <a:lnSpc>
                <a:spcPct val="110000"/>
              </a:lnSpc>
              <a:spcBef>
                <a:spcPts val="600"/>
              </a:spcBef>
              <a:spcAft>
                <a:spcPts val="600"/>
              </a:spcAft>
            </a:pPr>
            <a:r>
              <a:rPr lang="en-US" dirty="0">
                <a:latin typeface="Aptos" panose="020B0004020202020204" pitchFamily="34" charset="0"/>
              </a:rPr>
              <a:t>Active registration in SAM.gov with a current, valid Unique Entity Identifier (UEI).</a:t>
            </a:r>
          </a:p>
          <a:p>
            <a:pPr lvl="1">
              <a:lnSpc>
                <a:spcPct val="110000"/>
              </a:lnSpc>
              <a:spcBef>
                <a:spcPts val="600"/>
              </a:spcBef>
              <a:spcAft>
                <a:spcPts val="600"/>
              </a:spcAft>
            </a:pPr>
            <a:r>
              <a:rPr lang="en-US" dirty="0">
                <a:latin typeface="Aptos" panose="020B0004020202020204" pitchFamily="34" charset="0"/>
              </a:rPr>
              <a:t>No active exclusions in SAM.gov or the HHS Office of Inspector General Exclusion List.</a:t>
            </a:r>
          </a:p>
          <a:p>
            <a:pPr lvl="1">
              <a:lnSpc>
                <a:spcPct val="110000"/>
              </a:lnSpc>
              <a:spcBef>
                <a:spcPts val="600"/>
              </a:spcBef>
              <a:spcAft>
                <a:spcPts val="600"/>
              </a:spcAft>
            </a:pPr>
            <a:r>
              <a:rPr lang="en-US" dirty="0">
                <a:latin typeface="Aptos" panose="020B0004020202020204" pitchFamily="34" charset="0"/>
              </a:rPr>
              <a:t>Demonstrated experience (minimum 2 years) both managing federal or state-funded health initiatives and implementing initiatives related to behavioral health or the specific program area addressed by this funding opportunity.</a:t>
            </a:r>
          </a:p>
          <a:p>
            <a:pPr lvl="1">
              <a:lnSpc>
                <a:spcPct val="110000"/>
              </a:lnSpc>
              <a:spcBef>
                <a:spcPts val="600"/>
              </a:spcBef>
              <a:spcAft>
                <a:spcPts val="600"/>
              </a:spcAft>
            </a:pPr>
            <a:r>
              <a:rPr lang="en-US" dirty="0">
                <a:latin typeface="Aptos" panose="020B0004020202020204" pitchFamily="34" charset="0"/>
              </a:rPr>
              <a:t>Financial management systems capable of separately tracking and reporting federal expenditures per §200.302.</a:t>
            </a:r>
          </a:p>
          <a:p>
            <a:pPr lvl="1">
              <a:lnSpc>
                <a:spcPct val="110000"/>
              </a:lnSpc>
              <a:spcBef>
                <a:spcPts val="600"/>
              </a:spcBef>
              <a:spcAft>
                <a:spcPts val="600"/>
              </a:spcAft>
            </a:pPr>
            <a:r>
              <a:rPr lang="en-US" dirty="0">
                <a:latin typeface="Aptos" panose="020B0004020202020204" pitchFamily="34" charset="0"/>
              </a:rPr>
              <a:t>A completed Single Audit per §200.501 with no unresolved material findings.</a:t>
            </a:r>
          </a:p>
          <a:p>
            <a:pPr lvl="1">
              <a:lnSpc>
                <a:spcPct val="110000"/>
              </a:lnSpc>
              <a:spcBef>
                <a:spcPts val="600"/>
              </a:spcBef>
              <a:spcAft>
                <a:spcPts val="600"/>
              </a:spcAft>
            </a:pPr>
            <a:r>
              <a:rPr lang="en-US" dirty="0">
                <a:latin typeface="Aptos" panose="020B0004020202020204" pitchFamily="34" charset="0"/>
              </a:rPr>
              <a:t>Current organizational insurance coverage, including general liability and professional liability.</a:t>
            </a:r>
            <a:br>
              <a:rPr lang="en-US" dirty="0">
                <a:latin typeface="Aptos" panose="020B0004020202020204" pitchFamily="34" charset="0"/>
              </a:rPr>
            </a:br>
            <a:endParaRPr lang="en-US" dirty="0">
              <a:latin typeface="Aptos" panose="020B0004020202020204" pitchFamily="34" charset="0"/>
            </a:endParaRPr>
          </a:p>
          <a:p>
            <a:endParaRPr lang="en-US" dirty="0"/>
          </a:p>
        </p:txBody>
      </p:sp>
      <p:sp>
        <p:nvSpPr>
          <p:cNvPr id="3" name="Footer Placeholder 2">
            <a:extLst>
              <a:ext uri="{FF2B5EF4-FFF2-40B4-BE49-F238E27FC236}">
                <a16:creationId xmlns:a16="http://schemas.microsoft.com/office/drawing/2014/main" id="{F0509157-1A81-02D9-6D62-50B6FC3C1CED}"/>
              </a:ext>
            </a:extLst>
          </p:cNvPr>
          <p:cNvSpPr>
            <a:spLocks noGrp="1"/>
          </p:cNvSpPr>
          <p:nvPr>
            <p:ph type="ftr" sz="quarter" idx="3"/>
          </p:nvPr>
        </p:nvSpPr>
        <p:spPr/>
        <p:txBody>
          <a:bodyPr/>
          <a:lstStyle/>
          <a:p>
            <a:r>
              <a:rPr lang="en-US" dirty="0"/>
              <a:t>RHTP  Solicitation Webinar: Crisis Intervention Training (CIT)</a:t>
            </a:r>
          </a:p>
        </p:txBody>
      </p:sp>
      <p:sp>
        <p:nvSpPr>
          <p:cNvPr id="7" name="Date Placeholder 6">
            <a:extLst>
              <a:ext uri="{FF2B5EF4-FFF2-40B4-BE49-F238E27FC236}">
                <a16:creationId xmlns:a16="http://schemas.microsoft.com/office/drawing/2014/main" id="{2597EF85-A820-C208-1DDC-0EB3A5F8A374}"/>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32913972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F268E83-8387-4513-8EB6-ABE2503C5437}"/>
              </a:ext>
            </a:extLst>
          </p:cNvPr>
          <p:cNvSpPr>
            <a:spLocks noGrp="1"/>
          </p:cNvSpPr>
          <p:nvPr>
            <p:ph type="title"/>
          </p:nvPr>
        </p:nvSpPr>
        <p:spPr/>
        <p:txBody>
          <a:bodyPr>
            <a:normAutofit/>
          </a:bodyPr>
          <a:lstStyle/>
          <a:p>
            <a:r>
              <a:rPr lang="en-US" sz="4000" dirty="0">
                <a:latin typeface="Aptos" panose="020B0004020202020204" pitchFamily="34" charset="0"/>
              </a:rPr>
              <a:t>Questions and Answers</a:t>
            </a:r>
          </a:p>
        </p:txBody>
      </p:sp>
      <p:sp>
        <p:nvSpPr>
          <p:cNvPr id="5" name="Content Placeholder 4">
            <a:extLst>
              <a:ext uri="{FF2B5EF4-FFF2-40B4-BE49-F238E27FC236}">
                <a16:creationId xmlns:a16="http://schemas.microsoft.com/office/drawing/2014/main" id="{0D7459C8-5DD4-407A-A089-52FB98B3F46F}"/>
              </a:ext>
            </a:extLst>
          </p:cNvPr>
          <p:cNvSpPr>
            <a:spLocks noGrp="1"/>
          </p:cNvSpPr>
          <p:nvPr>
            <p:ph idx="1"/>
          </p:nvPr>
        </p:nvSpPr>
        <p:spPr>
          <a:xfrm>
            <a:off x="838200" y="1624491"/>
            <a:ext cx="10515600" cy="4351338"/>
          </a:xfrm>
        </p:spPr>
        <p:txBody>
          <a:bodyPr>
            <a:normAutofit fontScale="92500" lnSpcReduction="20000"/>
          </a:bodyPr>
          <a:lstStyle/>
          <a:p>
            <a:pPr marL="0" indent="0">
              <a:lnSpc>
                <a:spcPct val="100000"/>
              </a:lnSpc>
              <a:spcBef>
                <a:spcPts val="600"/>
              </a:spcBef>
              <a:spcAft>
                <a:spcPts val="600"/>
              </a:spcAft>
              <a:buNone/>
            </a:pPr>
            <a:r>
              <a:rPr lang="en-US" b="1" dirty="0">
                <a:latin typeface="Aptos" panose="020B0004020202020204" pitchFamily="34" charset="0"/>
              </a:rPr>
              <a:t>Question:</a:t>
            </a:r>
          </a:p>
          <a:p>
            <a:pPr marL="457200" lvl="1" indent="0">
              <a:lnSpc>
                <a:spcPct val="100000"/>
              </a:lnSpc>
              <a:spcBef>
                <a:spcPts val="600"/>
              </a:spcBef>
              <a:spcAft>
                <a:spcPts val="600"/>
              </a:spcAft>
              <a:buNone/>
            </a:pPr>
            <a:r>
              <a:rPr lang="en-US" dirty="0">
                <a:effectLst/>
                <a:latin typeface="Aptos" panose="020B0004020202020204" pitchFamily="34" charset="0"/>
                <a:ea typeface="Aptos" panose="020B0004020202020204" pitchFamily="34" charset="0"/>
                <a:cs typeface="Times New Roman" panose="02020603050405020304" pitchFamily="18" charset="0"/>
              </a:rPr>
              <a:t>Please define what “ineligible” means in relation to the map and urban areas. The solicitation states that CIT training must be implemented in 44 counties, yet per “Appendix A:Updated Idaho RHTP Eligibility map” it appears that the entirety of Ada County is designated as “urban”.  Does an “urban” designation also preclude them from receiving assistance in establishing CIT programs under this sub-grant once awarded?</a:t>
            </a:r>
            <a:r>
              <a:rPr lang="en-US" sz="1000" dirty="0">
                <a:solidFill>
                  <a:srgbClr val="000000"/>
                </a:solidFill>
                <a:latin typeface="Aptos" panose="020B0004020202020204" pitchFamily="34" charset="0"/>
              </a:rPr>
              <a:t>   </a:t>
            </a:r>
            <a:endParaRPr lang="en-US" b="1" dirty="0">
              <a:latin typeface="Aptos" panose="020B0004020202020204" pitchFamily="34" charset="0"/>
              <a:ea typeface="Aptos" panose="020B0004020202020204" pitchFamily="34" charset="0"/>
              <a:cs typeface="Times New Roman" panose="02020603050405020304" pitchFamily="18" charset="0"/>
            </a:endParaRPr>
          </a:p>
          <a:p>
            <a:pPr marL="0" indent="0">
              <a:lnSpc>
                <a:spcPct val="100000"/>
              </a:lnSpc>
              <a:spcBef>
                <a:spcPts val="600"/>
              </a:spcBef>
              <a:spcAft>
                <a:spcPts val="600"/>
              </a:spcAft>
              <a:buNone/>
            </a:pPr>
            <a:r>
              <a:rPr lang="en-US" b="1" dirty="0">
                <a:latin typeface="Aptos" panose="020B0004020202020204" pitchFamily="34" charset="0"/>
              </a:rPr>
              <a:t>Answer:</a:t>
            </a:r>
          </a:p>
          <a:p>
            <a:pPr marL="457200" lvl="1" indent="0">
              <a:lnSpc>
                <a:spcPct val="100000"/>
              </a:lnSpc>
              <a:spcBef>
                <a:spcPts val="600"/>
              </a:spcBef>
              <a:spcAft>
                <a:spcPts val="600"/>
              </a:spcAft>
              <a:buNone/>
            </a:pPr>
            <a:r>
              <a:rPr lang="en-US" dirty="0">
                <a:latin typeface="Aptos" panose="020B0004020202020204" pitchFamily="34" charset="0"/>
              </a:rPr>
              <a:t>Applicants may be located in Urban counties.  Using Ada county as an example, RHTP maps designate it as urban, but there are still rural areas within urban boundaries.  The intent is that the awardee is partnering with the agencies that will serve these rural communities.</a:t>
            </a:r>
          </a:p>
          <a:p>
            <a:pPr marL="457200" lvl="1" indent="0">
              <a:buNone/>
            </a:pPr>
            <a:endParaRPr lang="en-US"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3" name="Footer Placeholder 2">
            <a:extLst>
              <a:ext uri="{FF2B5EF4-FFF2-40B4-BE49-F238E27FC236}">
                <a16:creationId xmlns:a16="http://schemas.microsoft.com/office/drawing/2014/main" id="{B5F5861B-2D13-2E0A-33AB-3E9F0E0DF24B}"/>
              </a:ext>
            </a:extLst>
          </p:cNvPr>
          <p:cNvSpPr>
            <a:spLocks noGrp="1"/>
          </p:cNvSpPr>
          <p:nvPr>
            <p:ph type="ftr" sz="quarter" idx="3"/>
          </p:nvPr>
        </p:nvSpPr>
        <p:spPr/>
        <p:txBody>
          <a:bodyPr/>
          <a:lstStyle/>
          <a:p>
            <a:r>
              <a:rPr lang="en-US" dirty="0"/>
              <a:t>RHTP  Solicitation Webinar: Crisis Intervention Training (CIT)</a:t>
            </a:r>
          </a:p>
        </p:txBody>
      </p:sp>
      <p:sp>
        <p:nvSpPr>
          <p:cNvPr id="7" name="Date Placeholder 6">
            <a:extLst>
              <a:ext uri="{FF2B5EF4-FFF2-40B4-BE49-F238E27FC236}">
                <a16:creationId xmlns:a16="http://schemas.microsoft.com/office/drawing/2014/main" id="{A872BD36-E414-4926-8A7B-79AB4F3A0E49}"/>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40480673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0C26FD-9EA3-9D85-733D-1DB9D79A9D5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9194449-441F-A3F7-7342-F704C8AB9464}"/>
              </a:ext>
            </a:extLst>
          </p:cNvPr>
          <p:cNvSpPr>
            <a:spLocks noGrp="1"/>
          </p:cNvSpPr>
          <p:nvPr>
            <p:ph type="title"/>
          </p:nvPr>
        </p:nvSpPr>
        <p:spPr/>
        <p:txBody>
          <a:bodyPr>
            <a:normAutofit/>
          </a:bodyPr>
          <a:lstStyle/>
          <a:p>
            <a:r>
              <a:rPr lang="en-US" sz="4000" dirty="0">
                <a:latin typeface="Aptos" panose="020B0004020202020204" pitchFamily="34" charset="0"/>
              </a:rPr>
              <a:t>Questions and Answers</a:t>
            </a:r>
          </a:p>
        </p:txBody>
      </p:sp>
      <p:sp>
        <p:nvSpPr>
          <p:cNvPr id="5" name="Content Placeholder 4">
            <a:extLst>
              <a:ext uri="{FF2B5EF4-FFF2-40B4-BE49-F238E27FC236}">
                <a16:creationId xmlns:a16="http://schemas.microsoft.com/office/drawing/2014/main" id="{3A3A045C-AD72-352B-1550-BE14D19A8E9E}"/>
              </a:ext>
            </a:extLst>
          </p:cNvPr>
          <p:cNvSpPr>
            <a:spLocks noGrp="1"/>
          </p:cNvSpPr>
          <p:nvPr>
            <p:ph idx="1"/>
          </p:nvPr>
        </p:nvSpPr>
        <p:spPr>
          <a:xfrm>
            <a:off x="838200" y="1624491"/>
            <a:ext cx="10515600" cy="4351338"/>
          </a:xfrm>
        </p:spPr>
        <p:txBody>
          <a:bodyPr>
            <a:normAutofit fontScale="92500"/>
          </a:bodyPr>
          <a:lstStyle/>
          <a:p>
            <a:pPr marL="0" indent="0">
              <a:lnSpc>
                <a:spcPct val="100000"/>
              </a:lnSpc>
              <a:spcBef>
                <a:spcPts val="600"/>
              </a:spcBef>
              <a:spcAft>
                <a:spcPts val="600"/>
              </a:spcAft>
              <a:buNone/>
            </a:pPr>
            <a:r>
              <a:rPr lang="en-US" b="1" dirty="0"/>
              <a:t>Question:</a:t>
            </a:r>
          </a:p>
          <a:p>
            <a:pPr marL="457200" lvl="1" indent="0">
              <a:lnSpc>
                <a:spcPct val="100000"/>
              </a:lnSpc>
              <a:spcBef>
                <a:spcPts val="600"/>
              </a:spcBef>
              <a:spcAft>
                <a:spcPts val="600"/>
              </a:spcAft>
              <a:buNone/>
            </a:pPr>
            <a:r>
              <a:rPr lang="en-US" dirty="0">
                <a:effectLst/>
                <a:latin typeface="Aptos" panose="020B0004020202020204" pitchFamily="34" charset="0"/>
                <a:ea typeface="Aptos" panose="020B0004020202020204" pitchFamily="34" charset="0"/>
                <a:cs typeface="Times New Roman" panose="02020603050405020304" pitchFamily="18" charset="0"/>
              </a:rPr>
              <a:t>Per  the “CIT Evaluation Criteria and Scoring” attachment fo</a:t>
            </a:r>
            <a:r>
              <a:rPr lang="en-US" dirty="0">
                <a:latin typeface="Aptos" panose="020B0004020202020204" pitchFamily="34" charset="0"/>
                <a:ea typeface="Aptos" panose="020B0004020202020204" pitchFamily="34" charset="0"/>
                <a:cs typeface="Times New Roman" panose="02020603050405020304" pitchFamily="18" charset="0"/>
              </a:rPr>
              <a:t>r this solicitation, under “2. Goals, Objectives &amp; Work Plan” can you clarify the expectations regarding telehealth infrastructure? Telehealth infrastructure is not mentioned as part of the Program Goals &amp; Objectives as outlined in the solicitation.</a:t>
            </a:r>
            <a:endParaRPr lang="en-US" b="1" dirty="0">
              <a:latin typeface="Aptos" panose="020B0004020202020204" pitchFamily="34" charset="0"/>
              <a:ea typeface="Aptos" panose="020B0004020202020204" pitchFamily="34" charset="0"/>
              <a:cs typeface="Times New Roman" panose="02020603050405020304" pitchFamily="18" charset="0"/>
            </a:endParaRPr>
          </a:p>
          <a:p>
            <a:pPr marL="0" indent="0">
              <a:lnSpc>
                <a:spcPct val="100000"/>
              </a:lnSpc>
              <a:spcBef>
                <a:spcPts val="600"/>
              </a:spcBef>
              <a:spcAft>
                <a:spcPts val="600"/>
              </a:spcAft>
              <a:buNone/>
            </a:pPr>
            <a:r>
              <a:rPr lang="en-US" b="1" dirty="0"/>
              <a:t>Answer:</a:t>
            </a:r>
          </a:p>
          <a:p>
            <a:pPr marL="457200" lvl="1" indent="0">
              <a:lnSpc>
                <a:spcPct val="100000"/>
              </a:lnSpc>
              <a:spcBef>
                <a:spcPts val="600"/>
              </a:spcBef>
              <a:spcAft>
                <a:spcPts val="600"/>
              </a:spcAft>
              <a:buNone/>
            </a:pPr>
            <a:r>
              <a:rPr lang="en-US" dirty="0"/>
              <a:t>Telehealth infrastructure is an option not a requirement.  If the applicant intends to utilize this approach it needs to be included in the  application.  Our RHTP Program team will update the Evaluation Criteria and Scoring form to reflect this.</a:t>
            </a:r>
          </a:p>
          <a:p>
            <a:pPr marL="457200" lvl="1" indent="0">
              <a:buNone/>
            </a:pPr>
            <a:endParaRPr lang="en-US"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3" name="Footer Placeholder 2">
            <a:extLst>
              <a:ext uri="{FF2B5EF4-FFF2-40B4-BE49-F238E27FC236}">
                <a16:creationId xmlns:a16="http://schemas.microsoft.com/office/drawing/2014/main" id="{649CDE70-8952-8519-6C40-071D973DAEDA}"/>
              </a:ext>
            </a:extLst>
          </p:cNvPr>
          <p:cNvSpPr>
            <a:spLocks noGrp="1"/>
          </p:cNvSpPr>
          <p:nvPr>
            <p:ph type="ftr" sz="quarter" idx="3"/>
          </p:nvPr>
        </p:nvSpPr>
        <p:spPr/>
        <p:txBody>
          <a:bodyPr/>
          <a:lstStyle/>
          <a:p>
            <a:r>
              <a:rPr lang="en-US" dirty="0"/>
              <a:t>RHTP  Solicitation Webinar: Crisis Intervention Training (CIT)</a:t>
            </a:r>
          </a:p>
        </p:txBody>
      </p:sp>
      <p:sp>
        <p:nvSpPr>
          <p:cNvPr id="7" name="Date Placeholder 6">
            <a:extLst>
              <a:ext uri="{FF2B5EF4-FFF2-40B4-BE49-F238E27FC236}">
                <a16:creationId xmlns:a16="http://schemas.microsoft.com/office/drawing/2014/main" id="{20AEBCA4-EF79-2933-0F62-A6E88AE581F2}"/>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26854362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0FA0B5-18F7-E0A7-3B3D-121CD9238C5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68D48DF-3234-B5C7-93F0-0B7A098F1240}"/>
              </a:ext>
            </a:extLst>
          </p:cNvPr>
          <p:cNvSpPr>
            <a:spLocks noGrp="1"/>
          </p:cNvSpPr>
          <p:nvPr>
            <p:ph type="title"/>
          </p:nvPr>
        </p:nvSpPr>
        <p:spPr/>
        <p:txBody>
          <a:bodyPr>
            <a:normAutofit/>
          </a:bodyPr>
          <a:lstStyle/>
          <a:p>
            <a:r>
              <a:rPr lang="en-US" sz="4000" dirty="0">
                <a:latin typeface="Aptos" panose="020B0004020202020204" pitchFamily="34" charset="0"/>
              </a:rPr>
              <a:t>Questions and Answers</a:t>
            </a:r>
          </a:p>
        </p:txBody>
      </p:sp>
      <p:sp>
        <p:nvSpPr>
          <p:cNvPr id="5" name="Content Placeholder 4">
            <a:extLst>
              <a:ext uri="{FF2B5EF4-FFF2-40B4-BE49-F238E27FC236}">
                <a16:creationId xmlns:a16="http://schemas.microsoft.com/office/drawing/2014/main" id="{4CA17B39-D128-45E1-7E89-8D3D07DF45E3}"/>
              </a:ext>
            </a:extLst>
          </p:cNvPr>
          <p:cNvSpPr>
            <a:spLocks noGrp="1"/>
          </p:cNvSpPr>
          <p:nvPr>
            <p:ph idx="1"/>
          </p:nvPr>
        </p:nvSpPr>
        <p:spPr>
          <a:xfrm>
            <a:off x="838200" y="1624491"/>
            <a:ext cx="10515600" cy="4351338"/>
          </a:xfrm>
        </p:spPr>
        <p:txBody>
          <a:bodyPr>
            <a:normAutofit/>
          </a:bodyPr>
          <a:lstStyle/>
          <a:p>
            <a:pPr marL="0" indent="0">
              <a:lnSpc>
                <a:spcPct val="100000"/>
              </a:lnSpc>
              <a:spcBef>
                <a:spcPts val="600"/>
              </a:spcBef>
              <a:spcAft>
                <a:spcPts val="600"/>
              </a:spcAft>
              <a:buNone/>
            </a:pPr>
            <a:r>
              <a:rPr lang="en-US" b="1" dirty="0"/>
              <a:t>Question:</a:t>
            </a:r>
          </a:p>
          <a:p>
            <a:pPr marL="457200" lvl="1" indent="0">
              <a:lnSpc>
                <a:spcPct val="100000"/>
              </a:lnSpc>
              <a:spcBef>
                <a:spcPts val="600"/>
              </a:spcBef>
              <a:spcAft>
                <a:spcPts val="600"/>
              </a:spcAft>
              <a:buNone/>
            </a:pPr>
            <a:r>
              <a:rPr lang="en-US" dirty="0">
                <a:effectLst/>
                <a:latin typeface="Aptos" panose="020B0004020202020204" pitchFamily="34" charset="0"/>
                <a:ea typeface="Aptos" panose="020B0004020202020204" pitchFamily="34" charset="0"/>
                <a:cs typeface="Times New Roman" panose="02020603050405020304" pitchFamily="18" charset="0"/>
              </a:rPr>
              <a:t>If more staffing needs arise throughout the timeline of the grant, can the budget be modified to add personnel?</a:t>
            </a:r>
            <a:endParaRPr lang="en-US" b="1" dirty="0">
              <a:latin typeface="Aptos" panose="020B0004020202020204" pitchFamily="34" charset="0"/>
              <a:ea typeface="Aptos" panose="020B0004020202020204" pitchFamily="34" charset="0"/>
              <a:cs typeface="Times New Roman" panose="02020603050405020304" pitchFamily="18" charset="0"/>
            </a:endParaRPr>
          </a:p>
          <a:p>
            <a:pPr marL="0" indent="0">
              <a:lnSpc>
                <a:spcPct val="100000"/>
              </a:lnSpc>
              <a:spcBef>
                <a:spcPts val="600"/>
              </a:spcBef>
              <a:spcAft>
                <a:spcPts val="600"/>
              </a:spcAft>
              <a:buNone/>
            </a:pPr>
            <a:r>
              <a:rPr lang="en-US" b="1" dirty="0"/>
              <a:t>Answer:</a:t>
            </a:r>
          </a:p>
          <a:p>
            <a:pPr marL="457200" lvl="1" indent="0">
              <a:lnSpc>
                <a:spcPct val="100000"/>
              </a:lnSpc>
              <a:spcBef>
                <a:spcPts val="600"/>
              </a:spcBef>
              <a:spcAft>
                <a:spcPts val="600"/>
              </a:spcAft>
              <a:buNone/>
            </a:pPr>
            <a:r>
              <a:rPr lang="en-US" dirty="0"/>
              <a:t>The budget can only be modified if total budget amount does not exceed $500,000  per year.</a:t>
            </a:r>
          </a:p>
          <a:p>
            <a:pPr marL="457200" lvl="1" indent="0">
              <a:buNone/>
            </a:pPr>
            <a:endParaRPr lang="en-US"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3" name="Footer Placeholder 2">
            <a:extLst>
              <a:ext uri="{FF2B5EF4-FFF2-40B4-BE49-F238E27FC236}">
                <a16:creationId xmlns:a16="http://schemas.microsoft.com/office/drawing/2014/main" id="{FDFD89CD-31AD-1D11-80D8-E2B513DCF4F1}"/>
              </a:ext>
            </a:extLst>
          </p:cNvPr>
          <p:cNvSpPr>
            <a:spLocks noGrp="1"/>
          </p:cNvSpPr>
          <p:nvPr>
            <p:ph type="ftr" sz="quarter" idx="3"/>
          </p:nvPr>
        </p:nvSpPr>
        <p:spPr/>
        <p:txBody>
          <a:bodyPr/>
          <a:lstStyle/>
          <a:p>
            <a:r>
              <a:rPr lang="en-US" dirty="0"/>
              <a:t>RHTP  Solicitation Webinar: Crisis Intervention Training (CIT)</a:t>
            </a:r>
          </a:p>
        </p:txBody>
      </p:sp>
      <p:sp>
        <p:nvSpPr>
          <p:cNvPr id="7" name="Date Placeholder 6">
            <a:extLst>
              <a:ext uri="{FF2B5EF4-FFF2-40B4-BE49-F238E27FC236}">
                <a16:creationId xmlns:a16="http://schemas.microsoft.com/office/drawing/2014/main" id="{199739DC-D5BE-30F2-BF5B-7DF6192180FC}"/>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35376051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983FAD-828E-9840-0504-C1C198E0F485}"/>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6C9A7BC-7B17-E7AF-2E9F-26255D8DB700}"/>
              </a:ext>
            </a:extLst>
          </p:cNvPr>
          <p:cNvSpPr>
            <a:spLocks noGrp="1"/>
          </p:cNvSpPr>
          <p:nvPr>
            <p:ph type="title"/>
          </p:nvPr>
        </p:nvSpPr>
        <p:spPr/>
        <p:txBody>
          <a:bodyPr>
            <a:normAutofit/>
          </a:bodyPr>
          <a:lstStyle/>
          <a:p>
            <a:r>
              <a:rPr lang="en-US" sz="4000" dirty="0">
                <a:latin typeface="Aptos" panose="020B0004020202020204" pitchFamily="34" charset="0"/>
              </a:rPr>
              <a:t>Questions and Answers</a:t>
            </a:r>
          </a:p>
        </p:txBody>
      </p:sp>
      <p:sp>
        <p:nvSpPr>
          <p:cNvPr id="5" name="Content Placeholder 4">
            <a:extLst>
              <a:ext uri="{FF2B5EF4-FFF2-40B4-BE49-F238E27FC236}">
                <a16:creationId xmlns:a16="http://schemas.microsoft.com/office/drawing/2014/main" id="{AF8D37D8-E1AA-2D6A-15F5-67BA48AA501B}"/>
              </a:ext>
            </a:extLst>
          </p:cNvPr>
          <p:cNvSpPr>
            <a:spLocks noGrp="1"/>
          </p:cNvSpPr>
          <p:nvPr>
            <p:ph idx="1"/>
          </p:nvPr>
        </p:nvSpPr>
        <p:spPr>
          <a:xfrm>
            <a:off x="838200" y="1624491"/>
            <a:ext cx="10515600" cy="4351338"/>
          </a:xfrm>
        </p:spPr>
        <p:txBody>
          <a:bodyPr>
            <a:normAutofit/>
          </a:bodyPr>
          <a:lstStyle/>
          <a:p>
            <a:pPr marL="0" indent="0">
              <a:lnSpc>
                <a:spcPct val="100000"/>
              </a:lnSpc>
              <a:spcBef>
                <a:spcPts val="600"/>
              </a:spcBef>
              <a:spcAft>
                <a:spcPts val="600"/>
              </a:spcAft>
              <a:buNone/>
            </a:pPr>
            <a:r>
              <a:rPr lang="en-US" b="1" dirty="0"/>
              <a:t>Question:</a:t>
            </a:r>
          </a:p>
          <a:p>
            <a:pPr marL="457200" lvl="1" indent="0">
              <a:lnSpc>
                <a:spcPct val="100000"/>
              </a:lnSpc>
              <a:spcBef>
                <a:spcPts val="600"/>
              </a:spcBef>
              <a:spcAft>
                <a:spcPts val="600"/>
              </a:spcAft>
              <a:buNone/>
            </a:pPr>
            <a:r>
              <a:rPr lang="en-US" dirty="0">
                <a:latin typeface="Aptos" panose="020B0004020202020204" pitchFamily="34" charset="0"/>
                <a:ea typeface="Aptos" panose="020B0004020202020204" pitchFamily="34" charset="0"/>
                <a:cs typeface="Times New Roman" panose="02020603050405020304" pitchFamily="18" charset="0"/>
              </a:rPr>
              <a:t>Is hosting a training in one county with attendees from 3 surrounding counties satisfying the grant objective of “establishing CIT programs” in all four counties represented?  Or must individual CIT trainings be conducted in each county over the grant project period?</a:t>
            </a:r>
          </a:p>
          <a:p>
            <a:pPr marL="0" indent="0">
              <a:lnSpc>
                <a:spcPct val="100000"/>
              </a:lnSpc>
              <a:spcBef>
                <a:spcPts val="600"/>
              </a:spcBef>
              <a:spcAft>
                <a:spcPts val="600"/>
              </a:spcAft>
              <a:buNone/>
            </a:pPr>
            <a:r>
              <a:rPr lang="en-US" b="1" dirty="0"/>
              <a:t>Answer:</a:t>
            </a:r>
          </a:p>
          <a:p>
            <a:pPr marL="457200" lvl="1" indent="0">
              <a:lnSpc>
                <a:spcPct val="100000"/>
              </a:lnSpc>
              <a:spcBef>
                <a:spcPts val="600"/>
              </a:spcBef>
              <a:spcAft>
                <a:spcPts val="600"/>
              </a:spcAft>
              <a:buNone/>
            </a:pPr>
            <a:r>
              <a:rPr lang="en-US" dirty="0"/>
              <a:t>You could offer training in one county, but you would have to show how it is accessible for all counties to attend and doesn’t create undue hardship for traveling counties.</a:t>
            </a:r>
          </a:p>
          <a:p>
            <a:pPr marL="457200" lvl="1" indent="0">
              <a:buNone/>
            </a:pPr>
            <a:endParaRPr lang="en-US"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3" name="Footer Placeholder 2">
            <a:extLst>
              <a:ext uri="{FF2B5EF4-FFF2-40B4-BE49-F238E27FC236}">
                <a16:creationId xmlns:a16="http://schemas.microsoft.com/office/drawing/2014/main" id="{B6D86B01-FC8F-17EF-0D6D-8E9B92790C45}"/>
              </a:ext>
            </a:extLst>
          </p:cNvPr>
          <p:cNvSpPr>
            <a:spLocks noGrp="1"/>
          </p:cNvSpPr>
          <p:nvPr>
            <p:ph type="ftr" sz="quarter" idx="3"/>
          </p:nvPr>
        </p:nvSpPr>
        <p:spPr/>
        <p:txBody>
          <a:bodyPr/>
          <a:lstStyle/>
          <a:p>
            <a:r>
              <a:rPr lang="en-US" dirty="0"/>
              <a:t>RHTP  Solicitation Webinar: Crisis Intervention Training (CIT)</a:t>
            </a:r>
          </a:p>
        </p:txBody>
      </p:sp>
      <p:sp>
        <p:nvSpPr>
          <p:cNvPr id="7" name="Date Placeholder 6">
            <a:extLst>
              <a:ext uri="{FF2B5EF4-FFF2-40B4-BE49-F238E27FC236}">
                <a16:creationId xmlns:a16="http://schemas.microsoft.com/office/drawing/2014/main" id="{5F40852E-273B-7B7F-396C-E0CB24C0C0F3}"/>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5739757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54DE63-1C97-C77B-823B-63B497FCA2F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8DC800F-E0D7-C2FB-7818-EBC8210BD90D}"/>
              </a:ext>
            </a:extLst>
          </p:cNvPr>
          <p:cNvSpPr>
            <a:spLocks noGrp="1"/>
          </p:cNvSpPr>
          <p:nvPr>
            <p:ph type="title"/>
          </p:nvPr>
        </p:nvSpPr>
        <p:spPr/>
        <p:txBody>
          <a:bodyPr>
            <a:normAutofit/>
          </a:bodyPr>
          <a:lstStyle/>
          <a:p>
            <a:r>
              <a:rPr lang="en-US" sz="4000" dirty="0">
                <a:latin typeface="Aptos" panose="020B0004020202020204" pitchFamily="34" charset="0"/>
              </a:rPr>
              <a:t>Questions and Answers</a:t>
            </a:r>
          </a:p>
        </p:txBody>
      </p:sp>
      <p:sp>
        <p:nvSpPr>
          <p:cNvPr id="5" name="Content Placeholder 4">
            <a:extLst>
              <a:ext uri="{FF2B5EF4-FFF2-40B4-BE49-F238E27FC236}">
                <a16:creationId xmlns:a16="http://schemas.microsoft.com/office/drawing/2014/main" id="{F752473A-7EB3-A8CF-21D7-476200669D97}"/>
              </a:ext>
            </a:extLst>
          </p:cNvPr>
          <p:cNvSpPr>
            <a:spLocks noGrp="1"/>
          </p:cNvSpPr>
          <p:nvPr>
            <p:ph idx="1"/>
          </p:nvPr>
        </p:nvSpPr>
        <p:spPr>
          <a:xfrm>
            <a:off x="838200" y="1624491"/>
            <a:ext cx="10515600" cy="4351338"/>
          </a:xfrm>
        </p:spPr>
        <p:txBody>
          <a:bodyPr>
            <a:normAutofit/>
          </a:bodyPr>
          <a:lstStyle/>
          <a:p>
            <a:pPr marL="0" indent="0">
              <a:lnSpc>
                <a:spcPct val="100000"/>
              </a:lnSpc>
              <a:spcBef>
                <a:spcPts val="600"/>
              </a:spcBef>
              <a:spcAft>
                <a:spcPts val="600"/>
              </a:spcAft>
              <a:buNone/>
            </a:pPr>
            <a:r>
              <a:rPr lang="en-US" b="1" dirty="0"/>
              <a:t>Question:</a:t>
            </a:r>
          </a:p>
          <a:p>
            <a:pPr marL="457200" lvl="1" indent="0">
              <a:lnSpc>
                <a:spcPct val="100000"/>
              </a:lnSpc>
              <a:spcBef>
                <a:spcPts val="600"/>
              </a:spcBef>
              <a:spcAft>
                <a:spcPts val="600"/>
              </a:spcAft>
              <a:buNone/>
            </a:pPr>
            <a:r>
              <a:rPr lang="en-US" dirty="0">
                <a:latin typeface="Aptos" panose="020B0004020202020204" pitchFamily="34" charset="0"/>
                <a:ea typeface="Aptos" panose="020B0004020202020204" pitchFamily="34" charset="0"/>
                <a:cs typeface="Times New Roman" panose="02020603050405020304" pitchFamily="18" charset="0"/>
              </a:rPr>
              <a:t>Does an “established CIT program” mean  a fully functional CIT program established in each county or simply exposure to CIT training in each county?  (Example: Smaller counties  might be able to send personnel to become trained in CIT but may not be able to build a sustainable, standalone CIT program)</a:t>
            </a:r>
          </a:p>
          <a:p>
            <a:pPr marL="0" indent="0">
              <a:lnSpc>
                <a:spcPct val="100000"/>
              </a:lnSpc>
              <a:spcBef>
                <a:spcPts val="600"/>
              </a:spcBef>
              <a:spcAft>
                <a:spcPts val="600"/>
              </a:spcAft>
              <a:buNone/>
            </a:pPr>
            <a:r>
              <a:rPr lang="en-US" b="1" dirty="0"/>
              <a:t>Answer:</a:t>
            </a:r>
          </a:p>
          <a:p>
            <a:pPr marL="457200" lvl="1" indent="0">
              <a:lnSpc>
                <a:spcPct val="100000"/>
              </a:lnSpc>
              <a:spcBef>
                <a:spcPts val="600"/>
              </a:spcBef>
              <a:spcAft>
                <a:spcPts val="600"/>
              </a:spcAft>
              <a:buNone/>
            </a:pPr>
            <a:r>
              <a:rPr lang="en-US" dirty="0"/>
              <a:t>An established CIT Program means a functional CIT Program, not just exposure to training.</a:t>
            </a:r>
          </a:p>
          <a:p>
            <a:pPr marL="457200" lvl="1" indent="0">
              <a:buNone/>
            </a:pPr>
            <a:endParaRPr lang="en-US"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3" name="Footer Placeholder 2">
            <a:extLst>
              <a:ext uri="{FF2B5EF4-FFF2-40B4-BE49-F238E27FC236}">
                <a16:creationId xmlns:a16="http://schemas.microsoft.com/office/drawing/2014/main" id="{516F8686-8052-2D4F-2BBF-22C0ADF19826}"/>
              </a:ext>
            </a:extLst>
          </p:cNvPr>
          <p:cNvSpPr>
            <a:spLocks noGrp="1"/>
          </p:cNvSpPr>
          <p:nvPr>
            <p:ph type="ftr" sz="quarter" idx="3"/>
          </p:nvPr>
        </p:nvSpPr>
        <p:spPr/>
        <p:txBody>
          <a:bodyPr/>
          <a:lstStyle/>
          <a:p>
            <a:r>
              <a:rPr lang="en-US"/>
              <a:t>RHTP  Solicitation Webinar: Crisis Intervention Training (CIT)</a:t>
            </a:r>
            <a:endParaRPr lang="en-US" dirty="0"/>
          </a:p>
        </p:txBody>
      </p:sp>
      <p:sp>
        <p:nvSpPr>
          <p:cNvPr id="7" name="Date Placeholder 6">
            <a:extLst>
              <a:ext uri="{FF2B5EF4-FFF2-40B4-BE49-F238E27FC236}">
                <a16:creationId xmlns:a16="http://schemas.microsoft.com/office/drawing/2014/main" id="{C8A3CEAE-CCB5-7995-569D-EAF8D5B412DD}"/>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6799024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53E48-3614-94A8-8944-8DA93F08A3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91B9433-BB37-6B28-F5DD-16E01425FF3D}"/>
              </a:ext>
            </a:extLst>
          </p:cNvPr>
          <p:cNvSpPr>
            <a:spLocks noGrp="1"/>
          </p:cNvSpPr>
          <p:nvPr>
            <p:ph type="title"/>
          </p:nvPr>
        </p:nvSpPr>
        <p:spPr/>
        <p:txBody>
          <a:bodyPr>
            <a:normAutofit/>
          </a:bodyPr>
          <a:lstStyle/>
          <a:p>
            <a:r>
              <a:rPr lang="en-US" sz="4000" dirty="0">
                <a:latin typeface="Aptos" panose="020B0004020202020204" pitchFamily="34" charset="0"/>
              </a:rPr>
              <a:t>Questions and Answers</a:t>
            </a:r>
          </a:p>
        </p:txBody>
      </p:sp>
      <p:sp>
        <p:nvSpPr>
          <p:cNvPr id="5" name="Content Placeholder 4">
            <a:extLst>
              <a:ext uri="{FF2B5EF4-FFF2-40B4-BE49-F238E27FC236}">
                <a16:creationId xmlns:a16="http://schemas.microsoft.com/office/drawing/2014/main" id="{9945E3C5-493B-4B24-83C8-A7A2E9CEB0D5}"/>
              </a:ext>
            </a:extLst>
          </p:cNvPr>
          <p:cNvSpPr>
            <a:spLocks noGrp="1"/>
          </p:cNvSpPr>
          <p:nvPr>
            <p:ph idx="1"/>
          </p:nvPr>
        </p:nvSpPr>
        <p:spPr>
          <a:xfrm>
            <a:off x="838200" y="1624491"/>
            <a:ext cx="10515600" cy="4351338"/>
          </a:xfrm>
        </p:spPr>
        <p:txBody>
          <a:bodyPr>
            <a:normAutofit fontScale="85000" lnSpcReduction="10000"/>
          </a:bodyPr>
          <a:lstStyle/>
          <a:p>
            <a:pPr marL="0" indent="0">
              <a:lnSpc>
                <a:spcPct val="100000"/>
              </a:lnSpc>
              <a:spcBef>
                <a:spcPts val="600"/>
              </a:spcBef>
              <a:spcAft>
                <a:spcPts val="600"/>
              </a:spcAft>
              <a:buNone/>
            </a:pPr>
            <a:r>
              <a:rPr lang="en-US" b="1" dirty="0"/>
              <a:t>Question:</a:t>
            </a:r>
          </a:p>
          <a:p>
            <a:pPr marL="457200" lvl="1" indent="0">
              <a:lnSpc>
                <a:spcPct val="100000"/>
              </a:lnSpc>
              <a:spcBef>
                <a:spcPts val="600"/>
              </a:spcBef>
              <a:spcAft>
                <a:spcPts val="600"/>
              </a:spcAft>
              <a:buNone/>
            </a:pPr>
            <a:r>
              <a:rPr lang="en-US" dirty="0">
                <a:latin typeface="Aptos" panose="020B0004020202020204" pitchFamily="34" charset="0"/>
                <a:ea typeface="Aptos" panose="020B0004020202020204" pitchFamily="34" charset="0"/>
                <a:cs typeface="Times New Roman" panose="02020603050405020304" pitchFamily="18" charset="0"/>
              </a:rPr>
              <a:t>If it is required for each county to establish a sustainable, standalone CIT program; this presupposes that each county is willing and wanting a CIT  program.  Our regional  CIT  program has struggled to get one of the other counties within our region to attend CIT academies.  It was expressed that this county’s culture does not see the value of CIT and had little interest in supporting such efforts.  If a county does not wish to participate in the sub-grant program, will the grantee under this solicitation be penalized for not being able to establish a CIT program in all of the 44 counties?</a:t>
            </a:r>
          </a:p>
          <a:p>
            <a:pPr marL="0" indent="0">
              <a:lnSpc>
                <a:spcPct val="100000"/>
              </a:lnSpc>
              <a:spcBef>
                <a:spcPts val="600"/>
              </a:spcBef>
              <a:spcAft>
                <a:spcPts val="600"/>
              </a:spcAft>
              <a:buNone/>
            </a:pPr>
            <a:r>
              <a:rPr lang="en-US" b="1" dirty="0"/>
              <a:t>Answer:</a:t>
            </a:r>
          </a:p>
          <a:p>
            <a:pPr marL="457200" lvl="1" indent="0">
              <a:lnSpc>
                <a:spcPct val="100000"/>
              </a:lnSpc>
              <a:spcBef>
                <a:spcPts val="600"/>
              </a:spcBef>
              <a:spcAft>
                <a:spcPts val="600"/>
              </a:spcAft>
              <a:buNone/>
            </a:pPr>
            <a:r>
              <a:rPr lang="en-US" dirty="0"/>
              <a:t>Each county must have a CIT program.  Inability of awardee to establish a program must be fully explained with documentation of attempts to partner with (multiple) agencies and specific documented reasons for denials.  These responses will be evaluated on a case-by case basis by RHTP staff.</a:t>
            </a:r>
            <a:endParaRPr lang="en-US"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3" name="Footer Placeholder 2">
            <a:extLst>
              <a:ext uri="{FF2B5EF4-FFF2-40B4-BE49-F238E27FC236}">
                <a16:creationId xmlns:a16="http://schemas.microsoft.com/office/drawing/2014/main" id="{B56686E9-A396-DB94-3288-E1098748AEAC}"/>
              </a:ext>
            </a:extLst>
          </p:cNvPr>
          <p:cNvSpPr>
            <a:spLocks noGrp="1"/>
          </p:cNvSpPr>
          <p:nvPr>
            <p:ph type="ftr" sz="quarter" idx="3"/>
          </p:nvPr>
        </p:nvSpPr>
        <p:spPr/>
        <p:txBody>
          <a:bodyPr/>
          <a:lstStyle/>
          <a:p>
            <a:r>
              <a:rPr lang="en-US" dirty="0"/>
              <a:t>RHTP  Solicitation Webinar: Crisis Intervention Training (CIT)</a:t>
            </a:r>
          </a:p>
        </p:txBody>
      </p:sp>
      <p:sp>
        <p:nvSpPr>
          <p:cNvPr id="7" name="Date Placeholder 6">
            <a:extLst>
              <a:ext uri="{FF2B5EF4-FFF2-40B4-BE49-F238E27FC236}">
                <a16:creationId xmlns:a16="http://schemas.microsoft.com/office/drawing/2014/main" id="{C1D9DBAC-4E95-76C5-EB21-8F696774463A}"/>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23607396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E05275-EE6C-51F3-C70A-F1FF61E7953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8D77559-C9F5-8AB4-E1C0-0E3F1C57071E}"/>
              </a:ext>
            </a:extLst>
          </p:cNvPr>
          <p:cNvSpPr>
            <a:spLocks noGrp="1"/>
          </p:cNvSpPr>
          <p:nvPr>
            <p:ph type="title"/>
          </p:nvPr>
        </p:nvSpPr>
        <p:spPr/>
        <p:txBody>
          <a:bodyPr>
            <a:normAutofit/>
          </a:bodyPr>
          <a:lstStyle/>
          <a:p>
            <a:r>
              <a:rPr lang="en-US" sz="4000" dirty="0">
                <a:latin typeface="Aptos" panose="020B0004020202020204" pitchFamily="34" charset="0"/>
              </a:rPr>
              <a:t>Questions and Answers</a:t>
            </a:r>
          </a:p>
        </p:txBody>
      </p:sp>
      <p:sp>
        <p:nvSpPr>
          <p:cNvPr id="5" name="Content Placeholder 4">
            <a:extLst>
              <a:ext uri="{FF2B5EF4-FFF2-40B4-BE49-F238E27FC236}">
                <a16:creationId xmlns:a16="http://schemas.microsoft.com/office/drawing/2014/main" id="{8EDBD198-AC8F-1D1B-71AC-92BB480035EE}"/>
              </a:ext>
            </a:extLst>
          </p:cNvPr>
          <p:cNvSpPr>
            <a:spLocks noGrp="1"/>
          </p:cNvSpPr>
          <p:nvPr>
            <p:ph idx="1"/>
          </p:nvPr>
        </p:nvSpPr>
        <p:spPr>
          <a:xfrm>
            <a:off x="838200" y="1624491"/>
            <a:ext cx="10515600" cy="4351338"/>
          </a:xfrm>
        </p:spPr>
        <p:txBody>
          <a:bodyPr>
            <a:normAutofit fontScale="92500" lnSpcReduction="20000"/>
          </a:bodyPr>
          <a:lstStyle/>
          <a:p>
            <a:pPr marL="0" indent="0">
              <a:lnSpc>
                <a:spcPct val="100000"/>
              </a:lnSpc>
              <a:spcBef>
                <a:spcPts val="600"/>
              </a:spcBef>
              <a:spcAft>
                <a:spcPts val="600"/>
              </a:spcAft>
              <a:buNone/>
            </a:pPr>
            <a:r>
              <a:rPr lang="en-US" b="1" dirty="0"/>
              <a:t>Question:</a:t>
            </a:r>
          </a:p>
          <a:p>
            <a:pPr marL="457200" lvl="1" indent="0">
              <a:lnSpc>
                <a:spcPct val="100000"/>
              </a:lnSpc>
              <a:spcBef>
                <a:spcPts val="600"/>
              </a:spcBef>
              <a:spcAft>
                <a:spcPts val="600"/>
              </a:spcAft>
              <a:buNone/>
            </a:pPr>
            <a:r>
              <a:rPr lang="en-US" dirty="0">
                <a:latin typeface="Aptos" panose="020B0004020202020204" pitchFamily="34" charset="0"/>
                <a:ea typeface="Aptos" panose="020B0004020202020204" pitchFamily="34" charset="0"/>
                <a:cs typeface="Times New Roman" panose="02020603050405020304" pitchFamily="18" charset="0"/>
              </a:rPr>
              <a:t>Is there a list of equipment, software, vehicles, showing items that are allowed vs. unallowed for purchase with these grant funds?</a:t>
            </a:r>
          </a:p>
          <a:p>
            <a:pPr marL="0" indent="0">
              <a:lnSpc>
                <a:spcPct val="100000"/>
              </a:lnSpc>
              <a:spcBef>
                <a:spcPts val="600"/>
              </a:spcBef>
              <a:spcAft>
                <a:spcPts val="600"/>
              </a:spcAft>
              <a:buNone/>
            </a:pPr>
            <a:r>
              <a:rPr lang="en-US" b="1" dirty="0"/>
              <a:t>Answer:</a:t>
            </a:r>
          </a:p>
          <a:p>
            <a:pPr marL="457200" lvl="1" indent="0">
              <a:lnSpc>
                <a:spcPct val="100000"/>
              </a:lnSpc>
              <a:spcBef>
                <a:spcPts val="600"/>
              </a:spcBef>
              <a:spcAft>
                <a:spcPts val="600"/>
              </a:spcAft>
              <a:buNone/>
            </a:pPr>
            <a:r>
              <a:rPr lang="en-US" dirty="0">
                <a:solidFill>
                  <a:srgbClr val="000000"/>
                </a:solidFill>
                <a:latin typeface="Aptos Narrow" panose="020B0004020202020204" pitchFamily="34" charset="0"/>
              </a:rPr>
              <a:t>CMS has not provided a list of approved equipment or software yet.  Our recommendation is  for an applicant to provide detail in the budget narrative for each of the activities outlined in their grant application.  As the Lead  Applicant, you can include any equipment that you feel is necessary to  implement any activities outlined within the scope of work.</a:t>
            </a:r>
          </a:p>
          <a:p>
            <a:pPr marL="457200" lvl="1" indent="0">
              <a:lnSpc>
                <a:spcPct val="100000"/>
              </a:lnSpc>
              <a:spcBef>
                <a:spcPts val="600"/>
              </a:spcBef>
              <a:spcAft>
                <a:spcPts val="600"/>
              </a:spcAft>
              <a:buNone/>
            </a:pPr>
            <a:r>
              <a:rPr lang="en-US" dirty="0">
                <a:solidFill>
                  <a:srgbClr val="000000"/>
                </a:solidFill>
                <a:latin typeface="Aptos Narrow" panose="020B0004020202020204" pitchFamily="34" charset="0"/>
              </a:rPr>
              <a:t> Applicants should also identify in the budget narrative which activities will be conducted by subrecipients and contractors, and, for each planned subrecipient, provide a budget and budget justification that includes itemized costs using the cost categories in the budget form (personnel, fringe, travel, supplies, etc.).</a:t>
            </a:r>
            <a:endParaRPr lang="en-US"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3" name="Footer Placeholder 2">
            <a:extLst>
              <a:ext uri="{FF2B5EF4-FFF2-40B4-BE49-F238E27FC236}">
                <a16:creationId xmlns:a16="http://schemas.microsoft.com/office/drawing/2014/main" id="{36FD109B-F9F0-DBBD-1B01-86D14FE1FD23}"/>
              </a:ext>
            </a:extLst>
          </p:cNvPr>
          <p:cNvSpPr>
            <a:spLocks noGrp="1"/>
          </p:cNvSpPr>
          <p:nvPr>
            <p:ph type="ftr" sz="quarter" idx="3"/>
          </p:nvPr>
        </p:nvSpPr>
        <p:spPr/>
        <p:txBody>
          <a:bodyPr/>
          <a:lstStyle/>
          <a:p>
            <a:r>
              <a:rPr lang="en-US"/>
              <a:t>RHTP  Solicitation Webinar: Crisis Intervention Training (CIT)</a:t>
            </a:r>
            <a:endParaRPr lang="en-US" dirty="0"/>
          </a:p>
        </p:txBody>
      </p:sp>
      <p:sp>
        <p:nvSpPr>
          <p:cNvPr id="7" name="Date Placeholder 6">
            <a:extLst>
              <a:ext uri="{FF2B5EF4-FFF2-40B4-BE49-F238E27FC236}">
                <a16:creationId xmlns:a16="http://schemas.microsoft.com/office/drawing/2014/main" id="{8774CDFD-299A-D596-B504-F50926B9EC9B}"/>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16881083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92301-0500-1A16-CFB0-C497897624A6}"/>
              </a:ext>
            </a:extLst>
          </p:cNvPr>
          <p:cNvSpPr>
            <a:spLocks noGrp="1"/>
          </p:cNvSpPr>
          <p:nvPr>
            <p:ph type="title"/>
          </p:nvPr>
        </p:nvSpPr>
        <p:spPr/>
        <p:txBody>
          <a:bodyPr>
            <a:normAutofit/>
          </a:bodyPr>
          <a:lstStyle/>
          <a:p>
            <a:r>
              <a:rPr lang="en-US" sz="4000" dirty="0">
                <a:latin typeface="Aptos" panose="020B0004020202020204" pitchFamily="34" charset="0"/>
              </a:rPr>
              <a:t>Next Steps</a:t>
            </a:r>
          </a:p>
        </p:txBody>
      </p:sp>
      <p:sp>
        <p:nvSpPr>
          <p:cNvPr id="3" name="Content Placeholder 2">
            <a:extLst>
              <a:ext uri="{FF2B5EF4-FFF2-40B4-BE49-F238E27FC236}">
                <a16:creationId xmlns:a16="http://schemas.microsoft.com/office/drawing/2014/main" id="{74ADC097-4255-12E6-E367-6C8471BEAA2A}"/>
              </a:ext>
            </a:extLst>
          </p:cNvPr>
          <p:cNvSpPr>
            <a:spLocks noGrp="1"/>
          </p:cNvSpPr>
          <p:nvPr>
            <p:ph idx="1"/>
          </p:nvPr>
        </p:nvSpPr>
        <p:spPr/>
        <p:txBody>
          <a:bodyPr/>
          <a:lstStyle/>
          <a:p>
            <a:pPr>
              <a:lnSpc>
                <a:spcPct val="100000"/>
              </a:lnSpc>
              <a:spcBef>
                <a:spcPts val="600"/>
              </a:spcBef>
              <a:spcAft>
                <a:spcPts val="600"/>
              </a:spcAft>
            </a:pPr>
            <a:r>
              <a:rPr lang="en-US" dirty="0">
                <a:latin typeface="Aptos" panose="020B0004020202020204" pitchFamily="34" charset="0"/>
              </a:rPr>
              <a:t>FAQs will be posting on the </a:t>
            </a:r>
            <a:r>
              <a:rPr lang="en-US" dirty="0">
                <a:solidFill>
                  <a:schemeClr val="tx2">
                    <a:lumMod val="75000"/>
                    <a:lumOff val="25000"/>
                  </a:schemeClr>
                </a:solidFill>
                <a:latin typeface="Aptos" panose="020B0004020202020204" pitchFamily="34" charset="0"/>
                <a:hlinkClick r:id="rId2">
                  <a:extLst>
                    <a:ext uri="{A12FA001-AC4F-418D-AE19-62706E023703}">
                      <ahyp:hlinkClr xmlns:ahyp="http://schemas.microsoft.com/office/drawing/2018/hyperlinkcolor" val="tx"/>
                    </a:ext>
                  </a:extLst>
                </a:hlinkClick>
              </a:rPr>
              <a:t>RHTP Funding Opportunities </a:t>
            </a:r>
            <a:r>
              <a:rPr lang="en-US" dirty="0">
                <a:latin typeface="Aptos" panose="020B0004020202020204" pitchFamily="34" charset="0"/>
              </a:rPr>
              <a:t>webpage </a:t>
            </a:r>
            <a:r>
              <a:rPr lang="en-US">
                <a:latin typeface="Aptos" panose="020B0004020202020204" pitchFamily="34" charset="0"/>
              </a:rPr>
              <a:t>by September 8</a:t>
            </a:r>
            <a:r>
              <a:rPr lang="en-US" baseline="30000">
                <a:latin typeface="Aptos" panose="020B0004020202020204" pitchFamily="34" charset="0"/>
              </a:rPr>
              <a:t>th</a:t>
            </a:r>
            <a:r>
              <a:rPr lang="en-US">
                <a:latin typeface="Aptos" panose="020B0004020202020204" pitchFamily="34" charset="0"/>
              </a:rPr>
              <a:t>.</a:t>
            </a:r>
            <a:endParaRPr lang="en-US" dirty="0">
              <a:latin typeface="Aptos" panose="020B0004020202020204" pitchFamily="34" charset="0"/>
            </a:endParaRPr>
          </a:p>
          <a:p>
            <a:pPr>
              <a:lnSpc>
                <a:spcPct val="100000"/>
              </a:lnSpc>
              <a:spcBef>
                <a:spcPts val="600"/>
              </a:spcBef>
              <a:spcAft>
                <a:spcPts val="600"/>
              </a:spcAft>
            </a:pPr>
            <a:r>
              <a:rPr lang="en-US" dirty="0">
                <a:latin typeface="Aptos" panose="020B0004020202020204" pitchFamily="34" charset="0"/>
              </a:rPr>
              <a:t>The funding opportunity closes on 9/21/2026.</a:t>
            </a:r>
          </a:p>
          <a:p>
            <a:pPr>
              <a:lnSpc>
                <a:spcPct val="100000"/>
              </a:lnSpc>
              <a:spcBef>
                <a:spcPts val="600"/>
              </a:spcBef>
              <a:spcAft>
                <a:spcPts val="600"/>
              </a:spcAft>
            </a:pPr>
            <a:r>
              <a:rPr lang="en-US" dirty="0">
                <a:latin typeface="Aptos" panose="020B0004020202020204" pitchFamily="34" charset="0"/>
              </a:rPr>
              <a:t>Email completed applications to </a:t>
            </a:r>
            <a:r>
              <a:rPr lang="en-US" dirty="0">
                <a:solidFill>
                  <a:schemeClr val="tx2">
                    <a:lumMod val="75000"/>
                    <a:lumOff val="25000"/>
                  </a:schemeClr>
                </a:solidFill>
                <a:latin typeface="Aptos" panose="020B0004020202020204" pitchFamily="34" charset="0"/>
                <a:hlinkClick r:id="rId3">
                  <a:extLst>
                    <a:ext uri="{A12FA001-AC4F-418D-AE19-62706E023703}">
                      <ahyp:hlinkClr xmlns:ahyp="http://schemas.microsoft.com/office/drawing/2018/hyperlinkcolor" val="tx"/>
                    </a:ext>
                  </a:extLst>
                </a:hlinkClick>
              </a:rPr>
              <a:t>IdahoRHTP@dhw.idaho.gov</a:t>
            </a:r>
            <a:r>
              <a:rPr lang="en-US" dirty="0">
                <a:latin typeface="Aptos" panose="020B0004020202020204" pitchFamily="34" charset="0"/>
              </a:rPr>
              <a:t>.</a:t>
            </a:r>
          </a:p>
          <a:p>
            <a:pPr>
              <a:lnSpc>
                <a:spcPct val="100000"/>
              </a:lnSpc>
              <a:spcBef>
                <a:spcPts val="600"/>
              </a:spcBef>
              <a:spcAft>
                <a:spcPts val="600"/>
              </a:spcAft>
            </a:pPr>
            <a:endParaRPr lang="en-US" dirty="0"/>
          </a:p>
          <a:p>
            <a:pPr marL="0" indent="0">
              <a:lnSpc>
                <a:spcPct val="100000"/>
              </a:lnSpc>
              <a:spcBef>
                <a:spcPts val="600"/>
              </a:spcBef>
              <a:spcAft>
                <a:spcPts val="600"/>
              </a:spcAft>
              <a:buNone/>
            </a:pPr>
            <a:endParaRPr lang="en-US" dirty="0"/>
          </a:p>
        </p:txBody>
      </p:sp>
      <p:sp>
        <p:nvSpPr>
          <p:cNvPr id="5" name="Footer Placeholder 4">
            <a:extLst>
              <a:ext uri="{FF2B5EF4-FFF2-40B4-BE49-F238E27FC236}">
                <a16:creationId xmlns:a16="http://schemas.microsoft.com/office/drawing/2014/main" id="{B9936348-A6A3-5645-C573-06060F146A4D}"/>
              </a:ext>
            </a:extLst>
          </p:cNvPr>
          <p:cNvSpPr>
            <a:spLocks noGrp="1"/>
          </p:cNvSpPr>
          <p:nvPr>
            <p:ph type="ftr" sz="quarter" idx="3"/>
          </p:nvPr>
        </p:nvSpPr>
        <p:spPr/>
        <p:txBody>
          <a:bodyPr/>
          <a:lstStyle/>
          <a:p>
            <a:r>
              <a:rPr lang="en-US" dirty="0"/>
              <a:t>RHTP  Solicitation Webinar: Crisis Intervention Training (CIT)</a:t>
            </a:r>
          </a:p>
        </p:txBody>
      </p:sp>
      <p:sp>
        <p:nvSpPr>
          <p:cNvPr id="7" name="Date Placeholder 6">
            <a:extLst>
              <a:ext uri="{FF2B5EF4-FFF2-40B4-BE49-F238E27FC236}">
                <a16:creationId xmlns:a16="http://schemas.microsoft.com/office/drawing/2014/main" id="{252E272B-7612-2DD5-9FA0-B389CC50B23F}"/>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24440900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Franklin Gothic">
      <a:majorFont>
        <a:latin typeface="Franklin Gothic Medium" panose="020B0603020102020204"/>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panose="020B0503020102020204"/>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59D0A453A26084E825795602896E075" ma:contentTypeVersion="12" ma:contentTypeDescription="Create a new document." ma:contentTypeScope="" ma:versionID="810b5e43fe7df7ab672932068e2d81e0">
  <xsd:schema xmlns:xsd="http://www.w3.org/2001/XMLSchema" xmlns:xs="http://www.w3.org/2001/XMLSchema" xmlns:p="http://schemas.microsoft.com/office/2006/metadata/properties" xmlns:ns2="16f693b2-b3aa-4697-af70-12d8d17e5b76" xmlns:ns3="fbfa9019-6a6e-4069-9c45-7a1f9c3b5378" targetNamespace="http://schemas.microsoft.com/office/2006/metadata/properties" ma:root="true" ma:fieldsID="0c3ae523252fff05cb91c8c85a34a50d" ns2:_="" ns3:_="">
    <xsd:import namespace="16f693b2-b3aa-4697-af70-12d8d17e5b76"/>
    <xsd:import namespace="fbfa9019-6a6e-4069-9c45-7a1f9c3b537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6f693b2-b3aa-4697-af70-12d8d17e5b7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427e2394-2ede-4396-a584-1d2ae8375a14"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bfa9019-6a6e-4069-9c45-7a1f9c3b5378"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857eb39c-ab61-4ab0-b9af-c6163181c607}" ma:internalName="TaxCatchAll" ma:showField="CatchAllData" ma:web="fbfa9019-6a6e-4069-9c45-7a1f9c3b537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16f693b2-b3aa-4697-af70-12d8d17e5b76">
      <Terms xmlns="http://schemas.microsoft.com/office/infopath/2007/PartnerControls"/>
    </lcf76f155ced4ddcb4097134ff3c332f>
    <TaxCatchAll xmlns="fbfa9019-6a6e-4069-9c45-7a1f9c3b537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26F84ED-1DCD-43AD-8BF1-434E4A3A90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6f693b2-b3aa-4697-af70-12d8d17e5b76"/>
    <ds:schemaRef ds:uri="fbfa9019-6a6e-4069-9c45-7a1f9c3b537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AA4AA61-11C9-4D17-9A87-124A0FDC05D5}">
  <ds:schemaRefs>
    <ds:schemaRef ds:uri="http://purl.org/dc/terms/"/>
    <ds:schemaRef ds:uri="http://schemas.microsoft.com/office/2006/metadata/properties"/>
    <ds:schemaRef ds:uri="http://schemas.microsoft.com/office/2006/documentManagement/types"/>
    <ds:schemaRef ds:uri="http://www.w3.org/XML/1998/namespace"/>
    <ds:schemaRef ds:uri="http://purl.org/dc/dcmitype/"/>
    <ds:schemaRef ds:uri="http://schemas.microsoft.com/office/infopath/2007/PartnerControls"/>
    <ds:schemaRef ds:uri="http://schemas.openxmlformats.org/package/2006/metadata/core-properties"/>
    <ds:schemaRef ds:uri="16f693b2-b3aa-4697-af70-12d8d17e5b76"/>
    <ds:schemaRef ds:uri="http://purl.org/dc/elements/1.1/"/>
    <ds:schemaRef ds:uri="fbfa9019-6a6e-4069-9c45-7a1f9c3b5378"/>
  </ds:schemaRefs>
</ds:datastoreItem>
</file>

<file path=customXml/itemProps3.xml><?xml version="1.0" encoding="utf-8"?>
<ds:datastoreItem xmlns:ds="http://schemas.openxmlformats.org/officeDocument/2006/customXml" ds:itemID="{566D3A3D-9F30-4803-9281-77051EA00D6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1888</TotalTime>
  <Words>1950</Words>
  <Application>Microsoft Office PowerPoint</Application>
  <PresentationFormat>Widescreen</PresentationFormat>
  <Paragraphs>163</Paragraphs>
  <Slides>20</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Aptos</vt:lpstr>
      <vt:lpstr>Aptos Narrow</vt:lpstr>
      <vt:lpstr>Arial</vt:lpstr>
      <vt:lpstr>Franklin Gothic Book</vt:lpstr>
      <vt:lpstr>Franklin Gothic Medium</vt:lpstr>
      <vt:lpstr>Office Theme</vt:lpstr>
      <vt:lpstr>Crisis Intervention Training (CIT) Webinar</vt:lpstr>
      <vt:lpstr>Agenda</vt:lpstr>
      <vt:lpstr>Welcome &amp; Introductions</vt:lpstr>
      <vt:lpstr>RHTP Overview</vt:lpstr>
      <vt:lpstr>RHTP Overview</vt:lpstr>
      <vt:lpstr>Funding Overview</vt:lpstr>
      <vt:lpstr>Crisis Intervention Training (CIT) - Scope of Work </vt:lpstr>
      <vt:lpstr>Crisis Intervention Training (CIT) - Scope of Work </vt:lpstr>
      <vt:lpstr>Crisis Intervention Training (CIT) - Scope of Work </vt:lpstr>
      <vt:lpstr>Crisis Intervention Training (CIT) - Scope of Work </vt:lpstr>
      <vt:lpstr>Eligibility Minimum Qualifications </vt:lpstr>
      <vt:lpstr>Eligibility Minimum Qualifications </vt:lpstr>
      <vt:lpstr>Questions and Answers</vt:lpstr>
      <vt:lpstr>Questions and Answers</vt:lpstr>
      <vt:lpstr>Questions and Answers</vt:lpstr>
      <vt:lpstr>Questions and Answers</vt:lpstr>
      <vt:lpstr>Questions and Answers</vt:lpstr>
      <vt:lpstr>Questions and Answers</vt:lpstr>
      <vt:lpstr>Questions and Answers</vt:lpstr>
      <vt:lpstr>Next Steps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Perkins, Elizabeth - Reg4</dc:creator>
  <cp:lastModifiedBy>Arritola, Cecilia - CO 4th</cp:lastModifiedBy>
  <cp:revision>29</cp:revision>
  <dcterms:created xsi:type="dcterms:W3CDTF">2026-06-16T18:45:21Z</dcterms:created>
  <dcterms:modified xsi:type="dcterms:W3CDTF">2026-09-02T15:49:16Z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0x010100B59D0A453A26084E825795602896E075</vt:lpwstr>
  </property>
  <property fmtid="{D5CDD505-2E9C-101B-9397-08002B2CF9AE}" pid="3" name="MediaServiceImageTags">
    <vt:lpwstr/>
  </property>
</Properties>
</file>