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4"/>
  </p:sldMasterIdLst>
  <p:notesMasterIdLst>
    <p:notesMasterId r:id="rId19"/>
  </p:notesMasterIdLst>
  <p:sldIdLst>
    <p:sldId id="331" r:id="rId5"/>
    <p:sldId id="670" r:id="rId6"/>
    <p:sldId id="677" r:id="rId7"/>
    <p:sldId id="269" r:id="rId8"/>
    <p:sldId id="275" r:id="rId9"/>
    <p:sldId id="295" r:id="rId10"/>
    <p:sldId id="279" r:id="rId11"/>
    <p:sldId id="284" r:id="rId12"/>
    <p:sldId id="680" r:id="rId13"/>
    <p:sldId id="683" r:id="rId14"/>
    <p:sldId id="688" r:id="rId15"/>
    <p:sldId id="685" r:id="rId16"/>
    <p:sldId id="686" r:id="rId17"/>
    <p:sldId id="689" r:id="rId18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A893B98-65BD-AD4B-6883-4E230E57D711}" name="Charron, Juliet - CO 10th" initials="JC" userId="S::CharronJ@dhw.idaho.gov::d7bf2fc1-857c-4cbe-be1e-4ea437c31ad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04C"/>
    <a:srgbClr val="017864"/>
    <a:srgbClr val="F4EDDB"/>
    <a:srgbClr val="C0C0C0"/>
    <a:srgbClr val="5BC1E1"/>
    <a:srgbClr val="007864"/>
    <a:srgbClr val="001489"/>
    <a:srgbClr val="5AC1E0"/>
    <a:srgbClr val="263B80"/>
    <a:srgbClr val="2685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0" autoAdjust="0"/>
    <p:restoredTop sz="95571" autoAdjust="0"/>
  </p:normalViewPr>
  <p:slideViewPr>
    <p:cSldViewPr snapToGrid="0">
      <p:cViewPr varScale="1">
        <p:scale>
          <a:sx n="111" d="100"/>
          <a:sy n="111" d="100"/>
        </p:scale>
        <p:origin x="420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2826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EF8DB6-CD51-4FF2-BA1C-DE7A1E55D0C1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CD50EB9-B851-4FE8-8403-931CFC4E38B2}">
      <dgm:prSet/>
      <dgm:spPr/>
      <dgm:t>
        <a:bodyPr/>
        <a:lstStyle/>
        <a:p>
          <a:pPr>
            <a:defRPr b="1"/>
          </a:pPr>
          <a:r>
            <a:rPr lang="en-US"/>
            <a:t>50% or $25 Billion distributed equally among approved states. </a:t>
          </a:r>
        </a:p>
      </dgm:t>
    </dgm:pt>
    <dgm:pt modelId="{ED44214B-B4AC-4255-93B2-1D0199CB43A1}" type="parTrans" cxnId="{D8255FFD-36CB-4E9D-B674-8E38CA724B17}">
      <dgm:prSet/>
      <dgm:spPr/>
      <dgm:t>
        <a:bodyPr/>
        <a:lstStyle/>
        <a:p>
          <a:endParaRPr lang="en-US"/>
        </a:p>
      </dgm:t>
    </dgm:pt>
    <dgm:pt modelId="{13DD81F7-1592-4211-8FA7-06243EC6F1A4}" type="sibTrans" cxnId="{D8255FFD-36CB-4E9D-B674-8E38CA724B17}">
      <dgm:prSet/>
      <dgm:spPr/>
      <dgm:t>
        <a:bodyPr/>
        <a:lstStyle/>
        <a:p>
          <a:endParaRPr lang="en-US"/>
        </a:p>
      </dgm:t>
    </dgm:pt>
    <dgm:pt modelId="{29A88550-D701-450C-8F30-38CEF6778EFA}">
      <dgm:prSet/>
      <dgm:spPr/>
      <dgm:t>
        <a:bodyPr/>
        <a:lstStyle/>
        <a:p>
          <a:r>
            <a:rPr lang="en-US"/>
            <a:t>If all states are approved, then Idaho will receive $100 million annually for a total of $500 million for five years.</a:t>
          </a:r>
        </a:p>
      </dgm:t>
    </dgm:pt>
    <dgm:pt modelId="{D3BE9EA2-B638-4D2C-99A9-559CCB8C5C20}" type="parTrans" cxnId="{0C4D22C4-9C42-4BFC-ADD3-FDFB106A1921}">
      <dgm:prSet/>
      <dgm:spPr/>
      <dgm:t>
        <a:bodyPr/>
        <a:lstStyle/>
        <a:p>
          <a:endParaRPr lang="en-US"/>
        </a:p>
      </dgm:t>
    </dgm:pt>
    <dgm:pt modelId="{27E63102-0D03-4F17-82D0-F77E831865CC}" type="sibTrans" cxnId="{0C4D22C4-9C42-4BFC-ADD3-FDFB106A1921}">
      <dgm:prSet/>
      <dgm:spPr/>
      <dgm:t>
        <a:bodyPr/>
        <a:lstStyle/>
        <a:p>
          <a:endParaRPr lang="en-US"/>
        </a:p>
      </dgm:t>
    </dgm:pt>
    <dgm:pt modelId="{0C622DA1-BDD6-4D51-8EA7-3AD06BC6E410}">
      <dgm:prSet/>
      <dgm:spPr/>
      <dgm:t>
        <a:bodyPr/>
        <a:lstStyle/>
        <a:p>
          <a:pPr>
            <a:defRPr b="1"/>
          </a:pPr>
          <a:r>
            <a:rPr lang="en-US" dirty="0"/>
            <a:t>50% or $25 Billion distributed by CMS to states based on the following criteria:</a:t>
          </a:r>
        </a:p>
      </dgm:t>
    </dgm:pt>
    <dgm:pt modelId="{512CCAE3-9B93-4E47-8EFD-A5DADDB428A4}" type="parTrans" cxnId="{F0A160C4-F229-4E1F-B20A-ED77988C35D9}">
      <dgm:prSet/>
      <dgm:spPr/>
      <dgm:t>
        <a:bodyPr/>
        <a:lstStyle/>
        <a:p>
          <a:endParaRPr lang="en-US"/>
        </a:p>
      </dgm:t>
    </dgm:pt>
    <dgm:pt modelId="{FF4507E8-8FA2-49EB-81E6-4758CE1FC964}" type="sibTrans" cxnId="{F0A160C4-F229-4E1F-B20A-ED77988C35D9}">
      <dgm:prSet/>
      <dgm:spPr/>
      <dgm:t>
        <a:bodyPr/>
        <a:lstStyle/>
        <a:p>
          <a:endParaRPr lang="en-US"/>
        </a:p>
      </dgm:t>
    </dgm:pt>
    <dgm:pt modelId="{32C99B49-0DBC-4443-BE0E-1778F1B3F1D2}">
      <dgm:prSet/>
      <dgm:spPr/>
      <dgm:t>
        <a:bodyPr/>
        <a:lstStyle/>
        <a:p>
          <a:r>
            <a:rPr lang="en-US"/>
            <a:t>Population in rural areas.</a:t>
          </a:r>
        </a:p>
      </dgm:t>
    </dgm:pt>
    <dgm:pt modelId="{61448EB8-D70A-4E00-9749-FFB8301964D4}" type="parTrans" cxnId="{61604B70-C6FA-484A-9B70-F0691FD6E1BF}">
      <dgm:prSet/>
      <dgm:spPr/>
      <dgm:t>
        <a:bodyPr/>
        <a:lstStyle/>
        <a:p>
          <a:endParaRPr lang="en-US"/>
        </a:p>
      </dgm:t>
    </dgm:pt>
    <dgm:pt modelId="{1FABE645-2CE6-4262-95B8-7DDCAA657510}" type="sibTrans" cxnId="{61604B70-C6FA-484A-9B70-F0691FD6E1BF}">
      <dgm:prSet/>
      <dgm:spPr/>
      <dgm:t>
        <a:bodyPr/>
        <a:lstStyle/>
        <a:p>
          <a:endParaRPr lang="en-US"/>
        </a:p>
      </dgm:t>
    </dgm:pt>
    <dgm:pt modelId="{625A6ACE-B096-44B4-B62C-745AEC58AE33}">
      <dgm:prSet/>
      <dgm:spPr/>
      <dgm:t>
        <a:bodyPr/>
        <a:lstStyle/>
        <a:p>
          <a:r>
            <a:rPr lang="en-US"/>
            <a:t>Proportion of rural health care facilities in the state compared to national facilities</a:t>
          </a:r>
        </a:p>
      </dgm:t>
    </dgm:pt>
    <dgm:pt modelId="{F6BB64E9-F1B6-48F6-84A4-1B9C35650458}" type="parTrans" cxnId="{22B5F5DE-40E0-47BC-AD27-51F6B38FFCD8}">
      <dgm:prSet/>
      <dgm:spPr/>
      <dgm:t>
        <a:bodyPr/>
        <a:lstStyle/>
        <a:p>
          <a:endParaRPr lang="en-US"/>
        </a:p>
      </dgm:t>
    </dgm:pt>
    <dgm:pt modelId="{909E69D0-5ACA-4CA0-92E6-418E8D4048C1}" type="sibTrans" cxnId="{22B5F5DE-40E0-47BC-AD27-51F6B38FFCD8}">
      <dgm:prSet/>
      <dgm:spPr/>
      <dgm:t>
        <a:bodyPr/>
        <a:lstStyle/>
        <a:p>
          <a:endParaRPr lang="en-US"/>
        </a:p>
      </dgm:t>
    </dgm:pt>
    <dgm:pt modelId="{3D2A5362-5255-493C-8719-41C250F0F35D}">
      <dgm:prSet/>
      <dgm:spPr/>
      <dgm:t>
        <a:bodyPr/>
        <a:lstStyle/>
        <a:p>
          <a:r>
            <a:rPr lang="en-US"/>
            <a:t>Financial health of rural hospitals</a:t>
          </a:r>
        </a:p>
      </dgm:t>
    </dgm:pt>
    <dgm:pt modelId="{4ECC6C27-6CB3-4188-8B44-A4BA59299070}" type="parTrans" cxnId="{410C693C-EA1D-482C-9F56-11C39CF5F4C0}">
      <dgm:prSet/>
      <dgm:spPr/>
      <dgm:t>
        <a:bodyPr/>
        <a:lstStyle/>
        <a:p>
          <a:endParaRPr lang="en-US"/>
        </a:p>
      </dgm:t>
    </dgm:pt>
    <dgm:pt modelId="{ACC64A37-5FEA-4053-89E8-A8DE07AC3418}" type="sibTrans" cxnId="{410C693C-EA1D-482C-9F56-11C39CF5F4C0}">
      <dgm:prSet/>
      <dgm:spPr/>
      <dgm:t>
        <a:bodyPr/>
        <a:lstStyle/>
        <a:p>
          <a:endParaRPr lang="en-US"/>
        </a:p>
      </dgm:t>
    </dgm:pt>
    <dgm:pt modelId="{BD282AEF-8F61-47CD-B8C5-88A7F1411773}">
      <dgm:prSet/>
      <dgm:spPr/>
      <dgm:t>
        <a:bodyPr/>
        <a:lstStyle/>
        <a:p>
          <a:r>
            <a:rPr lang="en-US"/>
            <a:t>Other factors</a:t>
          </a:r>
        </a:p>
      </dgm:t>
    </dgm:pt>
    <dgm:pt modelId="{81AAD5B0-400D-418C-8D29-9CD83D0E78F1}" type="parTrans" cxnId="{CF5389B6-91DB-4AEE-83E4-B1640EC8B938}">
      <dgm:prSet/>
      <dgm:spPr/>
      <dgm:t>
        <a:bodyPr/>
        <a:lstStyle/>
        <a:p>
          <a:endParaRPr lang="en-US"/>
        </a:p>
      </dgm:t>
    </dgm:pt>
    <dgm:pt modelId="{36DDE234-6521-4484-9D01-E08A2378EA43}" type="sibTrans" cxnId="{CF5389B6-91DB-4AEE-83E4-B1640EC8B938}">
      <dgm:prSet/>
      <dgm:spPr/>
      <dgm:t>
        <a:bodyPr/>
        <a:lstStyle/>
        <a:p>
          <a:endParaRPr lang="en-US"/>
        </a:p>
      </dgm:t>
    </dgm:pt>
    <dgm:pt modelId="{5EFCA9E9-FA5F-40EF-B9BE-0BEE54E31FE2}" type="pres">
      <dgm:prSet presAssocID="{74EF8DB6-CD51-4FF2-BA1C-DE7A1E55D0C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2818226-08F0-4039-AEC3-52DF46FEF398}" type="pres">
      <dgm:prSet presAssocID="{DCD50EB9-B851-4FE8-8403-931CFC4E38B2}" presName="hierRoot1" presStyleCnt="0"/>
      <dgm:spPr/>
    </dgm:pt>
    <dgm:pt modelId="{045B1BBD-F3E9-4AA9-A3B2-18C672B6CDFD}" type="pres">
      <dgm:prSet presAssocID="{DCD50EB9-B851-4FE8-8403-931CFC4E38B2}" presName="composite" presStyleCnt="0"/>
      <dgm:spPr/>
    </dgm:pt>
    <dgm:pt modelId="{6C4770C6-7C1A-4AC0-A8E0-4A81DE95983D}" type="pres">
      <dgm:prSet presAssocID="{DCD50EB9-B851-4FE8-8403-931CFC4E38B2}" presName="background" presStyleLbl="node0" presStyleIdx="0" presStyleCnt="2"/>
      <dgm:spPr/>
    </dgm:pt>
    <dgm:pt modelId="{3A8A9C95-1BF3-4BE3-98B2-BE1F060F0188}" type="pres">
      <dgm:prSet presAssocID="{DCD50EB9-B851-4FE8-8403-931CFC4E38B2}" presName="text" presStyleLbl="fgAcc0" presStyleIdx="0" presStyleCnt="2">
        <dgm:presLayoutVars>
          <dgm:chPref val="3"/>
        </dgm:presLayoutVars>
      </dgm:prSet>
      <dgm:spPr/>
    </dgm:pt>
    <dgm:pt modelId="{EC262F83-0260-49EB-8E19-ED68CC4F28B8}" type="pres">
      <dgm:prSet presAssocID="{DCD50EB9-B851-4FE8-8403-931CFC4E38B2}" presName="hierChild2" presStyleCnt="0"/>
      <dgm:spPr/>
    </dgm:pt>
    <dgm:pt modelId="{56470307-22D1-46B6-8C06-E97139CFC6DF}" type="pres">
      <dgm:prSet presAssocID="{D3BE9EA2-B638-4D2C-99A9-559CCB8C5C20}" presName="Name10" presStyleLbl="parChTrans1D2" presStyleIdx="0" presStyleCnt="5"/>
      <dgm:spPr/>
    </dgm:pt>
    <dgm:pt modelId="{659C89F9-A8F8-4DE4-BDF6-A970FA93BB1F}" type="pres">
      <dgm:prSet presAssocID="{29A88550-D701-450C-8F30-38CEF6778EFA}" presName="hierRoot2" presStyleCnt="0"/>
      <dgm:spPr/>
    </dgm:pt>
    <dgm:pt modelId="{593A9FB3-9DBC-41FF-BB6A-31049DBB2C9D}" type="pres">
      <dgm:prSet presAssocID="{29A88550-D701-450C-8F30-38CEF6778EFA}" presName="composite2" presStyleCnt="0"/>
      <dgm:spPr/>
    </dgm:pt>
    <dgm:pt modelId="{7E2E8FBD-D93D-45AF-8C24-3BB86A3A2C17}" type="pres">
      <dgm:prSet presAssocID="{29A88550-D701-450C-8F30-38CEF6778EFA}" presName="background2" presStyleLbl="node2" presStyleIdx="0" presStyleCnt="5"/>
      <dgm:spPr/>
    </dgm:pt>
    <dgm:pt modelId="{ECE33D1B-004D-4FB0-A1B9-27EA2B14934B}" type="pres">
      <dgm:prSet presAssocID="{29A88550-D701-450C-8F30-38CEF6778EFA}" presName="text2" presStyleLbl="fgAcc2" presStyleIdx="0" presStyleCnt="5">
        <dgm:presLayoutVars>
          <dgm:chPref val="3"/>
        </dgm:presLayoutVars>
      </dgm:prSet>
      <dgm:spPr/>
    </dgm:pt>
    <dgm:pt modelId="{F0A57384-17C7-4B0E-96D8-A2A6DF744684}" type="pres">
      <dgm:prSet presAssocID="{29A88550-D701-450C-8F30-38CEF6778EFA}" presName="hierChild3" presStyleCnt="0"/>
      <dgm:spPr/>
    </dgm:pt>
    <dgm:pt modelId="{627F8D6B-BBD2-49B0-9E62-4978427FCE35}" type="pres">
      <dgm:prSet presAssocID="{0C622DA1-BDD6-4D51-8EA7-3AD06BC6E410}" presName="hierRoot1" presStyleCnt="0"/>
      <dgm:spPr/>
    </dgm:pt>
    <dgm:pt modelId="{3E465BED-C3B8-41C0-9B57-8A47C173142F}" type="pres">
      <dgm:prSet presAssocID="{0C622DA1-BDD6-4D51-8EA7-3AD06BC6E410}" presName="composite" presStyleCnt="0"/>
      <dgm:spPr/>
    </dgm:pt>
    <dgm:pt modelId="{F6E15703-C959-4E97-BDF1-659C1497C5F8}" type="pres">
      <dgm:prSet presAssocID="{0C622DA1-BDD6-4D51-8EA7-3AD06BC6E410}" presName="background" presStyleLbl="node0" presStyleIdx="1" presStyleCnt="2"/>
      <dgm:spPr/>
    </dgm:pt>
    <dgm:pt modelId="{7D7CB359-4D1A-438C-A53B-6C2388455E9C}" type="pres">
      <dgm:prSet presAssocID="{0C622DA1-BDD6-4D51-8EA7-3AD06BC6E410}" presName="text" presStyleLbl="fgAcc0" presStyleIdx="1" presStyleCnt="2">
        <dgm:presLayoutVars>
          <dgm:chPref val="3"/>
        </dgm:presLayoutVars>
      </dgm:prSet>
      <dgm:spPr/>
    </dgm:pt>
    <dgm:pt modelId="{1900CA54-7F95-45B2-B03B-14444798CBC7}" type="pres">
      <dgm:prSet presAssocID="{0C622DA1-BDD6-4D51-8EA7-3AD06BC6E410}" presName="hierChild2" presStyleCnt="0"/>
      <dgm:spPr/>
    </dgm:pt>
    <dgm:pt modelId="{329F0524-7177-4A4E-9C50-5B887E4661AB}" type="pres">
      <dgm:prSet presAssocID="{61448EB8-D70A-4E00-9749-FFB8301964D4}" presName="Name10" presStyleLbl="parChTrans1D2" presStyleIdx="1" presStyleCnt="5"/>
      <dgm:spPr/>
    </dgm:pt>
    <dgm:pt modelId="{9C0F64C2-2918-4B25-9BD6-949DBB04EB51}" type="pres">
      <dgm:prSet presAssocID="{32C99B49-0DBC-4443-BE0E-1778F1B3F1D2}" presName="hierRoot2" presStyleCnt="0"/>
      <dgm:spPr/>
    </dgm:pt>
    <dgm:pt modelId="{E48DA0AB-7E62-4D9C-9569-86D06E873342}" type="pres">
      <dgm:prSet presAssocID="{32C99B49-0DBC-4443-BE0E-1778F1B3F1D2}" presName="composite2" presStyleCnt="0"/>
      <dgm:spPr/>
    </dgm:pt>
    <dgm:pt modelId="{B0933CA0-57FB-4AE3-8A4B-26365EB51360}" type="pres">
      <dgm:prSet presAssocID="{32C99B49-0DBC-4443-BE0E-1778F1B3F1D2}" presName="background2" presStyleLbl="node2" presStyleIdx="1" presStyleCnt="5"/>
      <dgm:spPr/>
    </dgm:pt>
    <dgm:pt modelId="{8B82BC98-630B-45DE-92A3-69C14CD6C187}" type="pres">
      <dgm:prSet presAssocID="{32C99B49-0DBC-4443-BE0E-1778F1B3F1D2}" presName="text2" presStyleLbl="fgAcc2" presStyleIdx="1" presStyleCnt="5">
        <dgm:presLayoutVars>
          <dgm:chPref val="3"/>
        </dgm:presLayoutVars>
      </dgm:prSet>
      <dgm:spPr/>
    </dgm:pt>
    <dgm:pt modelId="{F03B0A10-1867-4F2E-A5D2-601CF39FC709}" type="pres">
      <dgm:prSet presAssocID="{32C99B49-0DBC-4443-BE0E-1778F1B3F1D2}" presName="hierChild3" presStyleCnt="0"/>
      <dgm:spPr/>
    </dgm:pt>
    <dgm:pt modelId="{9A1EE1EE-6FF4-4CA0-9FF0-87385C2505E7}" type="pres">
      <dgm:prSet presAssocID="{F6BB64E9-F1B6-48F6-84A4-1B9C35650458}" presName="Name10" presStyleLbl="parChTrans1D2" presStyleIdx="2" presStyleCnt="5"/>
      <dgm:spPr/>
    </dgm:pt>
    <dgm:pt modelId="{77E2363A-1066-460E-89AC-76232B342488}" type="pres">
      <dgm:prSet presAssocID="{625A6ACE-B096-44B4-B62C-745AEC58AE33}" presName="hierRoot2" presStyleCnt="0"/>
      <dgm:spPr/>
    </dgm:pt>
    <dgm:pt modelId="{2251A16B-4690-4DD5-B4A1-DB3B98DC69CB}" type="pres">
      <dgm:prSet presAssocID="{625A6ACE-B096-44B4-B62C-745AEC58AE33}" presName="composite2" presStyleCnt="0"/>
      <dgm:spPr/>
    </dgm:pt>
    <dgm:pt modelId="{BE193D77-4545-4DF6-9430-87434CB1A492}" type="pres">
      <dgm:prSet presAssocID="{625A6ACE-B096-44B4-B62C-745AEC58AE33}" presName="background2" presStyleLbl="node2" presStyleIdx="2" presStyleCnt="5"/>
      <dgm:spPr/>
    </dgm:pt>
    <dgm:pt modelId="{C9885D9C-0D62-49C3-9510-F709DE21D6C3}" type="pres">
      <dgm:prSet presAssocID="{625A6ACE-B096-44B4-B62C-745AEC58AE33}" presName="text2" presStyleLbl="fgAcc2" presStyleIdx="2" presStyleCnt="5">
        <dgm:presLayoutVars>
          <dgm:chPref val="3"/>
        </dgm:presLayoutVars>
      </dgm:prSet>
      <dgm:spPr/>
    </dgm:pt>
    <dgm:pt modelId="{586D9137-9B25-4985-A1B9-225A76A8599A}" type="pres">
      <dgm:prSet presAssocID="{625A6ACE-B096-44B4-B62C-745AEC58AE33}" presName="hierChild3" presStyleCnt="0"/>
      <dgm:spPr/>
    </dgm:pt>
    <dgm:pt modelId="{4E120AC2-B19F-4F09-8EDB-6138E433EFE5}" type="pres">
      <dgm:prSet presAssocID="{4ECC6C27-6CB3-4188-8B44-A4BA59299070}" presName="Name10" presStyleLbl="parChTrans1D2" presStyleIdx="3" presStyleCnt="5"/>
      <dgm:spPr/>
    </dgm:pt>
    <dgm:pt modelId="{B4B1D115-27D4-4A45-A2B9-7215D6ABCE5A}" type="pres">
      <dgm:prSet presAssocID="{3D2A5362-5255-493C-8719-41C250F0F35D}" presName="hierRoot2" presStyleCnt="0"/>
      <dgm:spPr/>
    </dgm:pt>
    <dgm:pt modelId="{B01BE11F-3F4B-4F6C-849B-160F27B40282}" type="pres">
      <dgm:prSet presAssocID="{3D2A5362-5255-493C-8719-41C250F0F35D}" presName="composite2" presStyleCnt="0"/>
      <dgm:spPr/>
    </dgm:pt>
    <dgm:pt modelId="{87CA6043-4F6A-4668-9597-83453B3AE2F7}" type="pres">
      <dgm:prSet presAssocID="{3D2A5362-5255-493C-8719-41C250F0F35D}" presName="background2" presStyleLbl="node2" presStyleIdx="3" presStyleCnt="5"/>
      <dgm:spPr/>
    </dgm:pt>
    <dgm:pt modelId="{A7A29590-DB52-4369-BD7C-1C92D5534633}" type="pres">
      <dgm:prSet presAssocID="{3D2A5362-5255-493C-8719-41C250F0F35D}" presName="text2" presStyleLbl="fgAcc2" presStyleIdx="3" presStyleCnt="5">
        <dgm:presLayoutVars>
          <dgm:chPref val="3"/>
        </dgm:presLayoutVars>
      </dgm:prSet>
      <dgm:spPr/>
    </dgm:pt>
    <dgm:pt modelId="{939E8CE0-2800-480B-8DFF-AFFC6305C1BD}" type="pres">
      <dgm:prSet presAssocID="{3D2A5362-5255-493C-8719-41C250F0F35D}" presName="hierChild3" presStyleCnt="0"/>
      <dgm:spPr/>
    </dgm:pt>
    <dgm:pt modelId="{BC5B8404-A29F-4423-96BC-A72AA10FD972}" type="pres">
      <dgm:prSet presAssocID="{81AAD5B0-400D-418C-8D29-9CD83D0E78F1}" presName="Name10" presStyleLbl="parChTrans1D2" presStyleIdx="4" presStyleCnt="5"/>
      <dgm:spPr/>
    </dgm:pt>
    <dgm:pt modelId="{404A4449-88C9-4B04-9716-51CF9E72FB06}" type="pres">
      <dgm:prSet presAssocID="{BD282AEF-8F61-47CD-B8C5-88A7F1411773}" presName="hierRoot2" presStyleCnt="0"/>
      <dgm:spPr/>
    </dgm:pt>
    <dgm:pt modelId="{0F3837EB-866B-400D-8D98-D4C925815539}" type="pres">
      <dgm:prSet presAssocID="{BD282AEF-8F61-47CD-B8C5-88A7F1411773}" presName="composite2" presStyleCnt="0"/>
      <dgm:spPr/>
    </dgm:pt>
    <dgm:pt modelId="{ECF462D6-46BD-4688-A1E9-91A976A38E48}" type="pres">
      <dgm:prSet presAssocID="{BD282AEF-8F61-47CD-B8C5-88A7F1411773}" presName="background2" presStyleLbl="node2" presStyleIdx="4" presStyleCnt="5"/>
      <dgm:spPr/>
    </dgm:pt>
    <dgm:pt modelId="{339B9F41-2AE2-4545-A989-179FA48D91B6}" type="pres">
      <dgm:prSet presAssocID="{BD282AEF-8F61-47CD-B8C5-88A7F1411773}" presName="text2" presStyleLbl="fgAcc2" presStyleIdx="4" presStyleCnt="5">
        <dgm:presLayoutVars>
          <dgm:chPref val="3"/>
        </dgm:presLayoutVars>
      </dgm:prSet>
      <dgm:spPr/>
    </dgm:pt>
    <dgm:pt modelId="{B8712787-F19E-45DC-B97E-9841A6AB2AF0}" type="pres">
      <dgm:prSet presAssocID="{BD282AEF-8F61-47CD-B8C5-88A7F1411773}" presName="hierChild3" presStyleCnt="0"/>
      <dgm:spPr/>
    </dgm:pt>
  </dgm:ptLst>
  <dgm:cxnLst>
    <dgm:cxn modelId="{51074001-A951-4330-8E42-9F38A38F639F}" type="presOf" srcId="{74EF8DB6-CD51-4FF2-BA1C-DE7A1E55D0C1}" destId="{5EFCA9E9-FA5F-40EF-B9BE-0BEE54E31FE2}" srcOrd="0" destOrd="0" presId="urn:microsoft.com/office/officeart/2005/8/layout/hierarchy1"/>
    <dgm:cxn modelId="{60BE2209-114C-4737-9D05-E5B302E94C74}" type="presOf" srcId="{61448EB8-D70A-4E00-9749-FFB8301964D4}" destId="{329F0524-7177-4A4E-9C50-5B887E4661AB}" srcOrd="0" destOrd="0" presId="urn:microsoft.com/office/officeart/2005/8/layout/hierarchy1"/>
    <dgm:cxn modelId="{34CF451B-2AEB-4138-865F-E46550795FB6}" type="presOf" srcId="{4ECC6C27-6CB3-4188-8B44-A4BA59299070}" destId="{4E120AC2-B19F-4F09-8EDB-6138E433EFE5}" srcOrd="0" destOrd="0" presId="urn:microsoft.com/office/officeart/2005/8/layout/hierarchy1"/>
    <dgm:cxn modelId="{410C693C-EA1D-482C-9F56-11C39CF5F4C0}" srcId="{0C622DA1-BDD6-4D51-8EA7-3AD06BC6E410}" destId="{3D2A5362-5255-493C-8719-41C250F0F35D}" srcOrd="2" destOrd="0" parTransId="{4ECC6C27-6CB3-4188-8B44-A4BA59299070}" sibTransId="{ACC64A37-5FEA-4053-89E8-A8DE07AC3418}"/>
    <dgm:cxn modelId="{D0E76C65-36FE-4CB7-8EC0-1DA8E0E5845A}" type="presOf" srcId="{0C622DA1-BDD6-4D51-8EA7-3AD06BC6E410}" destId="{7D7CB359-4D1A-438C-A53B-6C2388455E9C}" srcOrd="0" destOrd="0" presId="urn:microsoft.com/office/officeart/2005/8/layout/hierarchy1"/>
    <dgm:cxn modelId="{BEBB884E-190F-4709-86E4-8C39AE6A91DD}" type="presOf" srcId="{D3BE9EA2-B638-4D2C-99A9-559CCB8C5C20}" destId="{56470307-22D1-46B6-8C06-E97139CFC6DF}" srcOrd="0" destOrd="0" presId="urn:microsoft.com/office/officeart/2005/8/layout/hierarchy1"/>
    <dgm:cxn modelId="{95BAF96F-F08B-4933-94E9-F09096BBBD7F}" type="presOf" srcId="{BD282AEF-8F61-47CD-B8C5-88A7F1411773}" destId="{339B9F41-2AE2-4545-A989-179FA48D91B6}" srcOrd="0" destOrd="0" presId="urn:microsoft.com/office/officeart/2005/8/layout/hierarchy1"/>
    <dgm:cxn modelId="{61604B70-C6FA-484A-9B70-F0691FD6E1BF}" srcId="{0C622DA1-BDD6-4D51-8EA7-3AD06BC6E410}" destId="{32C99B49-0DBC-4443-BE0E-1778F1B3F1D2}" srcOrd="0" destOrd="0" parTransId="{61448EB8-D70A-4E00-9749-FFB8301964D4}" sibTransId="{1FABE645-2CE6-4262-95B8-7DDCAA657510}"/>
    <dgm:cxn modelId="{BB056A87-4A78-488A-8264-DD3FABB33B96}" type="presOf" srcId="{F6BB64E9-F1B6-48F6-84A4-1B9C35650458}" destId="{9A1EE1EE-6FF4-4CA0-9FF0-87385C2505E7}" srcOrd="0" destOrd="0" presId="urn:microsoft.com/office/officeart/2005/8/layout/hierarchy1"/>
    <dgm:cxn modelId="{66E57A94-C1D4-46EC-BCDC-86544737AF91}" type="presOf" srcId="{DCD50EB9-B851-4FE8-8403-931CFC4E38B2}" destId="{3A8A9C95-1BF3-4BE3-98B2-BE1F060F0188}" srcOrd="0" destOrd="0" presId="urn:microsoft.com/office/officeart/2005/8/layout/hierarchy1"/>
    <dgm:cxn modelId="{2E8AE6AC-852F-4D10-A68C-F6BA2800CF6A}" type="presOf" srcId="{29A88550-D701-450C-8F30-38CEF6778EFA}" destId="{ECE33D1B-004D-4FB0-A1B9-27EA2B14934B}" srcOrd="0" destOrd="0" presId="urn:microsoft.com/office/officeart/2005/8/layout/hierarchy1"/>
    <dgm:cxn modelId="{E44456B1-86E7-41E8-A62F-1F0F08F56189}" type="presOf" srcId="{625A6ACE-B096-44B4-B62C-745AEC58AE33}" destId="{C9885D9C-0D62-49C3-9510-F709DE21D6C3}" srcOrd="0" destOrd="0" presId="urn:microsoft.com/office/officeart/2005/8/layout/hierarchy1"/>
    <dgm:cxn modelId="{CF5389B6-91DB-4AEE-83E4-B1640EC8B938}" srcId="{0C622DA1-BDD6-4D51-8EA7-3AD06BC6E410}" destId="{BD282AEF-8F61-47CD-B8C5-88A7F1411773}" srcOrd="3" destOrd="0" parTransId="{81AAD5B0-400D-418C-8D29-9CD83D0E78F1}" sibTransId="{36DDE234-6521-4484-9D01-E08A2378EA43}"/>
    <dgm:cxn modelId="{FF8AACB8-3330-4F02-882B-BB43C3E4A362}" type="presOf" srcId="{81AAD5B0-400D-418C-8D29-9CD83D0E78F1}" destId="{BC5B8404-A29F-4423-96BC-A72AA10FD972}" srcOrd="0" destOrd="0" presId="urn:microsoft.com/office/officeart/2005/8/layout/hierarchy1"/>
    <dgm:cxn modelId="{8ED7A7C2-5C63-424A-9EF3-368C5C54A14B}" type="presOf" srcId="{32C99B49-0DBC-4443-BE0E-1778F1B3F1D2}" destId="{8B82BC98-630B-45DE-92A3-69C14CD6C187}" srcOrd="0" destOrd="0" presId="urn:microsoft.com/office/officeart/2005/8/layout/hierarchy1"/>
    <dgm:cxn modelId="{0C4D22C4-9C42-4BFC-ADD3-FDFB106A1921}" srcId="{DCD50EB9-B851-4FE8-8403-931CFC4E38B2}" destId="{29A88550-D701-450C-8F30-38CEF6778EFA}" srcOrd="0" destOrd="0" parTransId="{D3BE9EA2-B638-4D2C-99A9-559CCB8C5C20}" sibTransId="{27E63102-0D03-4F17-82D0-F77E831865CC}"/>
    <dgm:cxn modelId="{F0A160C4-F229-4E1F-B20A-ED77988C35D9}" srcId="{74EF8DB6-CD51-4FF2-BA1C-DE7A1E55D0C1}" destId="{0C622DA1-BDD6-4D51-8EA7-3AD06BC6E410}" srcOrd="1" destOrd="0" parTransId="{512CCAE3-9B93-4E47-8EFD-A5DADDB428A4}" sibTransId="{FF4507E8-8FA2-49EB-81E6-4758CE1FC964}"/>
    <dgm:cxn modelId="{47BBF1D5-6D58-4071-9DAD-020C22E51D65}" type="presOf" srcId="{3D2A5362-5255-493C-8719-41C250F0F35D}" destId="{A7A29590-DB52-4369-BD7C-1C92D5534633}" srcOrd="0" destOrd="0" presId="urn:microsoft.com/office/officeart/2005/8/layout/hierarchy1"/>
    <dgm:cxn modelId="{22B5F5DE-40E0-47BC-AD27-51F6B38FFCD8}" srcId="{0C622DA1-BDD6-4D51-8EA7-3AD06BC6E410}" destId="{625A6ACE-B096-44B4-B62C-745AEC58AE33}" srcOrd="1" destOrd="0" parTransId="{F6BB64E9-F1B6-48F6-84A4-1B9C35650458}" sibTransId="{909E69D0-5ACA-4CA0-92E6-418E8D4048C1}"/>
    <dgm:cxn modelId="{D8255FFD-36CB-4E9D-B674-8E38CA724B17}" srcId="{74EF8DB6-CD51-4FF2-BA1C-DE7A1E55D0C1}" destId="{DCD50EB9-B851-4FE8-8403-931CFC4E38B2}" srcOrd="0" destOrd="0" parTransId="{ED44214B-B4AC-4255-93B2-1D0199CB43A1}" sibTransId="{13DD81F7-1592-4211-8FA7-06243EC6F1A4}"/>
    <dgm:cxn modelId="{E9AC8DD7-8BD6-44B2-879D-1059CBC84369}" type="presParOf" srcId="{5EFCA9E9-FA5F-40EF-B9BE-0BEE54E31FE2}" destId="{B2818226-08F0-4039-AEC3-52DF46FEF398}" srcOrd="0" destOrd="0" presId="urn:microsoft.com/office/officeart/2005/8/layout/hierarchy1"/>
    <dgm:cxn modelId="{B794047D-0947-4039-B801-4A8F69E32E88}" type="presParOf" srcId="{B2818226-08F0-4039-AEC3-52DF46FEF398}" destId="{045B1BBD-F3E9-4AA9-A3B2-18C672B6CDFD}" srcOrd="0" destOrd="0" presId="urn:microsoft.com/office/officeart/2005/8/layout/hierarchy1"/>
    <dgm:cxn modelId="{9A76F7EE-EF7D-4648-9450-C2445CDB934C}" type="presParOf" srcId="{045B1BBD-F3E9-4AA9-A3B2-18C672B6CDFD}" destId="{6C4770C6-7C1A-4AC0-A8E0-4A81DE95983D}" srcOrd="0" destOrd="0" presId="urn:microsoft.com/office/officeart/2005/8/layout/hierarchy1"/>
    <dgm:cxn modelId="{9E077C00-48BB-49E9-99D4-F6E1EE8C6743}" type="presParOf" srcId="{045B1BBD-F3E9-4AA9-A3B2-18C672B6CDFD}" destId="{3A8A9C95-1BF3-4BE3-98B2-BE1F060F0188}" srcOrd="1" destOrd="0" presId="urn:microsoft.com/office/officeart/2005/8/layout/hierarchy1"/>
    <dgm:cxn modelId="{A105E457-E907-4A21-BBEA-A473D7A36C3D}" type="presParOf" srcId="{B2818226-08F0-4039-AEC3-52DF46FEF398}" destId="{EC262F83-0260-49EB-8E19-ED68CC4F28B8}" srcOrd="1" destOrd="0" presId="urn:microsoft.com/office/officeart/2005/8/layout/hierarchy1"/>
    <dgm:cxn modelId="{8885D558-25CF-4080-9427-C1D2D1ED91F6}" type="presParOf" srcId="{EC262F83-0260-49EB-8E19-ED68CC4F28B8}" destId="{56470307-22D1-46B6-8C06-E97139CFC6DF}" srcOrd="0" destOrd="0" presId="urn:microsoft.com/office/officeart/2005/8/layout/hierarchy1"/>
    <dgm:cxn modelId="{862F489A-FAAF-4BA4-B8A0-7A745E864D0E}" type="presParOf" srcId="{EC262F83-0260-49EB-8E19-ED68CC4F28B8}" destId="{659C89F9-A8F8-4DE4-BDF6-A970FA93BB1F}" srcOrd="1" destOrd="0" presId="urn:microsoft.com/office/officeart/2005/8/layout/hierarchy1"/>
    <dgm:cxn modelId="{4E2831FA-8B86-4ED6-818D-241D77C39ADB}" type="presParOf" srcId="{659C89F9-A8F8-4DE4-BDF6-A970FA93BB1F}" destId="{593A9FB3-9DBC-41FF-BB6A-31049DBB2C9D}" srcOrd="0" destOrd="0" presId="urn:microsoft.com/office/officeart/2005/8/layout/hierarchy1"/>
    <dgm:cxn modelId="{320B2A35-5F42-4D6F-B379-664D7BC60355}" type="presParOf" srcId="{593A9FB3-9DBC-41FF-BB6A-31049DBB2C9D}" destId="{7E2E8FBD-D93D-45AF-8C24-3BB86A3A2C17}" srcOrd="0" destOrd="0" presId="urn:microsoft.com/office/officeart/2005/8/layout/hierarchy1"/>
    <dgm:cxn modelId="{05EE7A8F-E7E6-46FB-88AC-7AAA27DB2CF3}" type="presParOf" srcId="{593A9FB3-9DBC-41FF-BB6A-31049DBB2C9D}" destId="{ECE33D1B-004D-4FB0-A1B9-27EA2B14934B}" srcOrd="1" destOrd="0" presId="urn:microsoft.com/office/officeart/2005/8/layout/hierarchy1"/>
    <dgm:cxn modelId="{CA466976-18EF-4228-91B7-62B7A6104D52}" type="presParOf" srcId="{659C89F9-A8F8-4DE4-BDF6-A970FA93BB1F}" destId="{F0A57384-17C7-4B0E-96D8-A2A6DF744684}" srcOrd="1" destOrd="0" presId="urn:microsoft.com/office/officeart/2005/8/layout/hierarchy1"/>
    <dgm:cxn modelId="{5DD43D73-7605-4278-A9B6-69FC018CF079}" type="presParOf" srcId="{5EFCA9E9-FA5F-40EF-B9BE-0BEE54E31FE2}" destId="{627F8D6B-BBD2-49B0-9E62-4978427FCE35}" srcOrd="1" destOrd="0" presId="urn:microsoft.com/office/officeart/2005/8/layout/hierarchy1"/>
    <dgm:cxn modelId="{C8992D5F-4C94-42A0-AE2F-84F8D0F6FA82}" type="presParOf" srcId="{627F8D6B-BBD2-49B0-9E62-4978427FCE35}" destId="{3E465BED-C3B8-41C0-9B57-8A47C173142F}" srcOrd="0" destOrd="0" presId="urn:microsoft.com/office/officeart/2005/8/layout/hierarchy1"/>
    <dgm:cxn modelId="{0680ECDA-4807-4A6F-84A0-FF7980C3656D}" type="presParOf" srcId="{3E465BED-C3B8-41C0-9B57-8A47C173142F}" destId="{F6E15703-C959-4E97-BDF1-659C1497C5F8}" srcOrd="0" destOrd="0" presId="urn:microsoft.com/office/officeart/2005/8/layout/hierarchy1"/>
    <dgm:cxn modelId="{97CBBA04-9692-458C-B080-1BF22EB50C6B}" type="presParOf" srcId="{3E465BED-C3B8-41C0-9B57-8A47C173142F}" destId="{7D7CB359-4D1A-438C-A53B-6C2388455E9C}" srcOrd="1" destOrd="0" presId="urn:microsoft.com/office/officeart/2005/8/layout/hierarchy1"/>
    <dgm:cxn modelId="{2F51115B-BEDE-4CBD-AB29-2B5500708268}" type="presParOf" srcId="{627F8D6B-BBD2-49B0-9E62-4978427FCE35}" destId="{1900CA54-7F95-45B2-B03B-14444798CBC7}" srcOrd="1" destOrd="0" presId="urn:microsoft.com/office/officeart/2005/8/layout/hierarchy1"/>
    <dgm:cxn modelId="{96CA73E8-CD9B-4CE9-8CB1-95DF1669B9E1}" type="presParOf" srcId="{1900CA54-7F95-45B2-B03B-14444798CBC7}" destId="{329F0524-7177-4A4E-9C50-5B887E4661AB}" srcOrd="0" destOrd="0" presId="urn:microsoft.com/office/officeart/2005/8/layout/hierarchy1"/>
    <dgm:cxn modelId="{86BD8BBF-475B-406D-8438-482FF8208C97}" type="presParOf" srcId="{1900CA54-7F95-45B2-B03B-14444798CBC7}" destId="{9C0F64C2-2918-4B25-9BD6-949DBB04EB51}" srcOrd="1" destOrd="0" presId="urn:microsoft.com/office/officeart/2005/8/layout/hierarchy1"/>
    <dgm:cxn modelId="{9DFC0E96-E973-4202-9E17-946FEE53648B}" type="presParOf" srcId="{9C0F64C2-2918-4B25-9BD6-949DBB04EB51}" destId="{E48DA0AB-7E62-4D9C-9569-86D06E873342}" srcOrd="0" destOrd="0" presId="urn:microsoft.com/office/officeart/2005/8/layout/hierarchy1"/>
    <dgm:cxn modelId="{5D27F689-128E-446E-9664-940E933F874A}" type="presParOf" srcId="{E48DA0AB-7E62-4D9C-9569-86D06E873342}" destId="{B0933CA0-57FB-4AE3-8A4B-26365EB51360}" srcOrd="0" destOrd="0" presId="urn:microsoft.com/office/officeart/2005/8/layout/hierarchy1"/>
    <dgm:cxn modelId="{2F31CA9E-2EA9-4240-BE27-3CABB31726DF}" type="presParOf" srcId="{E48DA0AB-7E62-4D9C-9569-86D06E873342}" destId="{8B82BC98-630B-45DE-92A3-69C14CD6C187}" srcOrd="1" destOrd="0" presId="urn:microsoft.com/office/officeart/2005/8/layout/hierarchy1"/>
    <dgm:cxn modelId="{09CE42DF-F18D-4CC2-9B0E-B1C40C9AD8DB}" type="presParOf" srcId="{9C0F64C2-2918-4B25-9BD6-949DBB04EB51}" destId="{F03B0A10-1867-4F2E-A5D2-601CF39FC709}" srcOrd="1" destOrd="0" presId="urn:microsoft.com/office/officeart/2005/8/layout/hierarchy1"/>
    <dgm:cxn modelId="{E9A5B974-7EC0-4E80-9F85-041C9305954D}" type="presParOf" srcId="{1900CA54-7F95-45B2-B03B-14444798CBC7}" destId="{9A1EE1EE-6FF4-4CA0-9FF0-87385C2505E7}" srcOrd="2" destOrd="0" presId="urn:microsoft.com/office/officeart/2005/8/layout/hierarchy1"/>
    <dgm:cxn modelId="{D43F2E35-5604-4FDF-B4DE-8CF2FD4CAF34}" type="presParOf" srcId="{1900CA54-7F95-45B2-B03B-14444798CBC7}" destId="{77E2363A-1066-460E-89AC-76232B342488}" srcOrd="3" destOrd="0" presId="urn:microsoft.com/office/officeart/2005/8/layout/hierarchy1"/>
    <dgm:cxn modelId="{EB62F39F-977A-42BA-8C73-99629D1D92A3}" type="presParOf" srcId="{77E2363A-1066-460E-89AC-76232B342488}" destId="{2251A16B-4690-4DD5-B4A1-DB3B98DC69CB}" srcOrd="0" destOrd="0" presId="urn:microsoft.com/office/officeart/2005/8/layout/hierarchy1"/>
    <dgm:cxn modelId="{97E44EBC-6754-4776-A9B6-36B792D65CBB}" type="presParOf" srcId="{2251A16B-4690-4DD5-B4A1-DB3B98DC69CB}" destId="{BE193D77-4545-4DF6-9430-87434CB1A492}" srcOrd="0" destOrd="0" presId="urn:microsoft.com/office/officeart/2005/8/layout/hierarchy1"/>
    <dgm:cxn modelId="{D0518713-63BE-4D19-99C1-F2DF6F008E7F}" type="presParOf" srcId="{2251A16B-4690-4DD5-B4A1-DB3B98DC69CB}" destId="{C9885D9C-0D62-49C3-9510-F709DE21D6C3}" srcOrd="1" destOrd="0" presId="urn:microsoft.com/office/officeart/2005/8/layout/hierarchy1"/>
    <dgm:cxn modelId="{44490F28-BA38-409D-A28D-4BF204F0AC60}" type="presParOf" srcId="{77E2363A-1066-460E-89AC-76232B342488}" destId="{586D9137-9B25-4985-A1B9-225A76A8599A}" srcOrd="1" destOrd="0" presId="urn:microsoft.com/office/officeart/2005/8/layout/hierarchy1"/>
    <dgm:cxn modelId="{B8DBF878-6DA5-4C3E-8A88-2D4E058D72AD}" type="presParOf" srcId="{1900CA54-7F95-45B2-B03B-14444798CBC7}" destId="{4E120AC2-B19F-4F09-8EDB-6138E433EFE5}" srcOrd="4" destOrd="0" presId="urn:microsoft.com/office/officeart/2005/8/layout/hierarchy1"/>
    <dgm:cxn modelId="{AEF21172-1DE7-49BB-BCE2-AF6421F5B631}" type="presParOf" srcId="{1900CA54-7F95-45B2-B03B-14444798CBC7}" destId="{B4B1D115-27D4-4A45-A2B9-7215D6ABCE5A}" srcOrd="5" destOrd="0" presId="urn:microsoft.com/office/officeart/2005/8/layout/hierarchy1"/>
    <dgm:cxn modelId="{26FC7C5C-5076-4354-89C1-DB3332173D05}" type="presParOf" srcId="{B4B1D115-27D4-4A45-A2B9-7215D6ABCE5A}" destId="{B01BE11F-3F4B-4F6C-849B-160F27B40282}" srcOrd="0" destOrd="0" presId="urn:microsoft.com/office/officeart/2005/8/layout/hierarchy1"/>
    <dgm:cxn modelId="{759E45CA-BFFC-4B9C-AFF0-13D311717C4D}" type="presParOf" srcId="{B01BE11F-3F4B-4F6C-849B-160F27B40282}" destId="{87CA6043-4F6A-4668-9597-83453B3AE2F7}" srcOrd="0" destOrd="0" presId="urn:microsoft.com/office/officeart/2005/8/layout/hierarchy1"/>
    <dgm:cxn modelId="{C94699CA-8819-4F87-A745-3BFA20C45391}" type="presParOf" srcId="{B01BE11F-3F4B-4F6C-849B-160F27B40282}" destId="{A7A29590-DB52-4369-BD7C-1C92D5534633}" srcOrd="1" destOrd="0" presId="urn:microsoft.com/office/officeart/2005/8/layout/hierarchy1"/>
    <dgm:cxn modelId="{8CD623B6-3435-49E7-B81E-9FC2136EDC1C}" type="presParOf" srcId="{B4B1D115-27D4-4A45-A2B9-7215D6ABCE5A}" destId="{939E8CE0-2800-480B-8DFF-AFFC6305C1BD}" srcOrd="1" destOrd="0" presId="urn:microsoft.com/office/officeart/2005/8/layout/hierarchy1"/>
    <dgm:cxn modelId="{E1DB8D8B-1143-42D1-86BF-2A7A2DC37BD9}" type="presParOf" srcId="{1900CA54-7F95-45B2-B03B-14444798CBC7}" destId="{BC5B8404-A29F-4423-96BC-A72AA10FD972}" srcOrd="6" destOrd="0" presId="urn:microsoft.com/office/officeart/2005/8/layout/hierarchy1"/>
    <dgm:cxn modelId="{96ABAFA0-17AA-4EB3-8902-578E2B8F0E34}" type="presParOf" srcId="{1900CA54-7F95-45B2-B03B-14444798CBC7}" destId="{404A4449-88C9-4B04-9716-51CF9E72FB06}" srcOrd="7" destOrd="0" presId="urn:microsoft.com/office/officeart/2005/8/layout/hierarchy1"/>
    <dgm:cxn modelId="{9D25E7EC-C06F-4AE4-8559-3E8FB94FE101}" type="presParOf" srcId="{404A4449-88C9-4B04-9716-51CF9E72FB06}" destId="{0F3837EB-866B-400D-8D98-D4C925815539}" srcOrd="0" destOrd="0" presId="urn:microsoft.com/office/officeart/2005/8/layout/hierarchy1"/>
    <dgm:cxn modelId="{DC59C058-960F-4342-BB69-C0CD052FC6A9}" type="presParOf" srcId="{0F3837EB-866B-400D-8D98-D4C925815539}" destId="{ECF462D6-46BD-4688-A1E9-91A976A38E48}" srcOrd="0" destOrd="0" presId="urn:microsoft.com/office/officeart/2005/8/layout/hierarchy1"/>
    <dgm:cxn modelId="{998D5F8B-49E7-4E3D-8BD6-A4B894B8DF2F}" type="presParOf" srcId="{0F3837EB-866B-400D-8D98-D4C925815539}" destId="{339B9F41-2AE2-4545-A989-179FA48D91B6}" srcOrd="1" destOrd="0" presId="urn:microsoft.com/office/officeart/2005/8/layout/hierarchy1"/>
    <dgm:cxn modelId="{0D690D47-B4C5-4481-BE39-2AC1E541C4FA}" type="presParOf" srcId="{404A4449-88C9-4B04-9716-51CF9E72FB06}" destId="{B8712787-F19E-45DC-B97E-9841A6AB2AF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36B9B7-31B0-4196-8354-D88BD68721B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A8FA785-254C-43E1-A871-ACD3A022E6E7}">
      <dgm:prSet/>
      <dgm:spPr/>
      <dgm:t>
        <a:bodyPr/>
        <a:lstStyle/>
        <a:p>
          <a:r>
            <a:rPr lang="en-US"/>
            <a:t>Notice of Funding Opportunity Released: 9/15/25</a:t>
          </a:r>
        </a:p>
      </dgm:t>
    </dgm:pt>
    <dgm:pt modelId="{630EB78F-C177-4752-B134-2EC74F67F318}" type="parTrans" cxnId="{2CCEA2E4-2333-4C8C-AA28-7AF8E2D934F6}">
      <dgm:prSet/>
      <dgm:spPr/>
      <dgm:t>
        <a:bodyPr/>
        <a:lstStyle/>
        <a:p>
          <a:endParaRPr lang="en-US"/>
        </a:p>
      </dgm:t>
    </dgm:pt>
    <dgm:pt modelId="{8864614E-8E8D-4C78-AEC9-0D60E71ECA1A}" type="sibTrans" cxnId="{2CCEA2E4-2333-4C8C-AA28-7AF8E2D934F6}">
      <dgm:prSet/>
      <dgm:spPr/>
      <dgm:t>
        <a:bodyPr/>
        <a:lstStyle/>
        <a:p>
          <a:endParaRPr lang="en-US"/>
        </a:p>
      </dgm:t>
    </dgm:pt>
    <dgm:pt modelId="{3B466A32-BCBB-4266-A72B-7854BEB50327}">
      <dgm:prSet/>
      <dgm:spPr/>
      <dgm:t>
        <a:bodyPr/>
        <a:lstStyle/>
        <a:p>
          <a:r>
            <a:rPr lang="en-US" dirty="0"/>
            <a:t>Application Deadline in Grants.gov: 11/5/25</a:t>
          </a:r>
        </a:p>
      </dgm:t>
    </dgm:pt>
    <dgm:pt modelId="{DA01EC04-194C-4EDD-9039-CF515C480D8A}" type="parTrans" cxnId="{CE4EEBD3-F704-495D-960D-CBCF92D8ACC5}">
      <dgm:prSet/>
      <dgm:spPr/>
      <dgm:t>
        <a:bodyPr/>
        <a:lstStyle/>
        <a:p>
          <a:endParaRPr lang="en-US"/>
        </a:p>
      </dgm:t>
    </dgm:pt>
    <dgm:pt modelId="{4F7A79E0-1A78-446F-B7CD-FC8D057A4E83}" type="sibTrans" cxnId="{CE4EEBD3-F704-495D-960D-CBCF92D8ACC5}">
      <dgm:prSet/>
      <dgm:spPr/>
      <dgm:t>
        <a:bodyPr/>
        <a:lstStyle/>
        <a:p>
          <a:endParaRPr lang="en-US"/>
        </a:p>
      </dgm:t>
    </dgm:pt>
    <dgm:pt modelId="{B6061961-243D-4AFE-9CC3-5C4A5FD0B1CE}">
      <dgm:prSet/>
      <dgm:spPr/>
      <dgm:t>
        <a:bodyPr/>
        <a:lstStyle/>
        <a:p>
          <a:r>
            <a:rPr lang="en-US"/>
            <a:t>Anticipated Award Date: 12/31/25</a:t>
          </a:r>
        </a:p>
      </dgm:t>
    </dgm:pt>
    <dgm:pt modelId="{E82B249F-021B-4B5E-A8A6-6EA97DD987B4}" type="parTrans" cxnId="{D2EFF7C0-C581-4BAF-AF68-B8FF0DE3B910}">
      <dgm:prSet/>
      <dgm:spPr/>
      <dgm:t>
        <a:bodyPr/>
        <a:lstStyle/>
        <a:p>
          <a:endParaRPr lang="en-US"/>
        </a:p>
      </dgm:t>
    </dgm:pt>
    <dgm:pt modelId="{D0CEA294-B421-4213-AE9D-06E7013888BD}" type="sibTrans" cxnId="{D2EFF7C0-C581-4BAF-AF68-B8FF0DE3B910}">
      <dgm:prSet/>
      <dgm:spPr/>
      <dgm:t>
        <a:bodyPr/>
        <a:lstStyle/>
        <a:p>
          <a:endParaRPr lang="en-US"/>
        </a:p>
      </dgm:t>
    </dgm:pt>
    <dgm:pt modelId="{DAD62954-12F2-4D20-AE3B-09CE9153E8C3}">
      <dgm:prSet/>
      <dgm:spPr/>
      <dgm:t>
        <a:bodyPr/>
        <a:lstStyle/>
        <a:p>
          <a:r>
            <a:rPr lang="en-US"/>
            <a:t>Earliest Start Date: 12/31/25</a:t>
          </a:r>
        </a:p>
      </dgm:t>
    </dgm:pt>
    <dgm:pt modelId="{01783C43-6D43-4704-ABE2-115F9136E64E}" type="parTrans" cxnId="{E6C3B5AA-999B-4609-9658-D8A7DF35F592}">
      <dgm:prSet/>
      <dgm:spPr/>
      <dgm:t>
        <a:bodyPr/>
        <a:lstStyle/>
        <a:p>
          <a:endParaRPr lang="en-US"/>
        </a:p>
      </dgm:t>
    </dgm:pt>
    <dgm:pt modelId="{9D003C54-DE1C-4FB2-AFC0-3A957BB34083}" type="sibTrans" cxnId="{E6C3B5AA-999B-4609-9658-D8A7DF35F592}">
      <dgm:prSet/>
      <dgm:spPr/>
      <dgm:t>
        <a:bodyPr/>
        <a:lstStyle/>
        <a:p>
          <a:endParaRPr lang="en-US"/>
        </a:p>
      </dgm:t>
    </dgm:pt>
    <dgm:pt modelId="{25AD4F13-2E49-4AD7-B2F3-106B47874549}" type="pres">
      <dgm:prSet presAssocID="{E636B9B7-31B0-4196-8354-D88BD68721B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563D06C-E4EC-4577-8A09-C95B14ED1D6C}" type="pres">
      <dgm:prSet presAssocID="{4A8FA785-254C-43E1-A871-ACD3A022E6E7}" presName="hierRoot1" presStyleCnt="0"/>
      <dgm:spPr/>
    </dgm:pt>
    <dgm:pt modelId="{D0A37256-25F5-4D58-9642-8630279589B0}" type="pres">
      <dgm:prSet presAssocID="{4A8FA785-254C-43E1-A871-ACD3A022E6E7}" presName="composite" presStyleCnt="0"/>
      <dgm:spPr/>
    </dgm:pt>
    <dgm:pt modelId="{AE68A617-04D1-4485-B84B-0E046BED2F0A}" type="pres">
      <dgm:prSet presAssocID="{4A8FA785-254C-43E1-A871-ACD3A022E6E7}" presName="background" presStyleLbl="node0" presStyleIdx="0" presStyleCnt="4"/>
      <dgm:spPr/>
    </dgm:pt>
    <dgm:pt modelId="{4AB0825E-982F-4EA9-B807-06140919096C}" type="pres">
      <dgm:prSet presAssocID="{4A8FA785-254C-43E1-A871-ACD3A022E6E7}" presName="text" presStyleLbl="fgAcc0" presStyleIdx="0" presStyleCnt="4">
        <dgm:presLayoutVars>
          <dgm:chPref val="3"/>
        </dgm:presLayoutVars>
      </dgm:prSet>
      <dgm:spPr/>
    </dgm:pt>
    <dgm:pt modelId="{619754F8-B859-46A1-A21E-2E156ECAF44D}" type="pres">
      <dgm:prSet presAssocID="{4A8FA785-254C-43E1-A871-ACD3A022E6E7}" presName="hierChild2" presStyleCnt="0"/>
      <dgm:spPr/>
    </dgm:pt>
    <dgm:pt modelId="{03B70030-F11C-4F56-A675-211C6008ED55}" type="pres">
      <dgm:prSet presAssocID="{3B466A32-BCBB-4266-A72B-7854BEB50327}" presName="hierRoot1" presStyleCnt="0"/>
      <dgm:spPr/>
    </dgm:pt>
    <dgm:pt modelId="{B4B39CEB-3CE2-4CD9-B559-19AFE2382684}" type="pres">
      <dgm:prSet presAssocID="{3B466A32-BCBB-4266-A72B-7854BEB50327}" presName="composite" presStyleCnt="0"/>
      <dgm:spPr/>
    </dgm:pt>
    <dgm:pt modelId="{686CE7A1-4AE6-4ADE-9197-174A0D7E4FDD}" type="pres">
      <dgm:prSet presAssocID="{3B466A32-BCBB-4266-A72B-7854BEB50327}" presName="background" presStyleLbl="node0" presStyleIdx="1" presStyleCnt="4"/>
      <dgm:spPr/>
    </dgm:pt>
    <dgm:pt modelId="{3600D35C-7A45-400C-9E83-49A8E3B8654E}" type="pres">
      <dgm:prSet presAssocID="{3B466A32-BCBB-4266-A72B-7854BEB50327}" presName="text" presStyleLbl="fgAcc0" presStyleIdx="1" presStyleCnt="4">
        <dgm:presLayoutVars>
          <dgm:chPref val="3"/>
        </dgm:presLayoutVars>
      </dgm:prSet>
      <dgm:spPr/>
    </dgm:pt>
    <dgm:pt modelId="{C39A8B91-D836-47EF-8034-31B9CFFD4CB6}" type="pres">
      <dgm:prSet presAssocID="{3B466A32-BCBB-4266-A72B-7854BEB50327}" presName="hierChild2" presStyleCnt="0"/>
      <dgm:spPr/>
    </dgm:pt>
    <dgm:pt modelId="{991AE4D7-F164-4CC3-936C-D67CC6B01D1D}" type="pres">
      <dgm:prSet presAssocID="{B6061961-243D-4AFE-9CC3-5C4A5FD0B1CE}" presName="hierRoot1" presStyleCnt="0"/>
      <dgm:spPr/>
    </dgm:pt>
    <dgm:pt modelId="{EF1730BD-4C2B-4DAC-9ADD-634ADC2579F4}" type="pres">
      <dgm:prSet presAssocID="{B6061961-243D-4AFE-9CC3-5C4A5FD0B1CE}" presName="composite" presStyleCnt="0"/>
      <dgm:spPr/>
    </dgm:pt>
    <dgm:pt modelId="{4D927995-3EC6-4FCA-BD2A-94233CC3BA27}" type="pres">
      <dgm:prSet presAssocID="{B6061961-243D-4AFE-9CC3-5C4A5FD0B1CE}" presName="background" presStyleLbl="node0" presStyleIdx="2" presStyleCnt="4"/>
      <dgm:spPr/>
    </dgm:pt>
    <dgm:pt modelId="{EB69EC36-D4C4-4D76-922A-1D55DAEAB8A6}" type="pres">
      <dgm:prSet presAssocID="{B6061961-243D-4AFE-9CC3-5C4A5FD0B1CE}" presName="text" presStyleLbl="fgAcc0" presStyleIdx="2" presStyleCnt="4">
        <dgm:presLayoutVars>
          <dgm:chPref val="3"/>
        </dgm:presLayoutVars>
      </dgm:prSet>
      <dgm:spPr/>
    </dgm:pt>
    <dgm:pt modelId="{0029D5F6-4AE7-4F7B-B21F-A7D689724D9C}" type="pres">
      <dgm:prSet presAssocID="{B6061961-243D-4AFE-9CC3-5C4A5FD0B1CE}" presName="hierChild2" presStyleCnt="0"/>
      <dgm:spPr/>
    </dgm:pt>
    <dgm:pt modelId="{3EF54948-29A9-478A-8A37-4E3DADBA9238}" type="pres">
      <dgm:prSet presAssocID="{DAD62954-12F2-4D20-AE3B-09CE9153E8C3}" presName="hierRoot1" presStyleCnt="0"/>
      <dgm:spPr/>
    </dgm:pt>
    <dgm:pt modelId="{9BA586C7-2762-45BB-BE06-46BC8F454CC2}" type="pres">
      <dgm:prSet presAssocID="{DAD62954-12F2-4D20-AE3B-09CE9153E8C3}" presName="composite" presStyleCnt="0"/>
      <dgm:spPr/>
    </dgm:pt>
    <dgm:pt modelId="{D1AB38A1-08A8-49D0-94B4-2927A00FEB9E}" type="pres">
      <dgm:prSet presAssocID="{DAD62954-12F2-4D20-AE3B-09CE9153E8C3}" presName="background" presStyleLbl="node0" presStyleIdx="3" presStyleCnt="4"/>
      <dgm:spPr/>
    </dgm:pt>
    <dgm:pt modelId="{86C30765-D3CA-44DD-B1E3-84CD89A089D8}" type="pres">
      <dgm:prSet presAssocID="{DAD62954-12F2-4D20-AE3B-09CE9153E8C3}" presName="text" presStyleLbl="fgAcc0" presStyleIdx="3" presStyleCnt="4">
        <dgm:presLayoutVars>
          <dgm:chPref val="3"/>
        </dgm:presLayoutVars>
      </dgm:prSet>
      <dgm:spPr/>
    </dgm:pt>
    <dgm:pt modelId="{0CF0C379-3674-4F59-AB53-920CA6DF4141}" type="pres">
      <dgm:prSet presAssocID="{DAD62954-12F2-4D20-AE3B-09CE9153E8C3}" presName="hierChild2" presStyleCnt="0"/>
      <dgm:spPr/>
    </dgm:pt>
  </dgm:ptLst>
  <dgm:cxnLst>
    <dgm:cxn modelId="{AB241F1C-98E8-48EF-8009-1B892BBC41CC}" type="presOf" srcId="{4A8FA785-254C-43E1-A871-ACD3A022E6E7}" destId="{4AB0825E-982F-4EA9-B807-06140919096C}" srcOrd="0" destOrd="0" presId="urn:microsoft.com/office/officeart/2005/8/layout/hierarchy1"/>
    <dgm:cxn modelId="{B8A6AA1E-3DFC-4FFD-9F7A-4AF3D018B1A9}" type="presOf" srcId="{DAD62954-12F2-4D20-AE3B-09CE9153E8C3}" destId="{86C30765-D3CA-44DD-B1E3-84CD89A089D8}" srcOrd="0" destOrd="0" presId="urn:microsoft.com/office/officeart/2005/8/layout/hierarchy1"/>
    <dgm:cxn modelId="{EF59F193-DE1F-4283-9702-54C2950CFE27}" type="presOf" srcId="{3B466A32-BCBB-4266-A72B-7854BEB50327}" destId="{3600D35C-7A45-400C-9E83-49A8E3B8654E}" srcOrd="0" destOrd="0" presId="urn:microsoft.com/office/officeart/2005/8/layout/hierarchy1"/>
    <dgm:cxn modelId="{E6C3B5AA-999B-4609-9658-D8A7DF35F592}" srcId="{E636B9B7-31B0-4196-8354-D88BD68721B7}" destId="{DAD62954-12F2-4D20-AE3B-09CE9153E8C3}" srcOrd="3" destOrd="0" parTransId="{01783C43-6D43-4704-ABE2-115F9136E64E}" sibTransId="{9D003C54-DE1C-4FB2-AFC0-3A957BB34083}"/>
    <dgm:cxn modelId="{9D1FE4B9-9E1C-43DB-BDB0-224F73A20027}" type="presOf" srcId="{E636B9B7-31B0-4196-8354-D88BD68721B7}" destId="{25AD4F13-2E49-4AD7-B2F3-106B47874549}" srcOrd="0" destOrd="0" presId="urn:microsoft.com/office/officeart/2005/8/layout/hierarchy1"/>
    <dgm:cxn modelId="{D2EFF7C0-C581-4BAF-AF68-B8FF0DE3B910}" srcId="{E636B9B7-31B0-4196-8354-D88BD68721B7}" destId="{B6061961-243D-4AFE-9CC3-5C4A5FD0B1CE}" srcOrd="2" destOrd="0" parTransId="{E82B249F-021B-4B5E-A8A6-6EA97DD987B4}" sibTransId="{D0CEA294-B421-4213-AE9D-06E7013888BD}"/>
    <dgm:cxn modelId="{CE4EEBD3-F704-495D-960D-CBCF92D8ACC5}" srcId="{E636B9B7-31B0-4196-8354-D88BD68721B7}" destId="{3B466A32-BCBB-4266-A72B-7854BEB50327}" srcOrd="1" destOrd="0" parTransId="{DA01EC04-194C-4EDD-9039-CF515C480D8A}" sibTransId="{4F7A79E0-1A78-446F-B7CD-FC8D057A4E83}"/>
    <dgm:cxn modelId="{2CCEA2E4-2333-4C8C-AA28-7AF8E2D934F6}" srcId="{E636B9B7-31B0-4196-8354-D88BD68721B7}" destId="{4A8FA785-254C-43E1-A871-ACD3A022E6E7}" srcOrd="0" destOrd="0" parTransId="{630EB78F-C177-4752-B134-2EC74F67F318}" sibTransId="{8864614E-8E8D-4C78-AEC9-0D60E71ECA1A}"/>
    <dgm:cxn modelId="{EE275AFB-72DD-4DA1-92A6-90A9B1B4FF2E}" type="presOf" srcId="{B6061961-243D-4AFE-9CC3-5C4A5FD0B1CE}" destId="{EB69EC36-D4C4-4D76-922A-1D55DAEAB8A6}" srcOrd="0" destOrd="0" presId="urn:microsoft.com/office/officeart/2005/8/layout/hierarchy1"/>
    <dgm:cxn modelId="{7B3BAA4F-91A8-4DA9-B1A7-5811EC9F7B34}" type="presParOf" srcId="{25AD4F13-2E49-4AD7-B2F3-106B47874549}" destId="{9563D06C-E4EC-4577-8A09-C95B14ED1D6C}" srcOrd="0" destOrd="0" presId="urn:microsoft.com/office/officeart/2005/8/layout/hierarchy1"/>
    <dgm:cxn modelId="{BFE321C1-501D-4164-85EE-D1A8F189E303}" type="presParOf" srcId="{9563D06C-E4EC-4577-8A09-C95B14ED1D6C}" destId="{D0A37256-25F5-4D58-9642-8630279589B0}" srcOrd="0" destOrd="0" presId="urn:microsoft.com/office/officeart/2005/8/layout/hierarchy1"/>
    <dgm:cxn modelId="{1C7C8CC1-DA64-4E42-810D-E5A54156CA1C}" type="presParOf" srcId="{D0A37256-25F5-4D58-9642-8630279589B0}" destId="{AE68A617-04D1-4485-B84B-0E046BED2F0A}" srcOrd="0" destOrd="0" presId="urn:microsoft.com/office/officeart/2005/8/layout/hierarchy1"/>
    <dgm:cxn modelId="{2173B83D-785C-4223-BEE7-2AC0A438F0F0}" type="presParOf" srcId="{D0A37256-25F5-4D58-9642-8630279589B0}" destId="{4AB0825E-982F-4EA9-B807-06140919096C}" srcOrd="1" destOrd="0" presId="urn:microsoft.com/office/officeart/2005/8/layout/hierarchy1"/>
    <dgm:cxn modelId="{E23FFA06-1CA4-4504-B557-F0B9B2A1CC3E}" type="presParOf" srcId="{9563D06C-E4EC-4577-8A09-C95B14ED1D6C}" destId="{619754F8-B859-46A1-A21E-2E156ECAF44D}" srcOrd="1" destOrd="0" presId="urn:microsoft.com/office/officeart/2005/8/layout/hierarchy1"/>
    <dgm:cxn modelId="{C98E3A27-D601-4B66-B0E6-D14E32993273}" type="presParOf" srcId="{25AD4F13-2E49-4AD7-B2F3-106B47874549}" destId="{03B70030-F11C-4F56-A675-211C6008ED55}" srcOrd="1" destOrd="0" presId="urn:microsoft.com/office/officeart/2005/8/layout/hierarchy1"/>
    <dgm:cxn modelId="{B3011A9B-EBD9-4E73-9E2F-51779E98FBFC}" type="presParOf" srcId="{03B70030-F11C-4F56-A675-211C6008ED55}" destId="{B4B39CEB-3CE2-4CD9-B559-19AFE2382684}" srcOrd="0" destOrd="0" presId="urn:microsoft.com/office/officeart/2005/8/layout/hierarchy1"/>
    <dgm:cxn modelId="{D8D81BAE-533B-4F2A-B798-9A2B2D77DF45}" type="presParOf" srcId="{B4B39CEB-3CE2-4CD9-B559-19AFE2382684}" destId="{686CE7A1-4AE6-4ADE-9197-174A0D7E4FDD}" srcOrd="0" destOrd="0" presId="urn:microsoft.com/office/officeart/2005/8/layout/hierarchy1"/>
    <dgm:cxn modelId="{4C31378A-D82F-46B8-B786-3556F52E8B36}" type="presParOf" srcId="{B4B39CEB-3CE2-4CD9-B559-19AFE2382684}" destId="{3600D35C-7A45-400C-9E83-49A8E3B8654E}" srcOrd="1" destOrd="0" presId="urn:microsoft.com/office/officeart/2005/8/layout/hierarchy1"/>
    <dgm:cxn modelId="{95D2F367-DC53-4283-B0AB-89F811C4970D}" type="presParOf" srcId="{03B70030-F11C-4F56-A675-211C6008ED55}" destId="{C39A8B91-D836-47EF-8034-31B9CFFD4CB6}" srcOrd="1" destOrd="0" presId="urn:microsoft.com/office/officeart/2005/8/layout/hierarchy1"/>
    <dgm:cxn modelId="{24354573-A4D9-475F-A082-87C094A8CF1D}" type="presParOf" srcId="{25AD4F13-2E49-4AD7-B2F3-106B47874549}" destId="{991AE4D7-F164-4CC3-936C-D67CC6B01D1D}" srcOrd="2" destOrd="0" presId="urn:microsoft.com/office/officeart/2005/8/layout/hierarchy1"/>
    <dgm:cxn modelId="{4E518585-38AC-4C34-8BB8-0E9143933232}" type="presParOf" srcId="{991AE4D7-F164-4CC3-936C-D67CC6B01D1D}" destId="{EF1730BD-4C2B-4DAC-9ADD-634ADC2579F4}" srcOrd="0" destOrd="0" presId="urn:microsoft.com/office/officeart/2005/8/layout/hierarchy1"/>
    <dgm:cxn modelId="{C470DBF9-0846-4EED-8D86-795D2F226BB2}" type="presParOf" srcId="{EF1730BD-4C2B-4DAC-9ADD-634ADC2579F4}" destId="{4D927995-3EC6-4FCA-BD2A-94233CC3BA27}" srcOrd="0" destOrd="0" presId="urn:microsoft.com/office/officeart/2005/8/layout/hierarchy1"/>
    <dgm:cxn modelId="{706AA031-C630-405E-8580-7F28581B0240}" type="presParOf" srcId="{EF1730BD-4C2B-4DAC-9ADD-634ADC2579F4}" destId="{EB69EC36-D4C4-4D76-922A-1D55DAEAB8A6}" srcOrd="1" destOrd="0" presId="urn:microsoft.com/office/officeart/2005/8/layout/hierarchy1"/>
    <dgm:cxn modelId="{A71007A5-4406-4307-9948-984EAF8EF849}" type="presParOf" srcId="{991AE4D7-F164-4CC3-936C-D67CC6B01D1D}" destId="{0029D5F6-4AE7-4F7B-B21F-A7D689724D9C}" srcOrd="1" destOrd="0" presId="urn:microsoft.com/office/officeart/2005/8/layout/hierarchy1"/>
    <dgm:cxn modelId="{B07D6525-0809-46A5-A360-95E3EFE679A8}" type="presParOf" srcId="{25AD4F13-2E49-4AD7-B2F3-106B47874549}" destId="{3EF54948-29A9-478A-8A37-4E3DADBA9238}" srcOrd="3" destOrd="0" presId="urn:microsoft.com/office/officeart/2005/8/layout/hierarchy1"/>
    <dgm:cxn modelId="{FCE74ECE-BD2C-4EB6-A7BD-6A0C00B696EF}" type="presParOf" srcId="{3EF54948-29A9-478A-8A37-4E3DADBA9238}" destId="{9BA586C7-2762-45BB-BE06-46BC8F454CC2}" srcOrd="0" destOrd="0" presId="urn:microsoft.com/office/officeart/2005/8/layout/hierarchy1"/>
    <dgm:cxn modelId="{4E4181D2-5468-4E5A-8AE9-E41BB015C638}" type="presParOf" srcId="{9BA586C7-2762-45BB-BE06-46BC8F454CC2}" destId="{D1AB38A1-08A8-49D0-94B4-2927A00FEB9E}" srcOrd="0" destOrd="0" presId="urn:microsoft.com/office/officeart/2005/8/layout/hierarchy1"/>
    <dgm:cxn modelId="{24EA5F15-CADE-4FA6-BE67-389E598368CB}" type="presParOf" srcId="{9BA586C7-2762-45BB-BE06-46BC8F454CC2}" destId="{86C30765-D3CA-44DD-B1E3-84CD89A089D8}" srcOrd="1" destOrd="0" presId="urn:microsoft.com/office/officeart/2005/8/layout/hierarchy1"/>
    <dgm:cxn modelId="{7E534F78-7983-41B3-98F2-ADD4990804F9}" type="presParOf" srcId="{3EF54948-29A9-478A-8A37-4E3DADBA9238}" destId="{0CF0C379-3674-4F59-AB53-920CA6DF414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145D2B0-73BF-4CDB-A97D-3E8C1368BCB0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4A7C414-684B-443A-A12B-3D5EE9435A5F}">
      <dgm:prSet custT="1"/>
      <dgm:spPr/>
      <dgm:t>
        <a:bodyPr/>
        <a:lstStyle/>
        <a:p>
          <a:r>
            <a:rPr lang="en-US" sz="2000" b="1" dirty="0"/>
            <a:t>No more than 5% of total funding CMS awards to a State in a given budget period can support funding the replacement of an EMR system, if a previous HITECH  certified EMR system is already in place as of September 1, 2025</a:t>
          </a:r>
          <a:r>
            <a:rPr lang="en-US" sz="2000" dirty="0"/>
            <a:t>. </a:t>
          </a:r>
        </a:p>
      </dgm:t>
    </dgm:pt>
    <dgm:pt modelId="{28315F48-5903-41B5-8A8D-742342E4B2B5}" type="parTrans" cxnId="{534F07B6-2DC4-406B-B68E-D9C384C4E8EA}">
      <dgm:prSet/>
      <dgm:spPr/>
      <dgm:t>
        <a:bodyPr/>
        <a:lstStyle/>
        <a:p>
          <a:endParaRPr lang="en-US"/>
        </a:p>
      </dgm:t>
    </dgm:pt>
    <dgm:pt modelId="{F393EB7B-8134-497D-B5F6-C482760F38D2}" type="sibTrans" cxnId="{534F07B6-2DC4-406B-B68E-D9C384C4E8EA}">
      <dgm:prSet/>
      <dgm:spPr/>
      <dgm:t>
        <a:bodyPr/>
        <a:lstStyle/>
        <a:p>
          <a:endParaRPr lang="en-US"/>
        </a:p>
      </dgm:t>
    </dgm:pt>
    <dgm:pt modelId="{BF2F55FD-3BEC-4F2C-B12B-AA39D93F8580}">
      <dgm:prSet custT="1"/>
      <dgm:spPr/>
      <dgm:t>
        <a:bodyPr/>
        <a:lstStyle/>
        <a:p>
          <a:r>
            <a:rPr lang="en-US" sz="2000" b="1" dirty="0"/>
            <a:t>Clinician salaries or wage supports for facilities that subject clinicians to non-compete contractual limitations. </a:t>
          </a:r>
        </a:p>
      </dgm:t>
    </dgm:pt>
    <dgm:pt modelId="{2E09F1A3-BB32-4FE0-8550-F55ED3844C57}" type="parTrans" cxnId="{50B75064-9837-41CD-A4DA-21B13527E452}">
      <dgm:prSet/>
      <dgm:spPr/>
      <dgm:t>
        <a:bodyPr/>
        <a:lstStyle/>
        <a:p>
          <a:endParaRPr lang="en-US"/>
        </a:p>
      </dgm:t>
    </dgm:pt>
    <dgm:pt modelId="{A9C0E3E5-D15E-4278-BE78-FEBCB2E73919}" type="sibTrans" cxnId="{50B75064-9837-41CD-A4DA-21B13527E452}">
      <dgm:prSet/>
      <dgm:spPr/>
      <dgm:t>
        <a:bodyPr/>
        <a:lstStyle/>
        <a:p>
          <a:endParaRPr lang="en-US"/>
        </a:p>
      </dgm:t>
    </dgm:pt>
    <dgm:pt modelId="{6DEB93A8-57D3-42BA-8544-71F73C4E1F32}">
      <dgm:prSet custT="1"/>
      <dgm:spPr/>
      <dgm:t>
        <a:bodyPr/>
        <a:lstStyle/>
        <a:p>
          <a:r>
            <a:rPr lang="en-US" sz="2000" b="1" dirty="0"/>
            <a:t>An expenditure attributable to an intergovernmental transfer, certified public expenditure, or any other expenditure to finance the non-Federal share of expenditures required under any provision of law. </a:t>
          </a:r>
        </a:p>
      </dgm:t>
    </dgm:pt>
    <dgm:pt modelId="{EAB90DE7-AF20-4672-B009-DC51F8A27DE8}" type="parTrans" cxnId="{0921D8A6-B97F-4083-A769-DC1345A022D6}">
      <dgm:prSet/>
      <dgm:spPr/>
      <dgm:t>
        <a:bodyPr/>
        <a:lstStyle/>
        <a:p>
          <a:endParaRPr lang="en-US"/>
        </a:p>
      </dgm:t>
    </dgm:pt>
    <dgm:pt modelId="{EFC2496F-1FF3-4E42-B687-7AE09927E797}" type="sibTrans" cxnId="{0921D8A6-B97F-4083-A769-DC1345A022D6}">
      <dgm:prSet/>
      <dgm:spPr/>
      <dgm:t>
        <a:bodyPr/>
        <a:lstStyle/>
        <a:p>
          <a:endParaRPr lang="en-US"/>
        </a:p>
      </dgm:t>
    </dgm:pt>
    <dgm:pt modelId="{63EED57C-7317-4B61-B968-279D35876899}" type="pres">
      <dgm:prSet presAssocID="{A145D2B0-73BF-4CDB-A97D-3E8C1368BCB0}" presName="linear" presStyleCnt="0">
        <dgm:presLayoutVars>
          <dgm:animLvl val="lvl"/>
          <dgm:resizeHandles val="exact"/>
        </dgm:presLayoutVars>
      </dgm:prSet>
      <dgm:spPr/>
    </dgm:pt>
    <dgm:pt modelId="{81684C7E-3BD3-4CC9-BD4B-9F1AE7A8861E}" type="pres">
      <dgm:prSet presAssocID="{64A7C414-684B-443A-A12B-3D5EE9435A5F}" presName="parentText" presStyleLbl="node1" presStyleIdx="0" presStyleCnt="3" custScaleY="135357">
        <dgm:presLayoutVars>
          <dgm:chMax val="0"/>
          <dgm:bulletEnabled val="1"/>
        </dgm:presLayoutVars>
      </dgm:prSet>
      <dgm:spPr/>
    </dgm:pt>
    <dgm:pt modelId="{23F78A82-427F-49C0-951E-DB9E85827288}" type="pres">
      <dgm:prSet presAssocID="{F393EB7B-8134-497D-B5F6-C482760F38D2}" presName="spacer" presStyleCnt="0"/>
      <dgm:spPr/>
    </dgm:pt>
    <dgm:pt modelId="{C45175A5-43F0-4547-93F1-398881C900EA}" type="pres">
      <dgm:prSet presAssocID="{BF2F55FD-3BEC-4F2C-B12B-AA39D93F8580}" presName="parentText" presStyleLbl="node1" presStyleIdx="1" presStyleCnt="3" custScaleY="132572">
        <dgm:presLayoutVars>
          <dgm:chMax val="0"/>
          <dgm:bulletEnabled val="1"/>
        </dgm:presLayoutVars>
      </dgm:prSet>
      <dgm:spPr/>
    </dgm:pt>
    <dgm:pt modelId="{492BAD40-E5CB-4576-A68A-E1773D23E101}" type="pres">
      <dgm:prSet presAssocID="{A9C0E3E5-D15E-4278-BE78-FEBCB2E73919}" presName="spacer" presStyleCnt="0"/>
      <dgm:spPr/>
    </dgm:pt>
    <dgm:pt modelId="{F16DBBE5-E380-4DA5-BCDE-6398B7771509}" type="pres">
      <dgm:prSet presAssocID="{6DEB93A8-57D3-42BA-8544-71F73C4E1F32}" presName="parentText" presStyleLbl="node1" presStyleIdx="2" presStyleCnt="3" custScaleY="128791">
        <dgm:presLayoutVars>
          <dgm:chMax val="0"/>
          <dgm:bulletEnabled val="1"/>
        </dgm:presLayoutVars>
      </dgm:prSet>
      <dgm:spPr/>
    </dgm:pt>
  </dgm:ptLst>
  <dgm:cxnLst>
    <dgm:cxn modelId="{95004F3B-473A-4F31-BBC7-81629212299B}" type="presOf" srcId="{A145D2B0-73BF-4CDB-A97D-3E8C1368BCB0}" destId="{63EED57C-7317-4B61-B968-279D35876899}" srcOrd="0" destOrd="0" presId="urn:microsoft.com/office/officeart/2005/8/layout/vList2"/>
    <dgm:cxn modelId="{50B75064-9837-41CD-A4DA-21B13527E452}" srcId="{A145D2B0-73BF-4CDB-A97D-3E8C1368BCB0}" destId="{BF2F55FD-3BEC-4F2C-B12B-AA39D93F8580}" srcOrd="1" destOrd="0" parTransId="{2E09F1A3-BB32-4FE0-8550-F55ED3844C57}" sibTransId="{A9C0E3E5-D15E-4278-BE78-FEBCB2E73919}"/>
    <dgm:cxn modelId="{4456398F-5E71-4C1F-BB82-7B45B807A2B4}" type="presOf" srcId="{BF2F55FD-3BEC-4F2C-B12B-AA39D93F8580}" destId="{C45175A5-43F0-4547-93F1-398881C900EA}" srcOrd="0" destOrd="0" presId="urn:microsoft.com/office/officeart/2005/8/layout/vList2"/>
    <dgm:cxn modelId="{0921D8A6-B97F-4083-A769-DC1345A022D6}" srcId="{A145D2B0-73BF-4CDB-A97D-3E8C1368BCB0}" destId="{6DEB93A8-57D3-42BA-8544-71F73C4E1F32}" srcOrd="2" destOrd="0" parTransId="{EAB90DE7-AF20-4672-B009-DC51F8A27DE8}" sibTransId="{EFC2496F-1FF3-4E42-B687-7AE09927E797}"/>
    <dgm:cxn modelId="{534F07B6-2DC4-406B-B68E-D9C384C4E8EA}" srcId="{A145D2B0-73BF-4CDB-A97D-3E8C1368BCB0}" destId="{64A7C414-684B-443A-A12B-3D5EE9435A5F}" srcOrd="0" destOrd="0" parTransId="{28315F48-5903-41B5-8A8D-742342E4B2B5}" sibTransId="{F393EB7B-8134-497D-B5F6-C482760F38D2}"/>
    <dgm:cxn modelId="{693598D3-4F4F-4B4B-9983-F1DB5EB98640}" type="presOf" srcId="{6DEB93A8-57D3-42BA-8544-71F73C4E1F32}" destId="{F16DBBE5-E380-4DA5-BCDE-6398B7771509}" srcOrd="0" destOrd="0" presId="urn:microsoft.com/office/officeart/2005/8/layout/vList2"/>
    <dgm:cxn modelId="{690E27FF-3E7D-4857-86F2-DE296788FC77}" type="presOf" srcId="{64A7C414-684B-443A-A12B-3D5EE9435A5F}" destId="{81684C7E-3BD3-4CC9-BD4B-9F1AE7A8861E}" srcOrd="0" destOrd="0" presId="urn:microsoft.com/office/officeart/2005/8/layout/vList2"/>
    <dgm:cxn modelId="{2FC1B5D5-D2BF-4395-8FC3-16B851D3ED6B}" type="presParOf" srcId="{63EED57C-7317-4B61-B968-279D35876899}" destId="{81684C7E-3BD3-4CC9-BD4B-9F1AE7A8861E}" srcOrd="0" destOrd="0" presId="urn:microsoft.com/office/officeart/2005/8/layout/vList2"/>
    <dgm:cxn modelId="{9EED75B5-29F6-410A-838D-BFB76FDA4A6E}" type="presParOf" srcId="{63EED57C-7317-4B61-B968-279D35876899}" destId="{23F78A82-427F-49C0-951E-DB9E85827288}" srcOrd="1" destOrd="0" presId="urn:microsoft.com/office/officeart/2005/8/layout/vList2"/>
    <dgm:cxn modelId="{8BCA0416-FF26-4123-9399-A541B6FD61B6}" type="presParOf" srcId="{63EED57C-7317-4B61-B968-279D35876899}" destId="{C45175A5-43F0-4547-93F1-398881C900EA}" srcOrd="2" destOrd="0" presId="urn:microsoft.com/office/officeart/2005/8/layout/vList2"/>
    <dgm:cxn modelId="{87F286BA-B1D5-4F93-A49A-E8C22704325C}" type="presParOf" srcId="{63EED57C-7317-4B61-B968-279D35876899}" destId="{492BAD40-E5CB-4576-A68A-E1773D23E101}" srcOrd="3" destOrd="0" presId="urn:microsoft.com/office/officeart/2005/8/layout/vList2"/>
    <dgm:cxn modelId="{53746783-089B-41CA-97F8-1959AF0F0577}" type="presParOf" srcId="{63EED57C-7317-4B61-B968-279D35876899}" destId="{F16DBBE5-E380-4DA5-BCDE-6398B777150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00630A2-ADB8-4B7A-9654-E7661D8E669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918429-F632-490C-9369-D476F527DA93}">
      <dgm:prSet/>
      <dgm:spPr/>
      <dgm:t>
        <a:bodyPr/>
        <a:lstStyle/>
        <a:p>
          <a:r>
            <a:rPr lang="en-US" dirty="0"/>
            <a:t>DHW gathered public input via open survey for all Idahoans from 9/5/25 to 9/30/25</a:t>
          </a:r>
        </a:p>
      </dgm:t>
    </dgm:pt>
    <dgm:pt modelId="{8F387B5F-D24A-4BFA-9252-A0B4872FCB3F}" type="parTrans" cxnId="{97DDD8B7-095C-42E9-8BBE-DD1AE5F39D2D}">
      <dgm:prSet/>
      <dgm:spPr/>
      <dgm:t>
        <a:bodyPr/>
        <a:lstStyle/>
        <a:p>
          <a:endParaRPr lang="en-US"/>
        </a:p>
      </dgm:t>
    </dgm:pt>
    <dgm:pt modelId="{EDD56E8A-E9DD-4F73-89C3-CEEB3780AF61}" type="sibTrans" cxnId="{97DDD8B7-095C-42E9-8BBE-DD1AE5F39D2D}">
      <dgm:prSet/>
      <dgm:spPr/>
      <dgm:t>
        <a:bodyPr/>
        <a:lstStyle/>
        <a:p>
          <a:endParaRPr lang="en-US"/>
        </a:p>
      </dgm:t>
    </dgm:pt>
    <dgm:pt modelId="{AE2BBB02-D6B1-4E2C-9A7D-C38227F4339F}">
      <dgm:prSet custT="1"/>
      <dgm:spPr/>
      <dgm:t>
        <a:bodyPr/>
        <a:lstStyle/>
        <a:p>
          <a:r>
            <a:rPr lang="en-US" sz="2000" dirty="0"/>
            <a:t>Over 500 responses and over 200 unique concept ideas submitted</a:t>
          </a:r>
        </a:p>
      </dgm:t>
    </dgm:pt>
    <dgm:pt modelId="{DFF5545D-2976-4E13-8DE9-AF249C5031E5}" type="parTrans" cxnId="{0E974836-B5E7-48F7-8114-8DE57EA1ACDA}">
      <dgm:prSet/>
      <dgm:spPr/>
      <dgm:t>
        <a:bodyPr/>
        <a:lstStyle/>
        <a:p>
          <a:endParaRPr lang="en-US"/>
        </a:p>
      </dgm:t>
    </dgm:pt>
    <dgm:pt modelId="{4D6F81CB-E349-4F50-ADA9-42700E91E262}" type="sibTrans" cxnId="{0E974836-B5E7-48F7-8114-8DE57EA1ACDA}">
      <dgm:prSet/>
      <dgm:spPr/>
      <dgm:t>
        <a:bodyPr/>
        <a:lstStyle/>
        <a:p>
          <a:endParaRPr lang="en-US"/>
        </a:p>
      </dgm:t>
    </dgm:pt>
    <dgm:pt modelId="{1B9B576F-F49F-485A-99EE-F10919AAF515}">
      <dgm:prSet/>
      <dgm:spPr/>
      <dgm:t>
        <a:bodyPr/>
        <a:lstStyle/>
        <a:p>
          <a:r>
            <a:rPr lang="en-US"/>
            <a:t>Identified priority areas for focusing use of funds</a:t>
          </a:r>
        </a:p>
      </dgm:t>
    </dgm:pt>
    <dgm:pt modelId="{17D57154-4048-49C3-83C7-D27C070D4C64}" type="parTrans" cxnId="{CF83020F-B8A6-484D-A74E-446B50119A25}">
      <dgm:prSet/>
      <dgm:spPr/>
      <dgm:t>
        <a:bodyPr/>
        <a:lstStyle/>
        <a:p>
          <a:endParaRPr lang="en-US"/>
        </a:p>
      </dgm:t>
    </dgm:pt>
    <dgm:pt modelId="{0C17DCE4-956F-459D-A454-2E1FB4D50E94}" type="sibTrans" cxnId="{CF83020F-B8A6-484D-A74E-446B50119A25}">
      <dgm:prSet/>
      <dgm:spPr/>
      <dgm:t>
        <a:bodyPr/>
        <a:lstStyle/>
        <a:p>
          <a:endParaRPr lang="en-US"/>
        </a:p>
      </dgm:t>
    </dgm:pt>
    <dgm:pt modelId="{A5308D90-D18E-4846-A8E4-2977C19D4ECD}">
      <dgm:prSet/>
      <dgm:spPr/>
      <dgm:t>
        <a:bodyPr/>
        <a:lstStyle/>
        <a:p>
          <a:r>
            <a:rPr lang="en-US" dirty="0"/>
            <a:t>DHW leadership reviewed all 200 unique concepts</a:t>
          </a:r>
        </a:p>
      </dgm:t>
    </dgm:pt>
    <dgm:pt modelId="{DFF94E38-9D40-4055-988A-5D13EF65CC3F}" type="parTrans" cxnId="{69894959-3542-48AB-9C6C-A6982D7D93AE}">
      <dgm:prSet/>
      <dgm:spPr/>
      <dgm:t>
        <a:bodyPr/>
        <a:lstStyle/>
        <a:p>
          <a:endParaRPr lang="en-US"/>
        </a:p>
      </dgm:t>
    </dgm:pt>
    <dgm:pt modelId="{6370C61C-7D7C-4B7C-AAA6-E544A8CA864E}" type="sibTrans" cxnId="{69894959-3542-48AB-9C6C-A6982D7D93AE}">
      <dgm:prSet/>
      <dgm:spPr/>
      <dgm:t>
        <a:bodyPr/>
        <a:lstStyle/>
        <a:p>
          <a:endParaRPr lang="en-US"/>
        </a:p>
      </dgm:t>
    </dgm:pt>
    <dgm:pt modelId="{49B1C2F0-7ED3-4E7D-8D64-03562CE7906B}">
      <dgm:prSet custT="1"/>
      <dgm:spPr/>
      <dgm:t>
        <a:bodyPr/>
        <a:lstStyle/>
        <a:p>
          <a:r>
            <a:rPr lang="en-US" sz="2000" dirty="0"/>
            <a:t>Narrowed to those which aligned with top priority areas from survey</a:t>
          </a:r>
        </a:p>
      </dgm:t>
    </dgm:pt>
    <dgm:pt modelId="{FE9A18C3-824A-443E-A747-319233C15F27}" type="parTrans" cxnId="{3DC4757E-80CB-4F62-B4C5-258E1676D4CA}">
      <dgm:prSet/>
      <dgm:spPr/>
      <dgm:t>
        <a:bodyPr/>
        <a:lstStyle/>
        <a:p>
          <a:endParaRPr lang="en-US"/>
        </a:p>
      </dgm:t>
    </dgm:pt>
    <dgm:pt modelId="{7A1D3029-4CC3-4225-AFD9-4A85A61770BF}" type="sibTrans" cxnId="{3DC4757E-80CB-4F62-B4C5-258E1676D4CA}">
      <dgm:prSet/>
      <dgm:spPr/>
      <dgm:t>
        <a:bodyPr/>
        <a:lstStyle/>
        <a:p>
          <a:endParaRPr lang="en-US"/>
        </a:p>
      </dgm:t>
    </dgm:pt>
    <dgm:pt modelId="{40CCFB34-7BCE-4C65-908E-972B6725DFBF}">
      <dgm:prSet custT="1"/>
      <dgm:spPr/>
      <dgm:t>
        <a:bodyPr/>
        <a:lstStyle/>
        <a:p>
          <a:r>
            <a:rPr lang="en-US" sz="2000" dirty="0"/>
            <a:t>Alignment with both Executive and Legislative branch actions and priorities</a:t>
          </a:r>
        </a:p>
      </dgm:t>
    </dgm:pt>
    <dgm:pt modelId="{5FDEAB23-7376-42D3-B1B8-73B06D95AFE8}" type="parTrans" cxnId="{EB906FEF-E3E8-4EB3-B7A0-F585165C13BC}">
      <dgm:prSet/>
      <dgm:spPr/>
      <dgm:t>
        <a:bodyPr/>
        <a:lstStyle/>
        <a:p>
          <a:endParaRPr lang="en-US"/>
        </a:p>
      </dgm:t>
    </dgm:pt>
    <dgm:pt modelId="{62E29EE5-4718-427C-9047-AC0EEC67AC6D}" type="sibTrans" cxnId="{EB906FEF-E3E8-4EB3-B7A0-F585165C13BC}">
      <dgm:prSet/>
      <dgm:spPr/>
      <dgm:t>
        <a:bodyPr/>
        <a:lstStyle/>
        <a:p>
          <a:endParaRPr lang="en-US"/>
        </a:p>
      </dgm:t>
    </dgm:pt>
    <dgm:pt modelId="{ED8095A6-14BB-429B-8355-8D752984FBEF}">
      <dgm:prSet custT="1"/>
      <dgm:spPr/>
      <dgm:t>
        <a:bodyPr/>
        <a:lstStyle/>
        <a:p>
          <a:r>
            <a:rPr lang="en-US" sz="2000" dirty="0"/>
            <a:t>No funding cliffs</a:t>
          </a:r>
        </a:p>
      </dgm:t>
    </dgm:pt>
    <dgm:pt modelId="{025C1150-F67D-462A-A615-A12F089C9979}" type="parTrans" cxnId="{ED72BBAB-0F97-4C20-B763-00B79E2866E8}">
      <dgm:prSet/>
      <dgm:spPr/>
      <dgm:t>
        <a:bodyPr/>
        <a:lstStyle/>
        <a:p>
          <a:endParaRPr lang="en-US"/>
        </a:p>
      </dgm:t>
    </dgm:pt>
    <dgm:pt modelId="{02A48B6D-574B-4E50-89FB-A8EF87905ED2}" type="sibTrans" cxnId="{ED72BBAB-0F97-4C20-B763-00B79E2866E8}">
      <dgm:prSet/>
      <dgm:spPr/>
      <dgm:t>
        <a:bodyPr/>
        <a:lstStyle/>
        <a:p>
          <a:endParaRPr lang="en-US"/>
        </a:p>
      </dgm:t>
    </dgm:pt>
    <dgm:pt modelId="{030BECE1-2D05-434A-903A-835F2FCDCA41}">
      <dgm:prSet custT="1"/>
      <dgm:spPr/>
      <dgm:t>
        <a:bodyPr/>
        <a:lstStyle/>
        <a:p>
          <a:r>
            <a:rPr lang="en-US" sz="2000" dirty="0"/>
            <a:t>Narrowed to those which met federal requirements in RHTF application</a:t>
          </a:r>
        </a:p>
      </dgm:t>
    </dgm:pt>
    <dgm:pt modelId="{0BCDDE4C-6060-4A48-BAF1-E9DB737C4B5D}" type="parTrans" cxnId="{BC1717F1-90C7-4C99-8FCF-AD2E1579C738}">
      <dgm:prSet/>
      <dgm:spPr/>
      <dgm:t>
        <a:bodyPr/>
        <a:lstStyle/>
        <a:p>
          <a:endParaRPr lang="en-US"/>
        </a:p>
      </dgm:t>
    </dgm:pt>
    <dgm:pt modelId="{6F8C67E3-33C6-4B8E-8805-A861D5C1EFAF}" type="sibTrans" cxnId="{BC1717F1-90C7-4C99-8FCF-AD2E1579C738}">
      <dgm:prSet/>
      <dgm:spPr/>
      <dgm:t>
        <a:bodyPr/>
        <a:lstStyle/>
        <a:p>
          <a:endParaRPr lang="en-US"/>
        </a:p>
      </dgm:t>
    </dgm:pt>
    <dgm:pt modelId="{26D37714-3B25-446D-B1E3-57A70B6AD45C}">
      <dgm:prSet/>
      <dgm:spPr/>
      <dgm:t>
        <a:bodyPr/>
        <a:lstStyle/>
        <a:p>
          <a:r>
            <a:rPr lang="en-US" dirty="0"/>
            <a:t>DHW team has drafted narrative based on the identified concepts</a:t>
          </a:r>
        </a:p>
      </dgm:t>
    </dgm:pt>
    <dgm:pt modelId="{C6163405-2B5B-4886-ACAE-C5E795EFF5BD}" type="parTrans" cxnId="{02157135-8413-4D8F-B32D-A4A90557E9D2}">
      <dgm:prSet/>
      <dgm:spPr/>
      <dgm:t>
        <a:bodyPr/>
        <a:lstStyle/>
        <a:p>
          <a:endParaRPr lang="en-US"/>
        </a:p>
      </dgm:t>
    </dgm:pt>
    <dgm:pt modelId="{AE6B66C4-B4DC-4717-9441-8EDBBF7466A5}" type="sibTrans" cxnId="{02157135-8413-4D8F-B32D-A4A90557E9D2}">
      <dgm:prSet/>
      <dgm:spPr/>
      <dgm:t>
        <a:bodyPr/>
        <a:lstStyle/>
        <a:p>
          <a:endParaRPr lang="en-US"/>
        </a:p>
      </dgm:t>
    </dgm:pt>
    <dgm:pt modelId="{12C5DC35-9AE9-47B0-AECB-E07BA036F782}">
      <dgm:prSet/>
      <dgm:spPr/>
      <dgm:t>
        <a:bodyPr/>
        <a:lstStyle/>
        <a:p>
          <a:r>
            <a:rPr lang="en-US" dirty="0"/>
            <a:t>Proposed budget created</a:t>
          </a:r>
        </a:p>
      </dgm:t>
    </dgm:pt>
    <dgm:pt modelId="{5F774F0C-548A-4B3F-8AC9-BD0FF1592036}" type="parTrans" cxnId="{84559384-CBC7-4C18-8E11-73CDDD2BB806}">
      <dgm:prSet/>
      <dgm:spPr/>
      <dgm:t>
        <a:bodyPr/>
        <a:lstStyle/>
        <a:p>
          <a:endParaRPr lang="en-US"/>
        </a:p>
      </dgm:t>
    </dgm:pt>
    <dgm:pt modelId="{F458320B-9AE4-4520-B5CE-0CE20093BA91}" type="sibTrans" cxnId="{84559384-CBC7-4C18-8E11-73CDDD2BB806}">
      <dgm:prSet/>
      <dgm:spPr/>
      <dgm:t>
        <a:bodyPr/>
        <a:lstStyle/>
        <a:p>
          <a:endParaRPr lang="en-US"/>
        </a:p>
      </dgm:t>
    </dgm:pt>
    <dgm:pt modelId="{B8952564-5B49-429F-8AE1-FC061C82B599}">
      <dgm:prSet/>
      <dgm:spPr/>
      <dgm:t>
        <a:bodyPr/>
        <a:lstStyle/>
        <a:p>
          <a:r>
            <a:rPr lang="en-US" dirty="0"/>
            <a:t>Two Tribal Consultation meetings week of 10/20</a:t>
          </a:r>
        </a:p>
      </dgm:t>
    </dgm:pt>
    <dgm:pt modelId="{DBEDC42D-4A59-45D8-8B48-F9C3F0A81A06}" type="parTrans" cxnId="{C175793F-A27A-4F1E-9C14-705081795123}">
      <dgm:prSet/>
      <dgm:spPr/>
      <dgm:t>
        <a:bodyPr/>
        <a:lstStyle/>
        <a:p>
          <a:endParaRPr lang="en-US"/>
        </a:p>
      </dgm:t>
    </dgm:pt>
    <dgm:pt modelId="{D1923838-047D-411D-A563-9B647732E044}" type="sibTrans" cxnId="{C175793F-A27A-4F1E-9C14-705081795123}">
      <dgm:prSet/>
      <dgm:spPr/>
      <dgm:t>
        <a:bodyPr/>
        <a:lstStyle/>
        <a:p>
          <a:endParaRPr lang="en-US"/>
        </a:p>
      </dgm:t>
    </dgm:pt>
    <dgm:pt modelId="{ADA136D3-9441-465D-9AC4-18992FD4B1AF}">
      <dgm:prSet/>
      <dgm:spPr/>
      <dgm:t>
        <a:bodyPr/>
        <a:lstStyle/>
        <a:p>
          <a:r>
            <a:rPr lang="en-US" dirty="0"/>
            <a:t>Proposed performance metrics drafted</a:t>
          </a:r>
        </a:p>
      </dgm:t>
    </dgm:pt>
    <dgm:pt modelId="{4D42293D-D57B-48BC-8C73-A4AF9657D91C}" type="parTrans" cxnId="{1CA91AC7-B037-4778-BEFA-DE57C87B8190}">
      <dgm:prSet/>
      <dgm:spPr/>
      <dgm:t>
        <a:bodyPr/>
        <a:lstStyle/>
        <a:p>
          <a:endParaRPr lang="en-US"/>
        </a:p>
      </dgm:t>
    </dgm:pt>
    <dgm:pt modelId="{AAC82660-8C39-4D4D-9120-E6A9324F4599}" type="sibTrans" cxnId="{1CA91AC7-B037-4778-BEFA-DE57C87B8190}">
      <dgm:prSet/>
      <dgm:spPr/>
      <dgm:t>
        <a:bodyPr/>
        <a:lstStyle/>
        <a:p>
          <a:endParaRPr lang="en-US"/>
        </a:p>
      </dgm:t>
    </dgm:pt>
    <dgm:pt modelId="{CDB43DD1-8CCE-4626-A6F2-350FE91C156E}" type="pres">
      <dgm:prSet presAssocID="{000630A2-ADB8-4B7A-9654-E7661D8E6696}" presName="linear" presStyleCnt="0">
        <dgm:presLayoutVars>
          <dgm:animLvl val="lvl"/>
          <dgm:resizeHandles val="exact"/>
        </dgm:presLayoutVars>
      </dgm:prSet>
      <dgm:spPr/>
    </dgm:pt>
    <dgm:pt modelId="{C9EBA0CE-B855-4AAC-B20B-4F52AA9145EA}" type="pres">
      <dgm:prSet presAssocID="{AE918429-F632-490C-9369-D476F527DA93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DC7FC161-45C2-48B4-A22F-35CC478E7393}" type="pres">
      <dgm:prSet presAssocID="{AE918429-F632-490C-9369-D476F527DA93}" presName="childText" presStyleLbl="revTx" presStyleIdx="0" presStyleCnt="2">
        <dgm:presLayoutVars>
          <dgm:bulletEnabled val="1"/>
        </dgm:presLayoutVars>
      </dgm:prSet>
      <dgm:spPr/>
    </dgm:pt>
    <dgm:pt modelId="{9776B11F-186B-4CD0-9D38-D60A0AE930F1}" type="pres">
      <dgm:prSet presAssocID="{1B9B576F-F49F-485A-99EE-F10919AAF515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41BFE286-9FCD-4A1E-B472-25FC448FB05F}" type="pres">
      <dgm:prSet presAssocID="{0C17DCE4-956F-459D-A454-2E1FB4D50E94}" presName="spacer" presStyleCnt="0"/>
      <dgm:spPr/>
    </dgm:pt>
    <dgm:pt modelId="{7C804DBD-6FBC-4E00-A0EA-9FA9B6B115A3}" type="pres">
      <dgm:prSet presAssocID="{A5308D90-D18E-4846-A8E4-2977C19D4ECD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31E36800-AE1E-4EDA-812B-0EADC950183F}" type="pres">
      <dgm:prSet presAssocID="{A5308D90-D18E-4846-A8E4-2977C19D4ECD}" presName="childText" presStyleLbl="revTx" presStyleIdx="1" presStyleCnt="2">
        <dgm:presLayoutVars>
          <dgm:bulletEnabled val="1"/>
        </dgm:presLayoutVars>
      </dgm:prSet>
      <dgm:spPr/>
    </dgm:pt>
    <dgm:pt modelId="{F658D579-7211-41E3-9C48-75051E4FECF5}" type="pres">
      <dgm:prSet presAssocID="{B8952564-5B49-429F-8AE1-FC061C82B599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66E71124-EA75-403B-AB99-5587A069619D}" type="pres">
      <dgm:prSet presAssocID="{D1923838-047D-411D-A563-9B647732E044}" presName="spacer" presStyleCnt="0"/>
      <dgm:spPr/>
    </dgm:pt>
    <dgm:pt modelId="{F6D12CBE-42FF-4EA8-AB03-473B8FEB4781}" type="pres">
      <dgm:prSet presAssocID="{26D37714-3B25-446D-B1E3-57A70B6AD45C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6EBA0A47-D50B-4499-97B7-4AB66983921B}" type="pres">
      <dgm:prSet presAssocID="{AE6B66C4-B4DC-4717-9441-8EDBBF7466A5}" presName="spacer" presStyleCnt="0"/>
      <dgm:spPr/>
    </dgm:pt>
    <dgm:pt modelId="{709DDED5-CE44-42BD-86CE-D916D16C0039}" type="pres">
      <dgm:prSet presAssocID="{12C5DC35-9AE9-47B0-AECB-E07BA036F782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BFF07C0C-86D4-47EA-99F4-4D5168A339DC}" type="pres">
      <dgm:prSet presAssocID="{F458320B-9AE4-4520-B5CE-0CE20093BA91}" presName="spacer" presStyleCnt="0"/>
      <dgm:spPr/>
    </dgm:pt>
    <dgm:pt modelId="{DAD2193E-67B8-48A7-983E-71DEF02C5866}" type="pres">
      <dgm:prSet presAssocID="{ADA136D3-9441-465D-9AC4-18992FD4B1AF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47C93004-A366-49F1-98C0-5C473DB4009D}" type="presOf" srcId="{AE918429-F632-490C-9369-D476F527DA93}" destId="{C9EBA0CE-B855-4AAC-B20B-4F52AA9145EA}" srcOrd="0" destOrd="0" presId="urn:microsoft.com/office/officeart/2005/8/layout/vList2"/>
    <dgm:cxn modelId="{CF83020F-B8A6-484D-A74E-446B50119A25}" srcId="{000630A2-ADB8-4B7A-9654-E7661D8E6696}" destId="{1B9B576F-F49F-485A-99EE-F10919AAF515}" srcOrd="1" destOrd="0" parTransId="{17D57154-4048-49C3-83C7-D27C070D4C64}" sibTransId="{0C17DCE4-956F-459D-A454-2E1FB4D50E94}"/>
    <dgm:cxn modelId="{2512171F-0B10-4DE5-BA73-35DD65A12091}" type="presOf" srcId="{000630A2-ADB8-4B7A-9654-E7661D8E6696}" destId="{CDB43DD1-8CCE-4626-A6F2-350FE91C156E}" srcOrd="0" destOrd="0" presId="urn:microsoft.com/office/officeart/2005/8/layout/vList2"/>
    <dgm:cxn modelId="{93D4ED21-5BF7-4FB2-9A74-0140BFA3171E}" type="presOf" srcId="{A5308D90-D18E-4846-A8E4-2977C19D4ECD}" destId="{7C804DBD-6FBC-4E00-A0EA-9FA9B6B115A3}" srcOrd="0" destOrd="0" presId="urn:microsoft.com/office/officeart/2005/8/layout/vList2"/>
    <dgm:cxn modelId="{81904F34-D8D2-4B34-A315-98F157050433}" type="presOf" srcId="{26D37714-3B25-446D-B1E3-57A70B6AD45C}" destId="{F6D12CBE-42FF-4EA8-AB03-473B8FEB4781}" srcOrd="0" destOrd="0" presId="urn:microsoft.com/office/officeart/2005/8/layout/vList2"/>
    <dgm:cxn modelId="{02157135-8413-4D8F-B32D-A4A90557E9D2}" srcId="{000630A2-ADB8-4B7A-9654-E7661D8E6696}" destId="{26D37714-3B25-446D-B1E3-57A70B6AD45C}" srcOrd="4" destOrd="0" parTransId="{C6163405-2B5B-4886-ACAE-C5E795EFF5BD}" sibTransId="{AE6B66C4-B4DC-4717-9441-8EDBBF7466A5}"/>
    <dgm:cxn modelId="{0E974836-B5E7-48F7-8114-8DE57EA1ACDA}" srcId="{AE918429-F632-490C-9369-D476F527DA93}" destId="{AE2BBB02-D6B1-4E2C-9A7D-C38227F4339F}" srcOrd="0" destOrd="0" parTransId="{DFF5545D-2976-4E13-8DE9-AF249C5031E5}" sibTransId="{4D6F81CB-E349-4F50-ADA9-42700E91E262}"/>
    <dgm:cxn modelId="{C175793F-A27A-4F1E-9C14-705081795123}" srcId="{000630A2-ADB8-4B7A-9654-E7661D8E6696}" destId="{B8952564-5B49-429F-8AE1-FC061C82B599}" srcOrd="3" destOrd="0" parTransId="{DBEDC42D-4A59-45D8-8B48-F9C3F0A81A06}" sibTransId="{D1923838-047D-411D-A563-9B647732E044}"/>
    <dgm:cxn modelId="{7DF2CF58-4394-4965-A925-DF406365F338}" type="presOf" srcId="{49B1C2F0-7ED3-4E7D-8D64-03562CE7906B}" destId="{31E36800-AE1E-4EDA-812B-0EADC950183F}" srcOrd="0" destOrd="0" presId="urn:microsoft.com/office/officeart/2005/8/layout/vList2"/>
    <dgm:cxn modelId="{69894959-3542-48AB-9C6C-A6982D7D93AE}" srcId="{000630A2-ADB8-4B7A-9654-E7661D8E6696}" destId="{A5308D90-D18E-4846-A8E4-2977C19D4ECD}" srcOrd="2" destOrd="0" parTransId="{DFF94E38-9D40-4055-988A-5D13EF65CC3F}" sibTransId="{6370C61C-7D7C-4B7C-AAA6-E544A8CA864E}"/>
    <dgm:cxn modelId="{3DC4757E-80CB-4F62-B4C5-258E1676D4CA}" srcId="{A5308D90-D18E-4846-A8E4-2977C19D4ECD}" destId="{49B1C2F0-7ED3-4E7D-8D64-03562CE7906B}" srcOrd="0" destOrd="0" parTransId="{FE9A18C3-824A-443E-A747-319233C15F27}" sibTransId="{7A1D3029-4CC3-4225-AFD9-4A85A61770BF}"/>
    <dgm:cxn modelId="{84559384-CBC7-4C18-8E11-73CDDD2BB806}" srcId="{000630A2-ADB8-4B7A-9654-E7661D8E6696}" destId="{12C5DC35-9AE9-47B0-AECB-E07BA036F782}" srcOrd="5" destOrd="0" parTransId="{5F774F0C-548A-4B3F-8AC9-BD0FF1592036}" sibTransId="{F458320B-9AE4-4520-B5CE-0CE20093BA91}"/>
    <dgm:cxn modelId="{76196794-F143-4B0E-9749-E721E6867558}" type="presOf" srcId="{12C5DC35-9AE9-47B0-AECB-E07BA036F782}" destId="{709DDED5-CE44-42BD-86CE-D916D16C0039}" srcOrd="0" destOrd="0" presId="urn:microsoft.com/office/officeart/2005/8/layout/vList2"/>
    <dgm:cxn modelId="{53188297-8D2E-4A20-97A2-EEF390BA88C7}" type="presOf" srcId="{B8952564-5B49-429F-8AE1-FC061C82B599}" destId="{F658D579-7211-41E3-9C48-75051E4FECF5}" srcOrd="0" destOrd="0" presId="urn:microsoft.com/office/officeart/2005/8/layout/vList2"/>
    <dgm:cxn modelId="{ED72BBAB-0F97-4C20-B763-00B79E2866E8}" srcId="{A5308D90-D18E-4846-A8E4-2977C19D4ECD}" destId="{ED8095A6-14BB-429B-8355-8D752984FBEF}" srcOrd="3" destOrd="0" parTransId="{025C1150-F67D-462A-A615-A12F089C9979}" sibTransId="{02A48B6D-574B-4E50-89FB-A8EF87905ED2}"/>
    <dgm:cxn modelId="{97DDD8B7-095C-42E9-8BBE-DD1AE5F39D2D}" srcId="{000630A2-ADB8-4B7A-9654-E7661D8E6696}" destId="{AE918429-F632-490C-9369-D476F527DA93}" srcOrd="0" destOrd="0" parTransId="{8F387B5F-D24A-4BFA-9252-A0B4872FCB3F}" sibTransId="{EDD56E8A-E9DD-4F73-89C3-CEEB3780AF61}"/>
    <dgm:cxn modelId="{1CA91AC7-B037-4778-BEFA-DE57C87B8190}" srcId="{000630A2-ADB8-4B7A-9654-E7661D8E6696}" destId="{ADA136D3-9441-465D-9AC4-18992FD4B1AF}" srcOrd="6" destOrd="0" parTransId="{4D42293D-D57B-48BC-8C73-A4AF9657D91C}" sibTransId="{AAC82660-8C39-4D4D-9120-E6A9324F4599}"/>
    <dgm:cxn modelId="{FCB0F3CF-C01B-4254-93BC-35F03BEDF3F3}" type="presOf" srcId="{030BECE1-2D05-434A-903A-835F2FCDCA41}" destId="{31E36800-AE1E-4EDA-812B-0EADC950183F}" srcOrd="0" destOrd="1" presId="urn:microsoft.com/office/officeart/2005/8/layout/vList2"/>
    <dgm:cxn modelId="{F8DDE3D6-F66A-4780-9D3F-75E9BDD3AEB4}" type="presOf" srcId="{1B9B576F-F49F-485A-99EE-F10919AAF515}" destId="{9776B11F-186B-4CD0-9D38-D60A0AE930F1}" srcOrd="0" destOrd="0" presId="urn:microsoft.com/office/officeart/2005/8/layout/vList2"/>
    <dgm:cxn modelId="{7218DEDF-6C00-4B57-9E7C-33DC5C14FF29}" type="presOf" srcId="{40CCFB34-7BCE-4C65-908E-972B6725DFBF}" destId="{31E36800-AE1E-4EDA-812B-0EADC950183F}" srcOrd="0" destOrd="2" presId="urn:microsoft.com/office/officeart/2005/8/layout/vList2"/>
    <dgm:cxn modelId="{AD686AE8-21FE-48FB-8D9C-AF409F7B363A}" type="presOf" srcId="{AE2BBB02-D6B1-4E2C-9A7D-C38227F4339F}" destId="{DC7FC161-45C2-48B4-A22F-35CC478E7393}" srcOrd="0" destOrd="0" presId="urn:microsoft.com/office/officeart/2005/8/layout/vList2"/>
    <dgm:cxn modelId="{EB906FEF-E3E8-4EB3-B7A0-F585165C13BC}" srcId="{A5308D90-D18E-4846-A8E4-2977C19D4ECD}" destId="{40CCFB34-7BCE-4C65-908E-972B6725DFBF}" srcOrd="2" destOrd="0" parTransId="{5FDEAB23-7376-42D3-B1B8-73B06D95AFE8}" sibTransId="{62E29EE5-4718-427C-9047-AC0EEC67AC6D}"/>
    <dgm:cxn modelId="{BC1717F1-90C7-4C99-8FCF-AD2E1579C738}" srcId="{A5308D90-D18E-4846-A8E4-2977C19D4ECD}" destId="{030BECE1-2D05-434A-903A-835F2FCDCA41}" srcOrd="1" destOrd="0" parTransId="{0BCDDE4C-6060-4A48-BAF1-E9DB737C4B5D}" sibTransId="{6F8C67E3-33C6-4B8E-8805-A861D5C1EFAF}"/>
    <dgm:cxn modelId="{D37F91F2-3745-4128-8A13-03F5007E2C9F}" type="presOf" srcId="{ADA136D3-9441-465D-9AC4-18992FD4B1AF}" destId="{DAD2193E-67B8-48A7-983E-71DEF02C5866}" srcOrd="0" destOrd="0" presId="urn:microsoft.com/office/officeart/2005/8/layout/vList2"/>
    <dgm:cxn modelId="{277C3CFC-ADCD-4279-BF08-997D92C741BA}" type="presOf" srcId="{ED8095A6-14BB-429B-8355-8D752984FBEF}" destId="{31E36800-AE1E-4EDA-812B-0EADC950183F}" srcOrd="0" destOrd="3" presId="urn:microsoft.com/office/officeart/2005/8/layout/vList2"/>
    <dgm:cxn modelId="{450582CF-AB91-4799-BDB2-41CD0AD496AC}" type="presParOf" srcId="{CDB43DD1-8CCE-4626-A6F2-350FE91C156E}" destId="{C9EBA0CE-B855-4AAC-B20B-4F52AA9145EA}" srcOrd="0" destOrd="0" presId="urn:microsoft.com/office/officeart/2005/8/layout/vList2"/>
    <dgm:cxn modelId="{1F799CD9-1C0C-4DFA-A380-92B30D36D8E2}" type="presParOf" srcId="{CDB43DD1-8CCE-4626-A6F2-350FE91C156E}" destId="{DC7FC161-45C2-48B4-A22F-35CC478E7393}" srcOrd="1" destOrd="0" presId="urn:microsoft.com/office/officeart/2005/8/layout/vList2"/>
    <dgm:cxn modelId="{9E6D20B5-C1E0-4E60-BDD1-ACA9A8551976}" type="presParOf" srcId="{CDB43DD1-8CCE-4626-A6F2-350FE91C156E}" destId="{9776B11F-186B-4CD0-9D38-D60A0AE930F1}" srcOrd="2" destOrd="0" presId="urn:microsoft.com/office/officeart/2005/8/layout/vList2"/>
    <dgm:cxn modelId="{B507C1F9-65C7-46D9-A725-0283ACBDFC0F}" type="presParOf" srcId="{CDB43DD1-8CCE-4626-A6F2-350FE91C156E}" destId="{41BFE286-9FCD-4A1E-B472-25FC448FB05F}" srcOrd="3" destOrd="0" presId="urn:microsoft.com/office/officeart/2005/8/layout/vList2"/>
    <dgm:cxn modelId="{D56BFF96-03AA-4159-B816-37D1A8095CFB}" type="presParOf" srcId="{CDB43DD1-8CCE-4626-A6F2-350FE91C156E}" destId="{7C804DBD-6FBC-4E00-A0EA-9FA9B6B115A3}" srcOrd="4" destOrd="0" presId="urn:microsoft.com/office/officeart/2005/8/layout/vList2"/>
    <dgm:cxn modelId="{9E9E19E0-D6F9-4F87-A854-DF3EA751BC64}" type="presParOf" srcId="{CDB43DD1-8CCE-4626-A6F2-350FE91C156E}" destId="{31E36800-AE1E-4EDA-812B-0EADC950183F}" srcOrd="5" destOrd="0" presId="urn:microsoft.com/office/officeart/2005/8/layout/vList2"/>
    <dgm:cxn modelId="{C519A68E-CA46-40EC-A287-272B3A23B1B0}" type="presParOf" srcId="{CDB43DD1-8CCE-4626-A6F2-350FE91C156E}" destId="{F658D579-7211-41E3-9C48-75051E4FECF5}" srcOrd="6" destOrd="0" presId="urn:microsoft.com/office/officeart/2005/8/layout/vList2"/>
    <dgm:cxn modelId="{8487B9B5-07F9-45EC-9A62-94D2EA02A4BF}" type="presParOf" srcId="{CDB43DD1-8CCE-4626-A6F2-350FE91C156E}" destId="{66E71124-EA75-403B-AB99-5587A069619D}" srcOrd="7" destOrd="0" presId="urn:microsoft.com/office/officeart/2005/8/layout/vList2"/>
    <dgm:cxn modelId="{218F676C-5764-4E1F-98D6-B1AB58EB17D0}" type="presParOf" srcId="{CDB43DD1-8CCE-4626-A6F2-350FE91C156E}" destId="{F6D12CBE-42FF-4EA8-AB03-473B8FEB4781}" srcOrd="8" destOrd="0" presId="urn:microsoft.com/office/officeart/2005/8/layout/vList2"/>
    <dgm:cxn modelId="{6E3E53D8-E93D-4BE7-B8CC-0994DC417D87}" type="presParOf" srcId="{CDB43DD1-8CCE-4626-A6F2-350FE91C156E}" destId="{6EBA0A47-D50B-4499-97B7-4AB66983921B}" srcOrd="9" destOrd="0" presId="urn:microsoft.com/office/officeart/2005/8/layout/vList2"/>
    <dgm:cxn modelId="{393DA0DE-F934-4F2C-9DF7-AC36F00CB651}" type="presParOf" srcId="{CDB43DD1-8CCE-4626-A6F2-350FE91C156E}" destId="{709DDED5-CE44-42BD-86CE-D916D16C0039}" srcOrd="10" destOrd="0" presId="urn:microsoft.com/office/officeart/2005/8/layout/vList2"/>
    <dgm:cxn modelId="{311FD64D-7718-4DFA-A06D-68066A99017B}" type="presParOf" srcId="{CDB43DD1-8CCE-4626-A6F2-350FE91C156E}" destId="{BFF07C0C-86D4-47EA-99F4-4D5168A339DC}" srcOrd="11" destOrd="0" presId="urn:microsoft.com/office/officeart/2005/8/layout/vList2"/>
    <dgm:cxn modelId="{8F42C77C-984B-4FFA-AB23-B8F592292995}" type="presParOf" srcId="{CDB43DD1-8CCE-4626-A6F2-350FE91C156E}" destId="{DAD2193E-67B8-48A7-983E-71DEF02C5866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975A8E-784E-4D0F-9268-5DE83B033D70}" type="doc">
      <dgm:prSet loTypeId="urn:microsoft.com/office/officeart/2005/8/layout/StepDownProcess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8C49BC5-8700-44E2-9193-90A935E57972}">
      <dgm:prSet/>
      <dgm:spPr/>
      <dgm:t>
        <a:bodyPr/>
        <a:lstStyle/>
        <a:p>
          <a:r>
            <a:rPr lang="en-US"/>
            <a:t>RHTP Goal</a:t>
          </a:r>
        </a:p>
      </dgm:t>
    </dgm:pt>
    <dgm:pt modelId="{7B4E9447-FCBC-431C-B20B-9160763B13A1}" type="parTrans" cxnId="{1E289D75-5DFC-4098-B4F3-C0ADB0C37371}">
      <dgm:prSet/>
      <dgm:spPr/>
      <dgm:t>
        <a:bodyPr/>
        <a:lstStyle/>
        <a:p>
          <a:endParaRPr lang="en-US"/>
        </a:p>
      </dgm:t>
    </dgm:pt>
    <dgm:pt modelId="{304A5178-D59E-4F1E-AFC2-18BD1EBF7E98}" type="sibTrans" cxnId="{1E289D75-5DFC-4098-B4F3-C0ADB0C37371}">
      <dgm:prSet/>
      <dgm:spPr/>
      <dgm:t>
        <a:bodyPr/>
        <a:lstStyle/>
        <a:p>
          <a:endParaRPr lang="en-US"/>
        </a:p>
      </dgm:t>
    </dgm:pt>
    <dgm:pt modelId="{1E78E8C3-F90B-4630-905B-C102FE13157E}">
      <dgm:prSet/>
      <dgm:spPr/>
      <dgm:t>
        <a:bodyPr/>
        <a:lstStyle/>
        <a:p>
          <a:r>
            <a:rPr lang="en-US" dirty="0"/>
            <a:t>Initiative</a:t>
          </a:r>
        </a:p>
      </dgm:t>
    </dgm:pt>
    <dgm:pt modelId="{EA42EBA7-750B-4933-93EC-918D37A43FAB}" type="parTrans" cxnId="{6D3BF14A-7292-4B36-B01F-6F244EFCE2AC}">
      <dgm:prSet/>
      <dgm:spPr/>
      <dgm:t>
        <a:bodyPr/>
        <a:lstStyle/>
        <a:p>
          <a:endParaRPr lang="en-US"/>
        </a:p>
      </dgm:t>
    </dgm:pt>
    <dgm:pt modelId="{673D208D-6C8F-405A-A12A-6A847F3112CD}" type="sibTrans" cxnId="{6D3BF14A-7292-4B36-B01F-6F244EFCE2AC}">
      <dgm:prSet/>
      <dgm:spPr/>
      <dgm:t>
        <a:bodyPr/>
        <a:lstStyle/>
        <a:p>
          <a:endParaRPr lang="en-US"/>
        </a:p>
      </dgm:t>
    </dgm:pt>
    <dgm:pt modelId="{63F16A92-6163-45B8-BCCB-93067C7A0641}">
      <dgm:prSet/>
      <dgm:spPr/>
      <dgm:t>
        <a:bodyPr/>
        <a:lstStyle/>
        <a:p>
          <a:r>
            <a:rPr lang="en-US" dirty="0"/>
            <a:t>Potential Activity</a:t>
          </a:r>
        </a:p>
      </dgm:t>
    </dgm:pt>
    <dgm:pt modelId="{F6AED0F5-8042-4D49-8755-4134F3E113C2}" type="parTrans" cxnId="{0019F895-2369-446C-9696-13FBD8033806}">
      <dgm:prSet/>
      <dgm:spPr/>
      <dgm:t>
        <a:bodyPr/>
        <a:lstStyle/>
        <a:p>
          <a:endParaRPr lang="en-US"/>
        </a:p>
      </dgm:t>
    </dgm:pt>
    <dgm:pt modelId="{D45183F9-03BC-4647-9932-F9C6F6D2B740}" type="sibTrans" cxnId="{0019F895-2369-446C-9696-13FBD8033806}">
      <dgm:prSet/>
      <dgm:spPr/>
      <dgm:t>
        <a:bodyPr/>
        <a:lstStyle/>
        <a:p>
          <a:endParaRPr lang="en-US"/>
        </a:p>
      </dgm:t>
    </dgm:pt>
    <dgm:pt modelId="{1F51A4D7-D336-4C61-9C71-E151305EAD99}">
      <dgm:prSet/>
      <dgm:spPr/>
      <dgm:t>
        <a:bodyPr/>
        <a:lstStyle/>
        <a:p>
          <a:r>
            <a:rPr lang="en-US" dirty="0"/>
            <a:t>Planned Strategy</a:t>
          </a:r>
        </a:p>
      </dgm:t>
    </dgm:pt>
    <dgm:pt modelId="{4688CA79-668F-4E41-9676-334154AFCD99}" type="parTrans" cxnId="{5E4A1DD3-3A0D-4EDA-8545-93E6B563148B}">
      <dgm:prSet/>
      <dgm:spPr/>
      <dgm:t>
        <a:bodyPr/>
        <a:lstStyle/>
        <a:p>
          <a:endParaRPr lang="en-US"/>
        </a:p>
      </dgm:t>
    </dgm:pt>
    <dgm:pt modelId="{41BB6E24-1002-4E9A-8D32-5667390A8F6C}" type="sibTrans" cxnId="{5E4A1DD3-3A0D-4EDA-8545-93E6B563148B}">
      <dgm:prSet/>
      <dgm:spPr/>
      <dgm:t>
        <a:bodyPr/>
        <a:lstStyle/>
        <a:p>
          <a:endParaRPr lang="en-US"/>
        </a:p>
      </dgm:t>
    </dgm:pt>
    <dgm:pt modelId="{833544FC-93A5-4829-976D-65E7EF9D72C8}" type="pres">
      <dgm:prSet presAssocID="{A7975A8E-784E-4D0F-9268-5DE83B033D70}" presName="rootnode" presStyleCnt="0">
        <dgm:presLayoutVars>
          <dgm:chMax/>
          <dgm:chPref/>
          <dgm:dir/>
          <dgm:animLvl val="lvl"/>
        </dgm:presLayoutVars>
      </dgm:prSet>
      <dgm:spPr/>
    </dgm:pt>
    <dgm:pt modelId="{199ED1FC-0C9A-48BB-8AF6-696FCC547819}" type="pres">
      <dgm:prSet presAssocID="{B8C49BC5-8700-44E2-9193-90A935E57972}" presName="composite" presStyleCnt="0"/>
      <dgm:spPr/>
    </dgm:pt>
    <dgm:pt modelId="{2FCC3C9D-2D1C-48B5-A65E-A0325B1AC2E5}" type="pres">
      <dgm:prSet presAssocID="{B8C49BC5-8700-44E2-9193-90A935E57972}" presName="bentUpArrow1" presStyleLbl="alignImgPlace1" presStyleIdx="0" presStyleCnt="3"/>
      <dgm:spPr/>
    </dgm:pt>
    <dgm:pt modelId="{5FA69CBD-CAA1-4BD9-9A80-9CCD6D76EA3E}" type="pres">
      <dgm:prSet presAssocID="{B8C49BC5-8700-44E2-9193-90A935E57972}" presName="ParentText" presStyleLbl="node1" presStyleIdx="0" presStyleCnt="4">
        <dgm:presLayoutVars>
          <dgm:chMax val="1"/>
          <dgm:chPref val="1"/>
          <dgm:bulletEnabled val="1"/>
        </dgm:presLayoutVars>
      </dgm:prSet>
      <dgm:spPr/>
    </dgm:pt>
    <dgm:pt modelId="{9035EFBD-6F6D-4706-BE31-BB15F7399B3A}" type="pres">
      <dgm:prSet presAssocID="{B8C49BC5-8700-44E2-9193-90A935E57972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C793D2FE-39FC-47A5-9BC6-8ED9ABCD2A17}" type="pres">
      <dgm:prSet presAssocID="{304A5178-D59E-4F1E-AFC2-18BD1EBF7E98}" presName="sibTrans" presStyleCnt="0"/>
      <dgm:spPr/>
    </dgm:pt>
    <dgm:pt modelId="{AEE900A2-73B6-41C7-B484-A621404DFB04}" type="pres">
      <dgm:prSet presAssocID="{1E78E8C3-F90B-4630-905B-C102FE13157E}" presName="composite" presStyleCnt="0"/>
      <dgm:spPr/>
    </dgm:pt>
    <dgm:pt modelId="{48E6FB9C-D489-4C7D-AB79-1BE7ADB75A4E}" type="pres">
      <dgm:prSet presAssocID="{1E78E8C3-F90B-4630-905B-C102FE13157E}" presName="bentUpArrow1" presStyleLbl="alignImgPlace1" presStyleIdx="1" presStyleCnt="3"/>
      <dgm:spPr/>
    </dgm:pt>
    <dgm:pt modelId="{C36D2456-6524-4712-B313-4E51FE057343}" type="pres">
      <dgm:prSet presAssocID="{1E78E8C3-F90B-4630-905B-C102FE13157E}" presName="ParentText" presStyleLbl="node1" presStyleIdx="1" presStyleCnt="4">
        <dgm:presLayoutVars>
          <dgm:chMax val="1"/>
          <dgm:chPref val="1"/>
          <dgm:bulletEnabled val="1"/>
        </dgm:presLayoutVars>
      </dgm:prSet>
      <dgm:spPr/>
    </dgm:pt>
    <dgm:pt modelId="{0429BBA3-D4B0-4A32-B6C2-B76B1E9F92E3}" type="pres">
      <dgm:prSet presAssocID="{1E78E8C3-F90B-4630-905B-C102FE13157E}" presName="Child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DF189644-D07F-44B4-8F39-AFCA409A2EF7}" type="pres">
      <dgm:prSet presAssocID="{673D208D-6C8F-405A-A12A-6A847F3112CD}" presName="sibTrans" presStyleCnt="0"/>
      <dgm:spPr/>
    </dgm:pt>
    <dgm:pt modelId="{75DC184C-9D33-4BD9-A02B-66E793836615}" type="pres">
      <dgm:prSet presAssocID="{63F16A92-6163-45B8-BCCB-93067C7A0641}" presName="composite" presStyleCnt="0"/>
      <dgm:spPr/>
    </dgm:pt>
    <dgm:pt modelId="{5B6CE478-AF7B-4762-9695-8822681250E4}" type="pres">
      <dgm:prSet presAssocID="{63F16A92-6163-45B8-BCCB-93067C7A0641}" presName="bentUpArrow1" presStyleLbl="alignImgPlace1" presStyleIdx="2" presStyleCnt="3"/>
      <dgm:spPr/>
    </dgm:pt>
    <dgm:pt modelId="{942AE8BE-BE6B-449D-B88F-D1C738A5FB74}" type="pres">
      <dgm:prSet presAssocID="{63F16A92-6163-45B8-BCCB-93067C7A0641}" presName="ParentText" presStyleLbl="node1" presStyleIdx="2" presStyleCnt="4">
        <dgm:presLayoutVars>
          <dgm:chMax val="1"/>
          <dgm:chPref val="1"/>
          <dgm:bulletEnabled val="1"/>
        </dgm:presLayoutVars>
      </dgm:prSet>
      <dgm:spPr/>
    </dgm:pt>
    <dgm:pt modelId="{AE485C65-A933-4F01-83DD-4BC097C625E3}" type="pres">
      <dgm:prSet presAssocID="{63F16A92-6163-45B8-BCCB-93067C7A0641}" presName="ChildText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7FF8E1D8-A4CE-4DC0-9611-76CAB1A6D41D}" type="pres">
      <dgm:prSet presAssocID="{D45183F9-03BC-4647-9932-F9C6F6D2B740}" presName="sibTrans" presStyleCnt="0"/>
      <dgm:spPr/>
    </dgm:pt>
    <dgm:pt modelId="{842299F8-161A-4529-B509-FB5CE8B27744}" type="pres">
      <dgm:prSet presAssocID="{1F51A4D7-D336-4C61-9C71-E151305EAD99}" presName="composite" presStyleCnt="0"/>
      <dgm:spPr/>
    </dgm:pt>
    <dgm:pt modelId="{B5964963-8A42-4FB8-B887-9514CEB49399}" type="pres">
      <dgm:prSet presAssocID="{1F51A4D7-D336-4C61-9C71-E151305EAD99}" presName="ParentText" presStyleLbl="node1" presStyleIdx="3" presStyleCnt="4">
        <dgm:presLayoutVars>
          <dgm:chMax val="1"/>
          <dgm:chPref val="1"/>
          <dgm:bulletEnabled val="1"/>
        </dgm:presLayoutVars>
      </dgm:prSet>
      <dgm:spPr/>
    </dgm:pt>
  </dgm:ptLst>
  <dgm:cxnLst>
    <dgm:cxn modelId="{F6E44F09-E8B6-4149-B372-F661D97229A6}" type="presOf" srcId="{1E78E8C3-F90B-4630-905B-C102FE13157E}" destId="{C36D2456-6524-4712-B313-4E51FE057343}" srcOrd="0" destOrd="0" presId="urn:microsoft.com/office/officeart/2005/8/layout/StepDownProcess"/>
    <dgm:cxn modelId="{BF6E4845-CFBD-415C-B934-6850F1D265E6}" type="presOf" srcId="{63F16A92-6163-45B8-BCCB-93067C7A0641}" destId="{942AE8BE-BE6B-449D-B88F-D1C738A5FB74}" srcOrd="0" destOrd="0" presId="urn:microsoft.com/office/officeart/2005/8/layout/StepDownProcess"/>
    <dgm:cxn modelId="{6D3BF14A-7292-4B36-B01F-6F244EFCE2AC}" srcId="{A7975A8E-784E-4D0F-9268-5DE83B033D70}" destId="{1E78E8C3-F90B-4630-905B-C102FE13157E}" srcOrd="1" destOrd="0" parTransId="{EA42EBA7-750B-4933-93EC-918D37A43FAB}" sibTransId="{673D208D-6C8F-405A-A12A-6A847F3112CD}"/>
    <dgm:cxn modelId="{FBF3FE4D-610C-42D5-B8B3-D6FC17B9CB87}" type="presOf" srcId="{B8C49BC5-8700-44E2-9193-90A935E57972}" destId="{5FA69CBD-CAA1-4BD9-9A80-9CCD6D76EA3E}" srcOrd="0" destOrd="0" presId="urn:microsoft.com/office/officeart/2005/8/layout/StepDownProcess"/>
    <dgm:cxn modelId="{1E289D75-5DFC-4098-B4F3-C0ADB0C37371}" srcId="{A7975A8E-784E-4D0F-9268-5DE83B033D70}" destId="{B8C49BC5-8700-44E2-9193-90A935E57972}" srcOrd="0" destOrd="0" parTransId="{7B4E9447-FCBC-431C-B20B-9160763B13A1}" sibTransId="{304A5178-D59E-4F1E-AFC2-18BD1EBF7E98}"/>
    <dgm:cxn modelId="{0019F895-2369-446C-9696-13FBD8033806}" srcId="{A7975A8E-784E-4D0F-9268-5DE83B033D70}" destId="{63F16A92-6163-45B8-BCCB-93067C7A0641}" srcOrd="2" destOrd="0" parTransId="{F6AED0F5-8042-4D49-8755-4134F3E113C2}" sibTransId="{D45183F9-03BC-4647-9932-F9C6F6D2B740}"/>
    <dgm:cxn modelId="{5FA244CA-A083-46AB-9D83-0185E29590C2}" type="presOf" srcId="{1F51A4D7-D336-4C61-9C71-E151305EAD99}" destId="{B5964963-8A42-4FB8-B887-9514CEB49399}" srcOrd="0" destOrd="0" presId="urn:microsoft.com/office/officeart/2005/8/layout/StepDownProcess"/>
    <dgm:cxn modelId="{5E4A1DD3-3A0D-4EDA-8545-93E6B563148B}" srcId="{A7975A8E-784E-4D0F-9268-5DE83B033D70}" destId="{1F51A4D7-D336-4C61-9C71-E151305EAD99}" srcOrd="3" destOrd="0" parTransId="{4688CA79-668F-4E41-9676-334154AFCD99}" sibTransId="{41BB6E24-1002-4E9A-8D32-5667390A8F6C}"/>
    <dgm:cxn modelId="{F0B38AD5-944C-4470-A20D-142D1F68A170}" type="presOf" srcId="{A7975A8E-784E-4D0F-9268-5DE83B033D70}" destId="{833544FC-93A5-4829-976D-65E7EF9D72C8}" srcOrd="0" destOrd="0" presId="urn:microsoft.com/office/officeart/2005/8/layout/StepDownProcess"/>
    <dgm:cxn modelId="{2064DFDF-4004-4577-AFCE-81804F0ABD16}" type="presParOf" srcId="{833544FC-93A5-4829-976D-65E7EF9D72C8}" destId="{199ED1FC-0C9A-48BB-8AF6-696FCC547819}" srcOrd="0" destOrd="0" presId="urn:microsoft.com/office/officeart/2005/8/layout/StepDownProcess"/>
    <dgm:cxn modelId="{AB23645B-E18F-4B29-9D06-E3145A658677}" type="presParOf" srcId="{199ED1FC-0C9A-48BB-8AF6-696FCC547819}" destId="{2FCC3C9D-2D1C-48B5-A65E-A0325B1AC2E5}" srcOrd="0" destOrd="0" presId="urn:microsoft.com/office/officeart/2005/8/layout/StepDownProcess"/>
    <dgm:cxn modelId="{51B4B1FB-CA5B-4287-8D0B-7B0F9EE1E7F1}" type="presParOf" srcId="{199ED1FC-0C9A-48BB-8AF6-696FCC547819}" destId="{5FA69CBD-CAA1-4BD9-9A80-9CCD6D76EA3E}" srcOrd="1" destOrd="0" presId="urn:microsoft.com/office/officeart/2005/8/layout/StepDownProcess"/>
    <dgm:cxn modelId="{D3995C7A-9676-491B-A78F-EAB4AC82CC46}" type="presParOf" srcId="{199ED1FC-0C9A-48BB-8AF6-696FCC547819}" destId="{9035EFBD-6F6D-4706-BE31-BB15F7399B3A}" srcOrd="2" destOrd="0" presId="urn:microsoft.com/office/officeart/2005/8/layout/StepDownProcess"/>
    <dgm:cxn modelId="{9F43724B-2F09-45C8-82AA-B5D439E2DE34}" type="presParOf" srcId="{833544FC-93A5-4829-976D-65E7EF9D72C8}" destId="{C793D2FE-39FC-47A5-9BC6-8ED9ABCD2A17}" srcOrd="1" destOrd="0" presId="urn:microsoft.com/office/officeart/2005/8/layout/StepDownProcess"/>
    <dgm:cxn modelId="{3871AC47-7888-46DA-B1AB-5F6D33CC5E64}" type="presParOf" srcId="{833544FC-93A5-4829-976D-65E7EF9D72C8}" destId="{AEE900A2-73B6-41C7-B484-A621404DFB04}" srcOrd="2" destOrd="0" presId="urn:microsoft.com/office/officeart/2005/8/layout/StepDownProcess"/>
    <dgm:cxn modelId="{2363BF40-738F-44E5-B0C2-87377F5629CD}" type="presParOf" srcId="{AEE900A2-73B6-41C7-B484-A621404DFB04}" destId="{48E6FB9C-D489-4C7D-AB79-1BE7ADB75A4E}" srcOrd="0" destOrd="0" presId="urn:microsoft.com/office/officeart/2005/8/layout/StepDownProcess"/>
    <dgm:cxn modelId="{9FF87B4A-1F4F-4730-AAC2-17BC8DB74CD0}" type="presParOf" srcId="{AEE900A2-73B6-41C7-B484-A621404DFB04}" destId="{C36D2456-6524-4712-B313-4E51FE057343}" srcOrd="1" destOrd="0" presId="urn:microsoft.com/office/officeart/2005/8/layout/StepDownProcess"/>
    <dgm:cxn modelId="{74347313-453F-4A32-9037-A691CC268130}" type="presParOf" srcId="{AEE900A2-73B6-41C7-B484-A621404DFB04}" destId="{0429BBA3-D4B0-4A32-B6C2-B76B1E9F92E3}" srcOrd="2" destOrd="0" presId="urn:microsoft.com/office/officeart/2005/8/layout/StepDownProcess"/>
    <dgm:cxn modelId="{5E943AA3-5943-459B-98DD-5ABB4D3FBB47}" type="presParOf" srcId="{833544FC-93A5-4829-976D-65E7EF9D72C8}" destId="{DF189644-D07F-44B4-8F39-AFCA409A2EF7}" srcOrd="3" destOrd="0" presId="urn:microsoft.com/office/officeart/2005/8/layout/StepDownProcess"/>
    <dgm:cxn modelId="{A84D6267-8AB6-4B11-A990-F996ED3A88BE}" type="presParOf" srcId="{833544FC-93A5-4829-976D-65E7EF9D72C8}" destId="{75DC184C-9D33-4BD9-A02B-66E793836615}" srcOrd="4" destOrd="0" presId="urn:microsoft.com/office/officeart/2005/8/layout/StepDownProcess"/>
    <dgm:cxn modelId="{A1044341-E062-40DD-BE19-61C1AF04CABB}" type="presParOf" srcId="{75DC184C-9D33-4BD9-A02B-66E793836615}" destId="{5B6CE478-AF7B-4762-9695-8822681250E4}" srcOrd="0" destOrd="0" presId="urn:microsoft.com/office/officeart/2005/8/layout/StepDownProcess"/>
    <dgm:cxn modelId="{AE715556-F1CC-4B4E-A93A-B50DE8ECBEA9}" type="presParOf" srcId="{75DC184C-9D33-4BD9-A02B-66E793836615}" destId="{942AE8BE-BE6B-449D-B88F-D1C738A5FB74}" srcOrd="1" destOrd="0" presId="urn:microsoft.com/office/officeart/2005/8/layout/StepDownProcess"/>
    <dgm:cxn modelId="{F0CA1EF0-0E0C-44CA-AE75-5C32BB67F254}" type="presParOf" srcId="{75DC184C-9D33-4BD9-A02B-66E793836615}" destId="{AE485C65-A933-4F01-83DD-4BC097C625E3}" srcOrd="2" destOrd="0" presId="urn:microsoft.com/office/officeart/2005/8/layout/StepDownProcess"/>
    <dgm:cxn modelId="{164D7D7E-B136-4127-B7CF-43FC3DFA66A6}" type="presParOf" srcId="{833544FC-93A5-4829-976D-65E7EF9D72C8}" destId="{7FF8E1D8-A4CE-4DC0-9611-76CAB1A6D41D}" srcOrd="5" destOrd="0" presId="urn:microsoft.com/office/officeart/2005/8/layout/StepDownProcess"/>
    <dgm:cxn modelId="{4FB025DF-9EE2-43DE-8378-33F41A7844C8}" type="presParOf" srcId="{833544FC-93A5-4829-976D-65E7EF9D72C8}" destId="{842299F8-161A-4529-B509-FB5CE8B27744}" srcOrd="6" destOrd="0" presId="urn:microsoft.com/office/officeart/2005/8/layout/StepDownProcess"/>
    <dgm:cxn modelId="{FAE138CE-4D85-49EE-9200-9E7FC835AB9D}" type="presParOf" srcId="{842299F8-161A-4529-B509-FB5CE8B27744}" destId="{B5964963-8A42-4FB8-B887-9514CEB49399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06BFC00-A865-4183-9F6B-2F904D40B53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315F1A-6A22-4A53-9637-AB594D10B241}">
      <dgm:prSet/>
      <dgm:spPr/>
      <dgm:t>
        <a:bodyPr/>
        <a:lstStyle/>
        <a:p>
          <a:r>
            <a:rPr lang="en-US" dirty="0"/>
            <a:t>DHW will post competitive solicitations for the proposed activities under the five initiatives.  These will result in subawards to provider entities, educational institutions, technology vendors, tribes, etc.</a:t>
          </a:r>
        </a:p>
      </dgm:t>
    </dgm:pt>
    <dgm:pt modelId="{6FA15DE1-4681-4174-80A0-D7DC76F8B192}" type="parTrans" cxnId="{9730718D-66AE-45B5-BF53-2AE25860BDE1}">
      <dgm:prSet/>
      <dgm:spPr/>
      <dgm:t>
        <a:bodyPr/>
        <a:lstStyle/>
        <a:p>
          <a:endParaRPr lang="en-US"/>
        </a:p>
      </dgm:t>
    </dgm:pt>
    <dgm:pt modelId="{6847C623-3B41-43D4-A82E-7B8996944B1A}" type="sibTrans" cxnId="{9730718D-66AE-45B5-BF53-2AE25860BDE1}">
      <dgm:prSet/>
      <dgm:spPr/>
      <dgm:t>
        <a:bodyPr/>
        <a:lstStyle/>
        <a:p>
          <a:endParaRPr lang="en-US"/>
        </a:p>
      </dgm:t>
    </dgm:pt>
    <dgm:pt modelId="{A5716DDA-E885-4989-823B-476A8CB5B248}">
      <dgm:prSet/>
      <dgm:spPr/>
      <dgm:t>
        <a:bodyPr/>
        <a:lstStyle/>
        <a:p>
          <a:r>
            <a:rPr lang="en-US" dirty="0"/>
            <a:t>Contracts and funding will be managed through DHW and Department of Administration with support from time-limited contractors as needed (e.g. evaluation contractor)</a:t>
          </a:r>
        </a:p>
      </dgm:t>
    </dgm:pt>
    <dgm:pt modelId="{111A0C92-F0D6-4546-832E-ADA7B06C04C2}" type="parTrans" cxnId="{6B825825-3805-40DC-BBA0-93047E08E41F}">
      <dgm:prSet/>
      <dgm:spPr/>
      <dgm:t>
        <a:bodyPr/>
        <a:lstStyle/>
        <a:p>
          <a:endParaRPr lang="en-US"/>
        </a:p>
      </dgm:t>
    </dgm:pt>
    <dgm:pt modelId="{01A739A7-7D0E-4A07-B801-06F320D96BC2}" type="sibTrans" cxnId="{6B825825-3805-40DC-BBA0-93047E08E41F}">
      <dgm:prSet/>
      <dgm:spPr/>
      <dgm:t>
        <a:bodyPr/>
        <a:lstStyle/>
        <a:p>
          <a:endParaRPr lang="en-US"/>
        </a:p>
      </dgm:t>
    </dgm:pt>
    <dgm:pt modelId="{1A3C2D85-450E-4EE3-B8DF-030B63BE3E2A}" type="pres">
      <dgm:prSet presAssocID="{606BFC00-A865-4183-9F6B-2F904D40B533}" presName="linear" presStyleCnt="0">
        <dgm:presLayoutVars>
          <dgm:animLvl val="lvl"/>
          <dgm:resizeHandles val="exact"/>
        </dgm:presLayoutVars>
      </dgm:prSet>
      <dgm:spPr/>
    </dgm:pt>
    <dgm:pt modelId="{91631B05-A6B1-4551-93C1-6A35AE4071CE}" type="pres">
      <dgm:prSet presAssocID="{BE315F1A-6A22-4A53-9637-AB594D10B24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7AA5FF2A-1FB0-442B-AD15-7070DC953469}" type="pres">
      <dgm:prSet presAssocID="{6847C623-3B41-43D4-A82E-7B8996944B1A}" presName="spacer" presStyleCnt="0"/>
      <dgm:spPr/>
    </dgm:pt>
    <dgm:pt modelId="{5B624034-6A46-40BB-9DAA-3F146A447C89}" type="pres">
      <dgm:prSet presAssocID="{A5716DDA-E885-4989-823B-476A8CB5B24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6B825825-3805-40DC-BBA0-93047E08E41F}" srcId="{606BFC00-A865-4183-9F6B-2F904D40B533}" destId="{A5716DDA-E885-4989-823B-476A8CB5B248}" srcOrd="1" destOrd="0" parTransId="{111A0C92-F0D6-4546-832E-ADA7B06C04C2}" sibTransId="{01A739A7-7D0E-4A07-B801-06F320D96BC2}"/>
    <dgm:cxn modelId="{3C26ED61-7071-41A3-804A-BB739E9ED457}" type="presOf" srcId="{606BFC00-A865-4183-9F6B-2F904D40B533}" destId="{1A3C2D85-450E-4EE3-B8DF-030B63BE3E2A}" srcOrd="0" destOrd="0" presId="urn:microsoft.com/office/officeart/2005/8/layout/vList2"/>
    <dgm:cxn modelId="{9730718D-66AE-45B5-BF53-2AE25860BDE1}" srcId="{606BFC00-A865-4183-9F6B-2F904D40B533}" destId="{BE315F1A-6A22-4A53-9637-AB594D10B241}" srcOrd="0" destOrd="0" parTransId="{6FA15DE1-4681-4174-80A0-D7DC76F8B192}" sibTransId="{6847C623-3B41-43D4-A82E-7B8996944B1A}"/>
    <dgm:cxn modelId="{B852A4E1-3EDC-4E15-951D-E7ADC2D6F002}" type="presOf" srcId="{A5716DDA-E885-4989-823B-476A8CB5B248}" destId="{5B624034-6A46-40BB-9DAA-3F146A447C89}" srcOrd="0" destOrd="0" presId="urn:microsoft.com/office/officeart/2005/8/layout/vList2"/>
    <dgm:cxn modelId="{608672EF-9844-4E41-B201-F9BD84BD100D}" type="presOf" srcId="{BE315F1A-6A22-4A53-9637-AB594D10B241}" destId="{91631B05-A6B1-4551-93C1-6A35AE4071CE}" srcOrd="0" destOrd="0" presId="urn:microsoft.com/office/officeart/2005/8/layout/vList2"/>
    <dgm:cxn modelId="{D7F1FCD6-DAEE-476F-A077-374BF8CC69E1}" type="presParOf" srcId="{1A3C2D85-450E-4EE3-B8DF-030B63BE3E2A}" destId="{91631B05-A6B1-4551-93C1-6A35AE4071CE}" srcOrd="0" destOrd="0" presId="urn:microsoft.com/office/officeart/2005/8/layout/vList2"/>
    <dgm:cxn modelId="{3763439C-398A-44DD-8D9C-C2350CE1D0D7}" type="presParOf" srcId="{1A3C2D85-450E-4EE3-B8DF-030B63BE3E2A}" destId="{7AA5FF2A-1FB0-442B-AD15-7070DC953469}" srcOrd="1" destOrd="0" presId="urn:microsoft.com/office/officeart/2005/8/layout/vList2"/>
    <dgm:cxn modelId="{769F3C66-55D1-4B8B-8D19-078981836856}" type="presParOf" srcId="{1A3C2D85-450E-4EE3-B8DF-030B63BE3E2A}" destId="{5B624034-6A46-40BB-9DAA-3F146A447C8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5B8404-A29F-4423-96BC-A72AA10FD972}">
      <dsp:nvSpPr>
        <dsp:cNvPr id="0" name=""/>
        <dsp:cNvSpPr/>
      </dsp:nvSpPr>
      <dsp:spPr>
        <a:xfrm>
          <a:off x="5929021" y="2315478"/>
          <a:ext cx="3055388" cy="484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305"/>
              </a:lnTo>
              <a:lnTo>
                <a:pt x="3055388" y="330305"/>
              </a:lnTo>
              <a:lnTo>
                <a:pt x="3055388" y="484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120AC2-B19F-4F09-8EDB-6138E433EFE5}">
      <dsp:nvSpPr>
        <dsp:cNvPr id="0" name=""/>
        <dsp:cNvSpPr/>
      </dsp:nvSpPr>
      <dsp:spPr>
        <a:xfrm>
          <a:off x="5929021" y="2315478"/>
          <a:ext cx="1018462" cy="484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305"/>
              </a:lnTo>
              <a:lnTo>
                <a:pt x="1018462" y="330305"/>
              </a:lnTo>
              <a:lnTo>
                <a:pt x="1018462" y="484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1EE1EE-6FF4-4CA0-9FF0-87385C2505E7}">
      <dsp:nvSpPr>
        <dsp:cNvPr id="0" name=""/>
        <dsp:cNvSpPr/>
      </dsp:nvSpPr>
      <dsp:spPr>
        <a:xfrm>
          <a:off x="4910558" y="2315478"/>
          <a:ext cx="1018462" cy="484695"/>
        </a:xfrm>
        <a:custGeom>
          <a:avLst/>
          <a:gdLst/>
          <a:ahLst/>
          <a:cxnLst/>
          <a:rect l="0" t="0" r="0" b="0"/>
          <a:pathLst>
            <a:path>
              <a:moveTo>
                <a:pt x="1018462" y="0"/>
              </a:moveTo>
              <a:lnTo>
                <a:pt x="1018462" y="330305"/>
              </a:lnTo>
              <a:lnTo>
                <a:pt x="0" y="330305"/>
              </a:lnTo>
              <a:lnTo>
                <a:pt x="0" y="484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9F0524-7177-4A4E-9C50-5B887E4661AB}">
      <dsp:nvSpPr>
        <dsp:cNvPr id="0" name=""/>
        <dsp:cNvSpPr/>
      </dsp:nvSpPr>
      <dsp:spPr>
        <a:xfrm>
          <a:off x="2873633" y="2315478"/>
          <a:ext cx="3055388" cy="484695"/>
        </a:xfrm>
        <a:custGeom>
          <a:avLst/>
          <a:gdLst/>
          <a:ahLst/>
          <a:cxnLst/>
          <a:rect l="0" t="0" r="0" b="0"/>
          <a:pathLst>
            <a:path>
              <a:moveTo>
                <a:pt x="3055388" y="0"/>
              </a:moveTo>
              <a:lnTo>
                <a:pt x="3055388" y="330305"/>
              </a:lnTo>
              <a:lnTo>
                <a:pt x="0" y="330305"/>
              </a:lnTo>
              <a:lnTo>
                <a:pt x="0" y="484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470307-22D1-46B6-8C06-E97139CFC6DF}">
      <dsp:nvSpPr>
        <dsp:cNvPr id="0" name=""/>
        <dsp:cNvSpPr/>
      </dsp:nvSpPr>
      <dsp:spPr>
        <a:xfrm>
          <a:off x="790987" y="2315478"/>
          <a:ext cx="91440" cy="4846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46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4770C6-7C1A-4AC0-A8E0-4A81DE95983D}">
      <dsp:nvSpPr>
        <dsp:cNvPr id="0" name=""/>
        <dsp:cNvSpPr/>
      </dsp:nvSpPr>
      <dsp:spPr>
        <a:xfrm>
          <a:off x="3420" y="1257202"/>
          <a:ext cx="1666575" cy="10582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8A9C95-1BF3-4BE3-98B2-BE1F060F0188}">
      <dsp:nvSpPr>
        <dsp:cNvPr id="0" name=""/>
        <dsp:cNvSpPr/>
      </dsp:nvSpPr>
      <dsp:spPr>
        <a:xfrm>
          <a:off x="188595" y="1433118"/>
          <a:ext cx="1666575" cy="10582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100" kern="1200"/>
            <a:t>50% or $25 Billion distributed equally among approved states. </a:t>
          </a:r>
        </a:p>
      </dsp:txBody>
      <dsp:txXfrm>
        <a:off x="219591" y="1464114"/>
        <a:ext cx="1604583" cy="996283"/>
      </dsp:txXfrm>
    </dsp:sp>
    <dsp:sp modelId="{7E2E8FBD-D93D-45AF-8C24-3BB86A3A2C17}">
      <dsp:nvSpPr>
        <dsp:cNvPr id="0" name=""/>
        <dsp:cNvSpPr/>
      </dsp:nvSpPr>
      <dsp:spPr>
        <a:xfrm>
          <a:off x="3420" y="2800173"/>
          <a:ext cx="1666575" cy="10582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E33D1B-004D-4FB0-A1B9-27EA2B14934B}">
      <dsp:nvSpPr>
        <dsp:cNvPr id="0" name=""/>
        <dsp:cNvSpPr/>
      </dsp:nvSpPr>
      <dsp:spPr>
        <a:xfrm>
          <a:off x="188595" y="2976089"/>
          <a:ext cx="1666575" cy="10582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If all states are approved, then Idaho will receive $100 million annually for a total of $500 million for five years.</a:t>
          </a:r>
        </a:p>
      </dsp:txBody>
      <dsp:txXfrm>
        <a:off x="219591" y="3007085"/>
        <a:ext cx="1604583" cy="996283"/>
      </dsp:txXfrm>
    </dsp:sp>
    <dsp:sp modelId="{F6E15703-C959-4E97-BDF1-659C1497C5F8}">
      <dsp:nvSpPr>
        <dsp:cNvPr id="0" name=""/>
        <dsp:cNvSpPr/>
      </dsp:nvSpPr>
      <dsp:spPr>
        <a:xfrm>
          <a:off x="5095734" y="1257202"/>
          <a:ext cx="1666575" cy="10582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7CB359-4D1A-438C-A53B-6C2388455E9C}">
      <dsp:nvSpPr>
        <dsp:cNvPr id="0" name=""/>
        <dsp:cNvSpPr/>
      </dsp:nvSpPr>
      <dsp:spPr>
        <a:xfrm>
          <a:off x="5280909" y="1433118"/>
          <a:ext cx="1666575" cy="10582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100" kern="1200" dirty="0"/>
            <a:t>50% or $25 Billion distributed by CMS to states based on the following criteria:</a:t>
          </a:r>
        </a:p>
      </dsp:txBody>
      <dsp:txXfrm>
        <a:off x="5311905" y="1464114"/>
        <a:ext cx="1604583" cy="996283"/>
      </dsp:txXfrm>
    </dsp:sp>
    <dsp:sp modelId="{B0933CA0-57FB-4AE3-8A4B-26365EB51360}">
      <dsp:nvSpPr>
        <dsp:cNvPr id="0" name=""/>
        <dsp:cNvSpPr/>
      </dsp:nvSpPr>
      <dsp:spPr>
        <a:xfrm>
          <a:off x="2040345" y="2800173"/>
          <a:ext cx="1666575" cy="10582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82BC98-630B-45DE-92A3-69C14CD6C187}">
      <dsp:nvSpPr>
        <dsp:cNvPr id="0" name=""/>
        <dsp:cNvSpPr/>
      </dsp:nvSpPr>
      <dsp:spPr>
        <a:xfrm>
          <a:off x="2225520" y="2976089"/>
          <a:ext cx="1666575" cy="10582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Population in rural areas.</a:t>
          </a:r>
        </a:p>
      </dsp:txBody>
      <dsp:txXfrm>
        <a:off x="2256516" y="3007085"/>
        <a:ext cx="1604583" cy="996283"/>
      </dsp:txXfrm>
    </dsp:sp>
    <dsp:sp modelId="{BE193D77-4545-4DF6-9430-87434CB1A492}">
      <dsp:nvSpPr>
        <dsp:cNvPr id="0" name=""/>
        <dsp:cNvSpPr/>
      </dsp:nvSpPr>
      <dsp:spPr>
        <a:xfrm>
          <a:off x="4077271" y="2800173"/>
          <a:ext cx="1666575" cy="10582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885D9C-0D62-49C3-9510-F709DE21D6C3}">
      <dsp:nvSpPr>
        <dsp:cNvPr id="0" name=""/>
        <dsp:cNvSpPr/>
      </dsp:nvSpPr>
      <dsp:spPr>
        <a:xfrm>
          <a:off x="4262446" y="2976089"/>
          <a:ext cx="1666575" cy="10582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Proportion of rural health care facilities in the state compared to national facilities</a:t>
          </a:r>
        </a:p>
      </dsp:txBody>
      <dsp:txXfrm>
        <a:off x="4293442" y="3007085"/>
        <a:ext cx="1604583" cy="996283"/>
      </dsp:txXfrm>
    </dsp:sp>
    <dsp:sp modelId="{87CA6043-4F6A-4668-9597-83453B3AE2F7}">
      <dsp:nvSpPr>
        <dsp:cNvPr id="0" name=""/>
        <dsp:cNvSpPr/>
      </dsp:nvSpPr>
      <dsp:spPr>
        <a:xfrm>
          <a:off x="6114196" y="2800173"/>
          <a:ext cx="1666575" cy="10582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A29590-DB52-4369-BD7C-1C92D5534633}">
      <dsp:nvSpPr>
        <dsp:cNvPr id="0" name=""/>
        <dsp:cNvSpPr/>
      </dsp:nvSpPr>
      <dsp:spPr>
        <a:xfrm>
          <a:off x="6299371" y="2976089"/>
          <a:ext cx="1666575" cy="10582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Financial health of rural hospitals</a:t>
          </a:r>
        </a:p>
      </dsp:txBody>
      <dsp:txXfrm>
        <a:off x="6330367" y="3007085"/>
        <a:ext cx="1604583" cy="996283"/>
      </dsp:txXfrm>
    </dsp:sp>
    <dsp:sp modelId="{ECF462D6-46BD-4688-A1E9-91A976A38E48}">
      <dsp:nvSpPr>
        <dsp:cNvPr id="0" name=""/>
        <dsp:cNvSpPr/>
      </dsp:nvSpPr>
      <dsp:spPr>
        <a:xfrm>
          <a:off x="8151122" y="2800173"/>
          <a:ext cx="1666575" cy="10582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9B9F41-2AE2-4545-A989-179FA48D91B6}">
      <dsp:nvSpPr>
        <dsp:cNvPr id="0" name=""/>
        <dsp:cNvSpPr/>
      </dsp:nvSpPr>
      <dsp:spPr>
        <a:xfrm>
          <a:off x="8336297" y="2976089"/>
          <a:ext cx="1666575" cy="10582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Other factors</a:t>
          </a:r>
        </a:p>
      </dsp:txBody>
      <dsp:txXfrm>
        <a:off x="8367293" y="3007085"/>
        <a:ext cx="1604583" cy="9962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8A617-04D1-4485-B84B-0E046BED2F0A}">
      <dsp:nvSpPr>
        <dsp:cNvPr id="0" name=""/>
        <dsp:cNvSpPr/>
      </dsp:nvSpPr>
      <dsp:spPr>
        <a:xfrm>
          <a:off x="2956" y="1260814"/>
          <a:ext cx="2111230" cy="13406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B0825E-982F-4EA9-B807-06140919096C}">
      <dsp:nvSpPr>
        <dsp:cNvPr id="0" name=""/>
        <dsp:cNvSpPr/>
      </dsp:nvSpPr>
      <dsp:spPr>
        <a:xfrm>
          <a:off x="237538" y="1483666"/>
          <a:ext cx="2111230" cy="1340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Notice of Funding Opportunity Released: 9/15/25</a:t>
          </a:r>
        </a:p>
      </dsp:txBody>
      <dsp:txXfrm>
        <a:off x="276804" y="1522932"/>
        <a:ext cx="2032698" cy="1262099"/>
      </dsp:txXfrm>
    </dsp:sp>
    <dsp:sp modelId="{686CE7A1-4AE6-4ADE-9197-174A0D7E4FDD}">
      <dsp:nvSpPr>
        <dsp:cNvPr id="0" name=""/>
        <dsp:cNvSpPr/>
      </dsp:nvSpPr>
      <dsp:spPr>
        <a:xfrm>
          <a:off x="2583350" y="1260814"/>
          <a:ext cx="2111230" cy="13406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00D35C-7A45-400C-9E83-49A8E3B8654E}">
      <dsp:nvSpPr>
        <dsp:cNvPr id="0" name=""/>
        <dsp:cNvSpPr/>
      </dsp:nvSpPr>
      <dsp:spPr>
        <a:xfrm>
          <a:off x="2817931" y="1483666"/>
          <a:ext cx="2111230" cy="1340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Application Deadline in Grants.gov: 11/5/25</a:t>
          </a:r>
        </a:p>
      </dsp:txBody>
      <dsp:txXfrm>
        <a:off x="2857197" y="1522932"/>
        <a:ext cx="2032698" cy="1262099"/>
      </dsp:txXfrm>
    </dsp:sp>
    <dsp:sp modelId="{4D927995-3EC6-4FCA-BD2A-94233CC3BA27}">
      <dsp:nvSpPr>
        <dsp:cNvPr id="0" name=""/>
        <dsp:cNvSpPr/>
      </dsp:nvSpPr>
      <dsp:spPr>
        <a:xfrm>
          <a:off x="5163743" y="1260814"/>
          <a:ext cx="2111230" cy="13406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69EC36-D4C4-4D76-922A-1D55DAEAB8A6}">
      <dsp:nvSpPr>
        <dsp:cNvPr id="0" name=""/>
        <dsp:cNvSpPr/>
      </dsp:nvSpPr>
      <dsp:spPr>
        <a:xfrm>
          <a:off x="5398324" y="1483666"/>
          <a:ext cx="2111230" cy="1340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Anticipated Award Date: 12/31/25</a:t>
          </a:r>
        </a:p>
      </dsp:txBody>
      <dsp:txXfrm>
        <a:off x="5437590" y="1522932"/>
        <a:ext cx="2032698" cy="1262099"/>
      </dsp:txXfrm>
    </dsp:sp>
    <dsp:sp modelId="{D1AB38A1-08A8-49D0-94B4-2927A00FEB9E}">
      <dsp:nvSpPr>
        <dsp:cNvPr id="0" name=""/>
        <dsp:cNvSpPr/>
      </dsp:nvSpPr>
      <dsp:spPr>
        <a:xfrm>
          <a:off x="7744136" y="1260814"/>
          <a:ext cx="2111230" cy="13406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C30765-D3CA-44DD-B1E3-84CD89A089D8}">
      <dsp:nvSpPr>
        <dsp:cNvPr id="0" name=""/>
        <dsp:cNvSpPr/>
      </dsp:nvSpPr>
      <dsp:spPr>
        <a:xfrm>
          <a:off x="7978717" y="1483666"/>
          <a:ext cx="2111230" cy="1340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Earliest Start Date: 12/31/25</a:t>
          </a:r>
        </a:p>
      </dsp:txBody>
      <dsp:txXfrm>
        <a:off x="8017983" y="1522932"/>
        <a:ext cx="2032698" cy="12620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684C7E-3BD3-4CC9-BD4B-9F1AE7A8861E}">
      <dsp:nvSpPr>
        <dsp:cNvPr id="0" name=""/>
        <dsp:cNvSpPr/>
      </dsp:nvSpPr>
      <dsp:spPr>
        <a:xfrm>
          <a:off x="0" y="126115"/>
          <a:ext cx="9613232" cy="1647023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No more than 5% of total funding CMS awards to a State in a given budget period can support funding the replacement of an EMR system, if a previous HITECH  certified EMR system is already in place as of September 1, 2025</a:t>
          </a:r>
          <a:r>
            <a:rPr lang="en-US" sz="2000" kern="1200" dirty="0"/>
            <a:t>. </a:t>
          </a:r>
        </a:p>
      </dsp:txBody>
      <dsp:txXfrm>
        <a:off x="80401" y="206516"/>
        <a:ext cx="9452430" cy="1486221"/>
      </dsp:txXfrm>
    </dsp:sp>
    <dsp:sp modelId="{C45175A5-43F0-4547-93F1-398881C900EA}">
      <dsp:nvSpPr>
        <dsp:cNvPr id="0" name=""/>
        <dsp:cNvSpPr/>
      </dsp:nvSpPr>
      <dsp:spPr>
        <a:xfrm>
          <a:off x="0" y="1960339"/>
          <a:ext cx="9613232" cy="1613136"/>
        </a:xfrm>
        <a:prstGeom prst="round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Clinician salaries or wage supports for facilities that subject clinicians to non-compete contractual limitations. </a:t>
          </a:r>
        </a:p>
      </dsp:txBody>
      <dsp:txXfrm>
        <a:off x="78747" y="2039086"/>
        <a:ext cx="9455738" cy="1455642"/>
      </dsp:txXfrm>
    </dsp:sp>
    <dsp:sp modelId="{F16DBBE5-E380-4DA5-BCDE-6398B7771509}">
      <dsp:nvSpPr>
        <dsp:cNvPr id="0" name=""/>
        <dsp:cNvSpPr/>
      </dsp:nvSpPr>
      <dsp:spPr>
        <a:xfrm>
          <a:off x="0" y="3760675"/>
          <a:ext cx="9613232" cy="1567128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An expenditure attributable to an intergovernmental transfer, certified public expenditure, or any other expenditure to finance the non-Federal share of expenditures required under any provision of law. </a:t>
          </a:r>
        </a:p>
      </dsp:txBody>
      <dsp:txXfrm>
        <a:off x="76501" y="3837176"/>
        <a:ext cx="9460230" cy="14141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EBA0CE-B855-4AAC-B20B-4F52AA9145EA}">
      <dsp:nvSpPr>
        <dsp:cNvPr id="0" name=""/>
        <dsp:cNvSpPr/>
      </dsp:nvSpPr>
      <dsp:spPr>
        <a:xfrm>
          <a:off x="0" y="25523"/>
          <a:ext cx="1201322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DHW gathered public input via open survey for all Idahoans from 9/5/25 to 9/30/25</a:t>
          </a:r>
        </a:p>
      </dsp:txBody>
      <dsp:txXfrm>
        <a:off x="24588" y="50111"/>
        <a:ext cx="11964052" cy="454509"/>
      </dsp:txXfrm>
    </dsp:sp>
    <dsp:sp modelId="{DC7FC161-45C2-48B4-A22F-35CC478E7393}">
      <dsp:nvSpPr>
        <dsp:cNvPr id="0" name=""/>
        <dsp:cNvSpPr/>
      </dsp:nvSpPr>
      <dsp:spPr>
        <a:xfrm>
          <a:off x="0" y="529208"/>
          <a:ext cx="12013228" cy="34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42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Over 500 responses and over 200 unique concept ideas submitted</a:t>
          </a:r>
        </a:p>
      </dsp:txBody>
      <dsp:txXfrm>
        <a:off x="0" y="529208"/>
        <a:ext cx="12013228" cy="347760"/>
      </dsp:txXfrm>
    </dsp:sp>
    <dsp:sp modelId="{9776B11F-186B-4CD0-9D38-D60A0AE930F1}">
      <dsp:nvSpPr>
        <dsp:cNvPr id="0" name=""/>
        <dsp:cNvSpPr/>
      </dsp:nvSpPr>
      <dsp:spPr>
        <a:xfrm>
          <a:off x="0" y="876968"/>
          <a:ext cx="1201322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Identified priority areas for focusing use of funds</a:t>
          </a:r>
        </a:p>
      </dsp:txBody>
      <dsp:txXfrm>
        <a:off x="24588" y="901556"/>
        <a:ext cx="11964052" cy="454509"/>
      </dsp:txXfrm>
    </dsp:sp>
    <dsp:sp modelId="{7C804DBD-6FBC-4E00-A0EA-9FA9B6B115A3}">
      <dsp:nvSpPr>
        <dsp:cNvPr id="0" name=""/>
        <dsp:cNvSpPr/>
      </dsp:nvSpPr>
      <dsp:spPr>
        <a:xfrm>
          <a:off x="0" y="1441133"/>
          <a:ext cx="1201322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DHW leadership reviewed all 200 unique concepts</a:t>
          </a:r>
        </a:p>
      </dsp:txBody>
      <dsp:txXfrm>
        <a:off x="24588" y="1465721"/>
        <a:ext cx="11964052" cy="454509"/>
      </dsp:txXfrm>
    </dsp:sp>
    <dsp:sp modelId="{31E36800-AE1E-4EDA-812B-0EADC950183F}">
      <dsp:nvSpPr>
        <dsp:cNvPr id="0" name=""/>
        <dsp:cNvSpPr/>
      </dsp:nvSpPr>
      <dsp:spPr>
        <a:xfrm>
          <a:off x="0" y="1944818"/>
          <a:ext cx="12013228" cy="13693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42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Narrowed to those which aligned with top priority areas from survey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Narrowed to those which met federal requirements in RHTF application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Alignment with both Executive and Legislative branch actions and priorities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No funding cliffs</a:t>
          </a:r>
        </a:p>
      </dsp:txBody>
      <dsp:txXfrm>
        <a:off x="0" y="1944818"/>
        <a:ext cx="12013228" cy="1369305"/>
      </dsp:txXfrm>
    </dsp:sp>
    <dsp:sp modelId="{F658D579-7211-41E3-9C48-75051E4FECF5}">
      <dsp:nvSpPr>
        <dsp:cNvPr id="0" name=""/>
        <dsp:cNvSpPr/>
      </dsp:nvSpPr>
      <dsp:spPr>
        <a:xfrm>
          <a:off x="0" y="3314123"/>
          <a:ext cx="1201322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Two Tribal Consultation meetings week of 10/20</a:t>
          </a:r>
        </a:p>
      </dsp:txBody>
      <dsp:txXfrm>
        <a:off x="24588" y="3338711"/>
        <a:ext cx="11964052" cy="454509"/>
      </dsp:txXfrm>
    </dsp:sp>
    <dsp:sp modelId="{F6D12CBE-42FF-4EA8-AB03-473B8FEB4781}">
      <dsp:nvSpPr>
        <dsp:cNvPr id="0" name=""/>
        <dsp:cNvSpPr/>
      </dsp:nvSpPr>
      <dsp:spPr>
        <a:xfrm>
          <a:off x="0" y="3878288"/>
          <a:ext cx="1201322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DHW team has drafted narrative based on the identified concepts</a:t>
          </a:r>
        </a:p>
      </dsp:txBody>
      <dsp:txXfrm>
        <a:off x="24588" y="3902876"/>
        <a:ext cx="11964052" cy="454509"/>
      </dsp:txXfrm>
    </dsp:sp>
    <dsp:sp modelId="{709DDED5-CE44-42BD-86CE-D916D16C0039}">
      <dsp:nvSpPr>
        <dsp:cNvPr id="0" name=""/>
        <dsp:cNvSpPr/>
      </dsp:nvSpPr>
      <dsp:spPr>
        <a:xfrm>
          <a:off x="0" y="4442453"/>
          <a:ext cx="1201322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Proposed budget created</a:t>
          </a:r>
        </a:p>
      </dsp:txBody>
      <dsp:txXfrm>
        <a:off x="24588" y="4467041"/>
        <a:ext cx="11964052" cy="454509"/>
      </dsp:txXfrm>
    </dsp:sp>
    <dsp:sp modelId="{DAD2193E-67B8-48A7-983E-71DEF02C5866}">
      <dsp:nvSpPr>
        <dsp:cNvPr id="0" name=""/>
        <dsp:cNvSpPr/>
      </dsp:nvSpPr>
      <dsp:spPr>
        <a:xfrm>
          <a:off x="0" y="5006618"/>
          <a:ext cx="1201322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Proposed performance metrics drafted</a:t>
          </a:r>
        </a:p>
      </dsp:txBody>
      <dsp:txXfrm>
        <a:off x="24588" y="5031206"/>
        <a:ext cx="11964052" cy="45450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CC3C9D-2D1C-48B5-A65E-A0325B1AC2E5}">
      <dsp:nvSpPr>
        <dsp:cNvPr id="0" name=""/>
        <dsp:cNvSpPr/>
      </dsp:nvSpPr>
      <dsp:spPr>
        <a:xfrm rot="5400000">
          <a:off x="3060500" y="1174661"/>
          <a:ext cx="1031608" cy="117444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A69CBD-CAA1-4BD9-9A80-9CCD6D76EA3E}">
      <dsp:nvSpPr>
        <dsp:cNvPr id="0" name=""/>
        <dsp:cNvSpPr/>
      </dsp:nvSpPr>
      <dsp:spPr>
        <a:xfrm>
          <a:off x="2787187" y="31103"/>
          <a:ext cx="1736621" cy="1215578"/>
        </a:xfrm>
        <a:prstGeom prst="roundRect">
          <a:avLst>
            <a:gd name="adj" fmla="val 166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RHTP Goal</a:t>
          </a:r>
        </a:p>
      </dsp:txBody>
      <dsp:txXfrm>
        <a:off x="2846537" y="90453"/>
        <a:ext cx="1617921" cy="1096878"/>
      </dsp:txXfrm>
    </dsp:sp>
    <dsp:sp modelId="{9035EFBD-6F6D-4706-BE31-BB15F7399B3A}">
      <dsp:nvSpPr>
        <dsp:cNvPr id="0" name=""/>
        <dsp:cNvSpPr/>
      </dsp:nvSpPr>
      <dsp:spPr>
        <a:xfrm>
          <a:off x="4523808" y="147036"/>
          <a:ext cx="1263052" cy="982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E6FB9C-D489-4C7D-AB79-1BE7ADB75A4E}">
      <dsp:nvSpPr>
        <dsp:cNvPr id="0" name=""/>
        <dsp:cNvSpPr/>
      </dsp:nvSpPr>
      <dsp:spPr>
        <a:xfrm rot="5400000">
          <a:off x="4500344" y="2540157"/>
          <a:ext cx="1031608" cy="117444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5">
            <a:tint val="50000"/>
            <a:hueOff val="-3342512"/>
            <a:satOff val="-12663"/>
            <a:lumOff val="42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6D2456-6524-4712-B313-4E51FE057343}">
      <dsp:nvSpPr>
        <dsp:cNvPr id="0" name=""/>
        <dsp:cNvSpPr/>
      </dsp:nvSpPr>
      <dsp:spPr>
        <a:xfrm>
          <a:off x="4227030" y="1396598"/>
          <a:ext cx="1736621" cy="1215578"/>
        </a:xfrm>
        <a:prstGeom prst="roundRect">
          <a:avLst>
            <a:gd name="adj" fmla="val 1667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Initiative</a:t>
          </a:r>
        </a:p>
      </dsp:txBody>
      <dsp:txXfrm>
        <a:off x="4286380" y="1455948"/>
        <a:ext cx="1617921" cy="1096878"/>
      </dsp:txXfrm>
    </dsp:sp>
    <dsp:sp modelId="{0429BBA3-D4B0-4A32-B6C2-B76B1E9F92E3}">
      <dsp:nvSpPr>
        <dsp:cNvPr id="0" name=""/>
        <dsp:cNvSpPr/>
      </dsp:nvSpPr>
      <dsp:spPr>
        <a:xfrm>
          <a:off x="5963651" y="1512532"/>
          <a:ext cx="1263052" cy="982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6CE478-AF7B-4762-9695-8822681250E4}">
      <dsp:nvSpPr>
        <dsp:cNvPr id="0" name=""/>
        <dsp:cNvSpPr/>
      </dsp:nvSpPr>
      <dsp:spPr>
        <a:xfrm rot="5400000">
          <a:off x="5940187" y="3905653"/>
          <a:ext cx="1031608" cy="117444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5">
            <a:tint val="50000"/>
            <a:hueOff val="-6685025"/>
            <a:satOff val="-25325"/>
            <a:lumOff val="841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2AE8BE-BE6B-449D-B88F-D1C738A5FB74}">
      <dsp:nvSpPr>
        <dsp:cNvPr id="0" name=""/>
        <dsp:cNvSpPr/>
      </dsp:nvSpPr>
      <dsp:spPr>
        <a:xfrm>
          <a:off x="5666874" y="2762094"/>
          <a:ext cx="1736621" cy="1215578"/>
        </a:xfrm>
        <a:prstGeom prst="roundRect">
          <a:avLst>
            <a:gd name="adj" fmla="val 1667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Potential Activity</a:t>
          </a:r>
        </a:p>
      </dsp:txBody>
      <dsp:txXfrm>
        <a:off x="5726224" y="2821444"/>
        <a:ext cx="1617921" cy="1096878"/>
      </dsp:txXfrm>
    </dsp:sp>
    <dsp:sp modelId="{AE485C65-A933-4F01-83DD-4BC097C625E3}">
      <dsp:nvSpPr>
        <dsp:cNvPr id="0" name=""/>
        <dsp:cNvSpPr/>
      </dsp:nvSpPr>
      <dsp:spPr>
        <a:xfrm>
          <a:off x="7403495" y="2878027"/>
          <a:ext cx="1263052" cy="982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964963-8A42-4FB8-B887-9514CEB49399}">
      <dsp:nvSpPr>
        <dsp:cNvPr id="0" name=""/>
        <dsp:cNvSpPr/>
      </dsp:nvSpPr>
      <dsp:spPr>
        <a:xfrm>
          <a:off x="7106717" y="4127590"/>
          <a:ext cx="1736621" cy="1215578"/>
        </a:xfrm>
        <a:prstGeom prst="roundRect">
          <a:avLst>
            <a:gd name="adj" fmla="val 1667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Planned Strategy</a:t>
          </a:r>
        </a:p>
      </dsp:txBody>
      <dsp:txXfrm>
        <a:off x="7166067" y="4186940"/>
        <a:ext cx="1617921" cy="10968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631B05-A6B1-4551-93C1-6A35AE4071CE}">
      <dsp:nvSpPr>
        <dsp:cNvPr id="0" name=""/>
        <dsp:cNvSpPr/>
      </dsp:nvSpPr>
      <dsp:spPr>
        <a:xfrm>
          <a:off x="0" y="43447"/>
          <a:ext cx="11097125" cy="24265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DHW will post competitive solicitations for the proposed activities under the five initiatives.  These will result in subawards to provider entities, educational institutions, technology vendors, tribes, etc.</a:t>
          </a:r>
        </a:p>
      </dsp:txBody>
      <dsp:txXfrm>
        <a:off x="118456" y="161903"/>
        <a:ext cx="10860213" cy="2189667"/>
      </dsp:txXfrm>
    </dsp:sp>
    <dsp:sp modelId="{5B624034-6A46-40BB-9DAA-3F146A447C89}">
      <dsp:nvSpPr>
        <dsp:cNvPr id="0" name=""/>
        <dsp:cNvSpPr/>
      </dsp:nvSpPr>
      <dsp:spPr>
        <a:xfrm>
          <a:off x="0" y="2567947"/>
          <a:ext cx="11097125" cy="24265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Contracts and funding will be managed through DHW and Department of Administration with support from time-limited contractors as needed (e.g. evaluation contractor)</a:t>
          </a:r>
        </a:p>
      </dsp:txBody>
      <dsp:txXfrm>
        <a:off x="118456" y="2686403"/>
        <a:ext cx="10860213" cy="2189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26C38A1-720B-4B6C-9AF3-28CF1B85B5F7}" type="datetimeFigureOut">
              <a:rPr lang="en-US" smtClean="0"/>
              <a:t>11/2/2025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6CA79D5-DA62-4856-95B9-F55017B023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4481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1774">
              <a:defRPr/>
            </a:pPr>
            <a:fld id="{96CA79D5-DA62-4856-95B9-F55017B023ED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31774">
                <a:defRPr/>
              </a:pPr>
              <a:t>1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11990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There are five strategic goals of the Rural Health Transformation Program-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Make rural America healthy again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Sustainable access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Workforce development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Innovative care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Tech innovation</a:t>
            </a:r>
          </a:p>
          <a:p>
            <a:r>
              <a:rPr lang="en-US" dirty="0"/>
              <a:t>On the next 5 slides I will go into more detail as to what type of activities and outcomes are included in these five strategic goals.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72BF02-E7A5-4941-933C-4BFFEF5C9DE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490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States must invest in at least 3 of the 9 following allowable uses of the funds.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72BF02-E7A5-4941-933C-4BFFEF5C9DE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256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72BF02-E7A5-4941-933C-4BFFEF5C9DE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355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7924C-6AFA-4CA5-A438-02D778E3D9D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512311" y="1182029"/>
            <a:ext cx="5486401" cy="2341756"/>
          </a:xfrm>
        </p:spPr>
        <p:txBody>
          <a:bodyPr anchor="b">
            <a:noAutofit/>
          </a:bodyPr>
          <a:lstStyle>
            <a:lvl1pPr algn="ctr">
              <a:defRPr sz="6000">
                <a:solidFill>
                  <a:srgbClr val="001489"/>
                </a:solidFill>
                <a:latin typeface="Franklin Gothic Heavy" panose="020B0903020102020204" pitchFamily="34" charset="0"/>
              </a:defRPr>
            </a:lvl1pPr>
          </a:lstStyle>
          <a:p>
            <a:r>
              <a:rPr lang="en-US" dirty="0"/>
              <a:t>Title of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981C4E-0B73-478E-A0B0-11878ADFC93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512311" y="3830442"/>
            <a:ext cx="5486401" cy="1722865"/>
          </a:xfrm>
        </p:spPr>
        <p:txBody>
          <a:bodyPr>
            <a:noAutofit/>
          </a:bodyPr>
          <a:lstStyle>
            <a:lvl1pPr marL="0" indent="0" algn="ctr">
              <a:buNone/>
              <a:defRPr sz="3200">
                <a:solidFill>
                  <a:srgbClr val="007864"/>
                </a:solidFill>
                <a:latin typeface="Franklin Gothic Heavy" panose="020B09030201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Date, Name &amp; Title of Speaker</a:t>
            </a:r>
          </a:p>
        </p:txBody>
      </p:sp>
    </p:spTree>
    <p:extLst>
      <p:ext uri="{BB962C8B-B14F-4D97-AF65-F5344CB8AC3E}">
        <p14:creationId xmlns:p14="http://schemas.microsoft.com/office/powerpoint/2010/main" val="2447969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DFBAF-FB7D-4865-9046-99E923196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D5FF1-C3A6-48AA-83EF-E14BF6155C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7785"/>
            <a:ext cx="10515600" cy="493917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91762-F450-4735-89B5-966126433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94B38-FECB-4C2D-891E-182BE16FA837}" type="datetimeFigureOut">
              <a:rPr lang="en-US" smtClean="0"/>
              <a:t>11/2/2025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5B3582-F396-4674-93D5-856C218D1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60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9575B-2F8C-4782-955B-8A92EBB96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70" y="260081"/>
            <a:ext cx="9851019" cy="676622"/>
          </a:xfrm>
        </p:spPr>
        <p:txBody>
          <a:bodyPr anchor="b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2F11A4-85A4-4FD9-B056-945FB88724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6387" y="1266400"/>
            <a:ext cx="9851018" cy="478871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C23F2-994F-472D-9527-52D3D0AA2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94B38-FECB-4C2D-891E-182BE16FA837}" type="datetimeFigureOut">
              <a:rPr lang="en-US" smtClean="0"/>
              <a:t>11/2/2025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E9BBA9-6F78-46C8-BBBF-04A41E1AB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427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4293A-4320-4544-BE6D-B45FE10EA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8A89C-D569-4789-BC44-CEFE64DEDF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82390"/>
            <a:ext cx="5181600" cy="48945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D28812-FA7E-4F4B-B281-793EC0816E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82390"/>
            <a:ext cx="5181600" cy="48945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31EDFF-4900-43B7-9404-2E97CC5F4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94B38-FECB-4C2D-891E-182BE16FA837}" type="datetimeFigureOut">
              <a:rPr lang="en-US" smtClean="0"/>
              <a:t>11/2/2025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2FC594-A8E2-4554-885E-3A770A3D1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634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D75D-929C-42AE-82AE-EE151A180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210" y="333298"/>
            <a:ext cx="9913434" cy="56995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254B13-C1A4-4EC9-BBD0-5A680DB0E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292206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277F72-1C23-4215-A60E-4C3D5C9EF8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116118"/>
            <a:ext cx="5157787" cy="407354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D59E22-C033-4513-B033-42FE4CD02C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292206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E3EC4B-5EBE-41AC-BF58-EB8C5BE2A1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116118"/>
            <a:ext cx="5183188" cy="407354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B22EC3-FE69-454B-B781-4E77D63AD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94B38-FECB-4C2D-891E-182BE16FA837}" type="datetimeFigureOut">
              <a:rPr lang="en-US" smtClean="0"/>
              <a:t>11/2/2025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EDA589-3F76-4A7A-BE0F-A234CDD39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28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6D7CA-49B5-4BD2-8A1B-A818BCB1D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469300-8D39-472C-A8D5-D018A8461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94B38-FECB-4C2D-891E-182BE16FA837}" type="datetimeFigureOut">
              <a:rPr lang="en-US" smtClean="0"/>
              <a:t>11/2/2025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A0669D-A40D-4353-9858-D203E2BD2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922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9ABBE8-0EA8-4D8E-BD3E-643986E4E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94B38-FECB-4C2D-891E-182BE16FA837}" type="datetimeFigureOut">
              <a:rPr lang="en-US" smtClean="0"/>
              <a:t>11/2/2025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BE4975-35AD-482B-AF7F-F53AB6CFF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735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91CD9-4A6E-4FD4-8E55-52718456A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59726"/>
            <a:ext cx="3932237" cy="89767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0CE67-9A5C-4E17-AF31-7024294E5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59726"/>
            <a:ext cx="6172200" cy="47013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69674B-9F75-438C-9F62-2A4C593922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A2BDD5-3975-4DFA-B7E0-6B9BC1336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94B38-FECB-4C2D-891E-182BE16FA837}" type="datetimeFigureOut">
              <a:rPr lang="en-US" smtClean="0"/>
              <a:t>11/2/2025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C6802-7851-4CB9-B22F-334009F3E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04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D6094-BDE9-4CE4-A3DD-9140EFC67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26272"/>
            <a:ext cx="3932237" cy="93112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376484-2E18-4FFB-9BDB-2B1EF8FBED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26272"/>
            <a:ext cx="6172200" cy="47347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FB514C-7372-4859-9126-CF7BD1164F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EE9AF-2800-43A9-9011-7C5EC3EC2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94B38-FECB-4C2D-891E-182BE16FA837}" type="datetimeFigureOut">
              <a:rPr lang="en-US" smtClean="0"/>
              <a:t>11/2/2025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A305A8-2306-47BF-A53D-CD34ADDC0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193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6E38C-0C7B-41C2-A655-BB2C2F2FA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A809B0-538F-4EED-9A1E-CD6285B296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304693"/>
            <a:ext cx="10515600" cy="487227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F119CA-B99A-48D0-AD9B-CD0B906A0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94B38-FECB-4C2D-891E-182BE16FA837}" type="datetimeFigureOut">
              <a:rPr lang="en-US" smtClean="0"/>
              <a:t>11/2/2025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AA7D7-CE1B-4740-BA7E-20AB81C19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857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660DBA-7B6D-4DCA-9A20-EF84B7101E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182027"/>
            <a:ext cx="2628900" cy="4994935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52FF0F-D8BC-48F5-840E-3C427981F0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182029"/>
            <a:ext cx="7734300" cy="49949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29782D-AD8F-421E-B846-BC38CC94F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94B38-FECB-4C2D-891E-182BE16FA837}" type="datetimeFigureOut">
              <a:rPr lang="en-US" smtClean="0"/>
              <a:t>11/2/2025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383D9-5CDD-46E6-AD93-1E151A418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860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A812FA-9096-4DD6-BEF4-75118BA25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18" y="320675"/>
            <a:ext cx="9889272" cy="5602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F2ADD8-CFA3-45CC-84D8-5AE530F12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116727-E6A1-42CB-A41E-3ECDDC065E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94B38-FECB-4C2D-891E-182BE16FA837}" type="datetimeFigureOut">
              <a:rPr lang="en-US" smtClean="0"/>
              <a:t>11/2/2025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480312-92C0-4C93-99CA-46A342AE65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7315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80FC277-B97C-414A-9D05-CE91AE925E5F}"/>
              </a:ext>
            </a:extLst>
          </p:cNvPr>
          <p:cNvSpPr txBox="1"/>
          <p:nvPr userDrawn="1"/>
        </p:nvSpPr>
        <p:spPr>
          <a:xfrm>
            <a:off x="10114156" y="152569"/>
            <a:ext cx="903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D405C71-8F32-4991-BCEA-8B09B569B9EA}" type="slidenum">
              <a:rPr lang="en-US" sz="4000" smtClean="0">
                <a:solidFill>
                  <a:schemeClr val="bg1"/>
                </a:solidFill>
                <a:latin typeface="Franklin Gothic Medium" panose="020B0603020102020204" pitchFamily="34" charset="0"/>
              </a:rPr>
              <a:t>‹#›</a:t>
            </a:fld>
            <a:endParaRPr lang="en-US" sz="4000" dirty="0">
              <a:solidFill>
                <a:schemeClr val="bg1"/>
              </a:solidFill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671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Franklin Gothic Book" panose="020B0503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EEDF1F5-354C-4557-94B0-F68161B5BA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0563" y="2942693"/>
            <a:ext cx="6161436" cy="1825562"/>
          </a:xfrm>
        </p:spPr>
        <p:txBody>
          <a:bodyPr/>
          <a:lstStyle/>
          <a:p>
            <a:br>
              <a:rPr lang="en-US" dirty="0"/>
            </a:br>
            <a:r>
              <a:rPr lang="en-US" sz="5400" dirty="0"/>
              <a:t>Rural Health Transformation Program</a:t>
            </a:r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81BEF927-4E2C-452C-87D8-1A40765633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68081" y="4436064"/>
            <a:ext cx="5486401" cy="1075838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58740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5FB63-7BD2-4C4D-9F25-F303A53C4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Grant Overview	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04F28FD8-3529-8187-DC5B-8BA8DB3DF89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12808" y="936704"/>
          <a:ext cx="10006293" cy="5291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1010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F757E-7215-1A1E-6FE7-5A6849C41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Grant Timeline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62B1C5F7-765A-B792-30F8-E7B789F4430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49547" y="1155940"/>
          <a:ext cx="10092905" cy="4085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3075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6DA6E-2141-25E2-888C-D66664C40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641" y="1224951"/>
            <a:ext cx="9853757" cy="4963294"/>
          </a:xfrm>
        </p:spPr>
        <p:txBody>
          <a:bodyPr anchor="ctr">
            <a:norm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US" b="1" dirty="0"/>
              <a:t>Make rural America healthy again </a:t>
            </a:r>
            <a:r>
              <a:rPr lang="en-US" dirty="0"/>
              <a:t>- Innovation and new access points to promote preventative health and address root causes of diseases.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Sustainable access </a:t>
            </a:r>
            <a:r>
              <a:rPr lang="en-US" dirty="0"/>
              <a:t>- Help rural providers become long-term access points for care by improving efficiency and sustainability.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Workforce development </a:t>
            </a:r>
            <a:r>
              <a:rPr lang="en-US" dirty="0"/>
              <a:t>- Attract and retain a high-skilled health care workforce by strengthening recruitment and retention.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Innovative care </a:t>
            </a:r>
            <a:r>
              <a:rPr lang="en-US" dirty="0"/>
              <a:t>- Spark the growth of innovative care models to improve health outcomes, coordinate care, and promote flexible care arrangements.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Tech innovation </a:t>
            </a:r>
            <a:r>
              <a:rPr lang="en-US" dirty="0"/>
              <a:t>- Foster use of innovative technologies that promote efficient care delivery, data security, and access to digital health tools by rural facilities, providers, and patients.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76F36-DEAA-DA6F-EC00-439A8B1357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0264" y="6455664"/>
            <a:ext cx="2743200" cy="365125"/>
          </a:xfrm>
        </p:spPr>
        <p:txBody>
          <a:bodyPr>
            <a:normAutofit/>
          </a:bodyPr>
          <a:lstStyle/>
          <a:p>
            <a:pPr algn="r">
              <a:spcAft>
                <a:spcPts val="600"/>
              </a:spcAft>
            </a:pPr>
            <a:r>
              <a:rPr 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9/22/2025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860F799-67D7-BAD6-BA76-4822285F4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5 RHTP Goals</a:t>
            </a:r>
          </a:p>
        </p:txBody>
      </p:sp>
    </p:spTree>
    <p:extLst>
      <p:ext uri="{BB962C8B-B14F-4D97-AF65-F5344CB8AC3E}">
        <p14:creationId xmlns:p14="http://schemas.microsoft.com/office/powerpoint/2010/main" val="1378983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B92C3-A18B-A677-CF8F-714EEE202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298" y="1164565"/>
            <a:ext cx="11184884" cy="4921475"/>
          </a:xfrm>
        </p:spPr>
        <p:txBody>
          <a:bodyPr anchor="t"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b="1" i="1" dirty="0"/>
              <a:t>States must invest in </a:t>
            </a:r>
            <a:r>
              <a:rPr lang="en-US" sz="2600" b="1" i="1" u="sng" dirty="0"/>
              <a:t>at least </a:t>
            </a:r>
            <a:r>
              <a:rPr lang="en-US" sz="2600" b="1" i="1" dirty="0"/>
              <a:t>three of the following permissible uses (a.k.a. “Initiatives”) per the authorizing statute, Public Law 119-21:</a:t>
            </a:r>
          </a:p>
          <a:p>
            <a:pPr marL="0" indent="0">
              <a:buNone/>
            </a:pPr>
            <a:endParaRPr lang="en-US" sz="2600" b="1" i="1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b="1" dirty="0"/>
              <a:t>Prevention &amp; Chronic Disease</a:t>
            </a:r>
            <a:r>
              <a:rPr lang="en-US" dirty="0"/>
              <a:t>: Promote evidence-based prevention and chronic disease management interventions (must have measurable outcomes).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b="1" dirty="0"/>
              <a:t>Provider Payments</a:t>
            </a:r>
            <a:r>
              <a:rPr lang="en-US" dirty="0"/>
              <a:t>: Provide payments to health care providers for the provision of health care items or services.</a:t>
            </a:r>
          </a:p>
          <a:p>
            <a:pPr lvl="2"/>
            <a:r>
              <a:rPr lang="en-US" dirty="0"/>
              <a:t>We must justify-</a:t>
            </a:r>
          </a:p>
          <a:p>
            <a:pPr lvl="3">
              <a:buFont typeface="Wingdings" panose="05000000000000000000" pitchFamily="2" charset="2"/>
              <a:buChar char="Ø"/>
            </a:pPr>
            <a:r>
              <a:rPr lang="en-US" sz="2000" dirty="0"/>
              <a:t>Why these services are not already reimbursable, </a:t>
            </a:r>
          </a:p>
          <a:p>
            <a:pPr lvl="3">
              <a:buFont typeface="Wingdings" panose="05000000000000000000" pitchFamily="2" charset="2"/>
              <a:buChar char="Ø"/>
            </a:pPr>
            <a:r>
              <a:rPr lang="en-US" sz="2000" dirty="0"/>
              <a:t>How the payment will fill a gap in care coverage (such as uncompensated care or services not covered by insurance), and/or </a:t>
            </a:r>
          </a:p>
          <a:p>
            <a:pPr lvl="3">
              <a:buFont typeface="Wingdings" panose="05000000000000000000" pitchFamily="2" charset="2"/>
              <a:buChar char="Ø"/>
            </a:pPr>
            <a:r>
              <a:rPr lang="en-US" sz="2000" dirty="0"/>
              <a:t>How the services transform the current care delivery model. </a:t>
            </a:r>
          </a:p>
          <a:p>
            <a:pPr lvl="2"/>
            <a:r>
              <a:rPr lang="en-US" sz="2200" dirty="0"/>
              <a:t>Cannot exceed 15% of the total funding CMS awards States in a given budget period.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89E08-65FF-B072-85FE-84C443F5EF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0264" y="6455664"/>
            <a:ext cx="2743200" cy="365125"/>
          </a:xfrm>
        </p:spPr>
        <p:txBody>
          <a:bodyPr>
            <a:normAutofit/>
          </a:bodyPr>
          <a:lstStyle/>
          <a:p>
            <a:pPr algn="r">
              <a:spcAft>
                <a:spcPts val="600"/>
              </a:spcAft>
            </a:pPr>
            <a:r>
              <a:rPr lang="en-US" sz="1100" dirty="0">
                <a:solidFill>
                  <a:srgbClr val="FFFFFF"/>
                </a:solidFill>
              </a:rPr>
              <a:t>9/22/2025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7C02DAC-D933-C92B-5434-6215E5A4D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18" y="320675"/>
            <a:ext cx="9889272" cy="560271"/>
          </a:xfrm>
        </p:spPr>
        <p:txBody>
          <a:bodyPr>
            <a:normAutofit fontScale="90000"/>
          </a:bodyPr>
          <a:lstStyle/>
          <a:p>
            <a:r>
              <a:rPr lang="en-US" dirty="0"/>
              <a:t>Use of Funds</a:t>
            </a:r>
          </a:p>
        </p:txBody>
      </p:sp>
    </p:spTree>
    <p:extLst>
      <p:ext uri="{BB962C8B-B14F-4D97-AF65-F5344CB8AC3E}">
        <p14:creationId xmlns:p14="http://schemas.microsoft.com/office/powerpoint/2010/main" val="3741470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4D3DC-EDB0-115F-F0C2-14A239331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5AC19-C100-EEDF-7C30-22B2E4DCF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5" y="239160"/>
            <a:ext cx="5251316" cy="666614"/>
          </a:xfrm>
        </p:spPr>
        <p:txBody>
          <a:bodyPr>
            <a:normAutofit/>
          </a:bodyPr>
          <a:lstStyle/>
          <a:p>
            <a:r>
              <a:rPr lang="en-US" sz="4000" b="1" dirty="0"/>
              <a:t>Use of Funds - 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2C4B83-DCCC-490E-40AE-86D7A618BF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930" y="1166956"/>
            <a:ext cx="6059286" cy="5035436"/>
          </a:xfrm>
        </p:spPr>
        <p:txBody>
          <a:bodyPr>
            <a:normAutofit/>
          </a:bodyPr>
          <a:lstStyle/>
          <a:p>
            <a:pPr lvl="1">
              <a:buFont typeface="Courier New" panose="02070309020205020404" pitchFamily="49" charset="0"/>
              <a:buChar char="o"/>
            </a:pPr>
            <a:r>
              <a:rPr lang="en-US" sz="2000" b="1" dirty="0"/>
              <a:t>Consumer Tech Solutions</a:t>
            </a:r>
            <a:r>
              <a:rPr lang="en-US" sz="2000" dirty="0"/>
              <a:t>: Promote consumer-facing, technology-driven solutions for the prevention and management of chronic diseases.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000" b="1" dirty="0"/>
              <a:t>Training &amp; Technical Assistance</a:t>
            </a:r>
            <a:r>
              <a:rPr lang="en-US" sz="2000" dirty="0"/>
              <a:t>: Provide training and technical assistance for the development and adoption of technology-enabled solutions that improve care delivery in rural hospitals.</a:t>
            </a:r>
          </a:p>
          <a:p>
            <a:pPr lvl="2"/>
            <a:r>
              <a:rPr lang="en-US" sz="1700" dirty="0"/>
              <a:t>Includes remote monitoring, robotics, artificial intelligence, and other advanced technologies.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000" b="1" dirty="0"/>
              <a:t>IT Advances</a:t>
            </a:r>
            <a:r>
              <a:rPr lang="en-US" sz="2000" dirty="0"/>
              <a:t>: Provide technical assistance, software, and hardware for significant IT advances designed to improve efficiency, enhance cybersecurity capability development, and improve patient health outcomes.</a:t>
            </a:r>
          </a:p>
          <a:p>
            <a:pPr marL="0" indent="0">
              <a:buNone/>
            </a:pPr>
            <a:endParaRPr lang="en-US" sz="1400" dirty="0"/>
          </a:p>
        </p:txBody>
      </p:sp>
      <p:pic>
        <p:nvPicPr>
          <p:cNvPr id="8" name="Picture 7" descr="Device and padlock">
            <a:extLst>
              <a:ext uri="{FF2B5EF4-FFF2-40B4-BE49-F238E27FC236}">
                <a16:creationId xmlns:a16="http://schemas.microsoft.com/office/drawing/2014/main" id="{F4409A44-D45E-C051-DC78-A7E12AA07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1" r="29981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223400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appy team members">
            <a:extLst>
              <a:ext uri="{FF2B5EF4-FFF2-40B4-BE49-F238E27FC236}">
                <a16:creationId xmlns:a16="http://schemas.microsoft.com/office/drawing/2014/main" id="{E09523D5-FDD6-6A2F-6BB2-B7A5052813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>
            <a:fillRect/>
          </a:stretch>
        </p:blipFill>
        <p:spPr>
          <a:xfrm>
            <a:off x="1" y="1006866"/>
            <a:ext cx="7191909" cy="58511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55ACCAC-2118-CC80-3777-01511F3C7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6306"/>
            <a:ext cx="5239820" cy="770560"/>
          </a:xfrm>
        </p:spPr>
        <p:txBody>
          <a:bodyPr>
            <a:normAutofit/>
          </a:bodyPr>
          <a:lstStyle/>
          <a:p>
            <a:r>
              <a:rPr lang="en-US" sz="4000" b="1" dirty="0"/>
              <a:t>Use of Funds – 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9F432-040D-B9C3-D07E-BF32655E34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1909" y="1191802"/>
            <a:ext cx="5000089" cy="4812391"/>
          </a:xfrm>
        </p:spPr>
        <p:txBody>
          <a:bodyPr>
            <a:normAutofit/>
          </a:bodyPr>
          <a:lstStyle/>
          <a:p>
            <a:pPr lvl="1">
              <a:buFont typeface="Courier New" panose="02070309020205020404" pitchFamily="49" charset="0"/>
              <a:buChar char="o"/>
            </a:pPr>
            <a:r>
              <a:rPr lang="en-US" b="1" dirty="0"/>
              <a:t>Fostering Collaboration: </a:t>
            </a:r>
            <a:r>
              <a:rPr lang="en-US" dirty="0"/>
              <a:t>Initiate, foster, and strengthen local and regional strategic partnerships between rural facilities and other health care providers to promote quality improvement, improve financial stability of rural facilities, and expand access to care.</a:t>
            </a:r>
          </a:p>
        </p:txBody>
      </p:sp>
    </p:spTree>
    <p:extLst>
      <p:ext uri="{BB962C8B-B14F-4D97-AF65-F5344CB8AC3E}">
        <p14:creationId xmlns:p14="http://schemas.microsoft.com/office/powerpoint/2010/main" val="88055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20355-F5B1-0397-2979-ACB0BE8BA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4000" b="1" dirty="0">
                <a:solidFill>
                  <a:srgbClr val="FFFFFF"/>
                </a:solidFill>
              </a:rPr>
              <a:t>Unallowable Costs </a:t>
            </a:r>
            <a:endParaRPr lang="en-US" sz="4000" b="1">
              <a:solidFill>
                <a:srgbClr val="FFFFFF"/>
              </a:solidFill>
            </a:endParaRP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99F5A3F2-67DD-CAA2-264F-12CFD17702D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46748" y="1184306"/>
          <a:ext cx="9613232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0B9A1B34-9204-95EE-7341-C7F8CA10562B}"/>
              </a:ext>
            </a:extLst>
          </p:cNvPr>
          <p:cNvSpPr txBox="1">
            <a:spLocks/>
          </p:cNvSpPr>
          <p:nvPr/>
        </p:nvSpPr>
        <p:spPr>
          <a:xfrm>
            <a:off x="0" y="236306"/>
            <a:ext cx="5239820" cy="770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Franklin Gothic Book" panose="020B0503020102020204" pitchFamily="34" charset="0"/>
                <a:ea typeface="+mj-ea"/>
                <a:cs typeface="+mj-cs"/>
              </a:defRPr>
            </a:lvl1pPr>
          </a:lstStyle>
          <a:p>
            <a:r>
              <a:rPr lang="en-US" sz="4000" b="1" dirty="0"/>
              <a:t>Unallowable Costs</a:t>
            </a:r>
          </a:p>
        </p:txBody>
      </p:sp>
    </p:spTree>
    <p:extLst>
      <p:ext uri="{BB962C8B-B14F-4D97-AF65-F5344CB8AC3E}">
        <p14:creationId xmlns:p14="http://schemas.microsoft.com/office/powerpoint/2010/main" val="2586722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9692B-42AF-F684-1FE8-EB82A20F8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Overview of Work Done to Date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BB137C5-97F9-F041-A04F-60C6943A79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6752143"/>
              </p:ext>
            </p:extLst>
          </p:nvPr>
        </p:nvGraphicFramePr>
        <p:xfrm>
          <a:off x="79918" y="1103870"/>
          <a:ext cx="12013228" cy="5535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5645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1179C-2F30-4190-4D83-1517E44BE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Review of RHTP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EB751-CAEA-9D15-6333-B7ABBA4F20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918" y="1114926"/>
            <a:ext cx="12015829" cy="5494421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b="1" dirty="0"/>
              <a:t>DHW has proposed 5 initiatives incorporating the 3 top ranking uses of funds</a:t>
            </a:r>
          </a:p>
          <a:p>
            <a:pPr marL="0" lv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Initiative 1. </a:t>
            </a:r>
            <a:r>
              <a:rPr lang="en-US" dirty="0"/>
              <a:t>Improving rural access to care through technology</a:t>
            </a:r>
          </a:p>
          <a:p>
            <a:pPr marL="0" indent="0">
              <a:buNone/>
            </a:pPr>
            <a:r>
              <a:rPr lang="en-US" b="1" dirty="0"/>
              <a:t>Initiative 2. </a:t>
            </a:r>
            <a:r>
              <a:rPr lang="en-US" dirty="0"/>
              <a:t>Ensuring accessible, quality care through innovative models  </a:t>
            </a:r>
          </a:p>
          <a:p>
            <a:pPr marL="0" indent="0">
              <a:buNone/>
            </a:pPr>
            <a:r>
              <a:rPr lang="en-US" b="1" dirty="0"/>
              <a:t>Initiative 3. </a:t>
            </a:r>
            <a:r>
              <a:rPr lang="en-US" dirty="0"/>
              <a:t>Sustaining rural workforce with training, recruitment, and retention.  </a:t>
            </a:r>
          </a:p>
          <a:p>
            <a:pPr marL="0" indent="0">
              <a:buNone/>
            </a:pPr>
            <a:r>
              <a:rPr lang="en-US" b="1" dirty="0"/>
              <a:t>Initiative 4. </a:t>
            </a:r>
            <a:r>
              <a:rPr lang="en-US" dirty="0"/>
              <a:t>Implementing population specific, evidence-based projects to Make 	        America Healthy Again </a:t>
            </a:r>
            <a:r>
              <a:rPr lang="en-US" b="1" dirty="0"/>
              <a:t> 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Initiative 5. </a:t>
            </a:r>
            <a:r>
              <a:rPr lang="en-US" dirty="0"/>
              <a:t>Investing in rural health infrastructure and partnerships </a:t>
            </a:r>
            <a:r>
              <a:rPr lang="en-US" b="1" dirty="0"/>
              <a:t> 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441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74E80-1A6B-6BDB-1265-4555E3389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RHTP Structure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5249EEA-CE93-D301-4B07-ABD38F2D69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8492224"/>
              </p:ext>
            </p:extLst>
          </p:nvPr>
        </p:nvGraphicFramePr>
        <p:xfrm>
          <a:off x="320842" y="1163053"/>
          <a:ext cx="11630526" cy="5374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F71BA74-58F4-8BC0-D808-D62CFBD043BF}"/>
              </a:ext>
            </a:extLst>
          </p:cNvPr>
          <p:cNvSpPr txBox="1"/>
          <p:nvPr/>
        </p:nvSpPr>
        <p:spPr>
          <a:xfrm>
            <a:off x="6418885" y="1541865"/>
            <a:ext cx="5452273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DHW is proposing the 5 following initiatives based on public feedback.</a:t>
            </a:r>
          </a:p>
          <a:p>
            <a:r>
              <a:rPr lang="en-US" sz="1400" b="1" dirty="0"/>
              <a:t>Initiative 1. </a:t>
            </a:r>
            <a:r>
              <a:rPr lang="en-US" sz="1400" dirty="0"/>
              <a:t>Improving rural access to care through technology</a:t>
            </a:r>
          </a:p>
          <a:p>
            <a:r>
              <a:rPr lang="en-US" sz="1400" b="1" dirty="0"/>
              <a:t>Initiative 2. </a:t>
            </a:r>
            <a:r>
              <a:rPr lang="en-US" sz="1400" dirty="0"/>
              <a:t>Ensuring accessible, quality care through innovative                 	models  </a:t>
            </a:r>
          </a:p>
          <a:p>
            <a:r>
              <a:rPr lang="en-US" sz="1400" b="1" dirty="0"/>
              <a:t>Initiative 3. </a:t>
            </a:r>
            <a:r>
              <a:rPr lang="en-US" sz="1400" dirty="0"/>
              <a:t>Sustaining rural workforce with training, recruitment, and 	retention  </a:t>
            </a:r>
          </a:p>
          <a:p>
            <a:r>
              <a:rPr lang="en-US" sz="1400" b="1" dirty="0"/>
              <a:t>Initiative 4. </a:t>
            </a:r>
            <a:r>
              <a:rPr lang="en-US" sz="1400" dirty="0"/>
              <a:t>Implementing population specific, evidence-based 	projects 	to Make America Healthy Again </a:t>
            </a:r>
            <a:r>
              <a:rPr lang="en-US" sz="1400" b="1" dirty="0"/>
              <a:t> </a:t>
            </a:r>
            <a:endParaRPr lang="en-US" sz="1400" dirty="0"/>
          </a:p>
          <a:p>
            <a:r>
              <a:rPr lang="en-US" sz="1400" b="1" dirty="0"/>
              <a:t>Initiative 5. </a:t>
            </a:r>
            <a:r>
              <a:rPr lang="en-US" sz="1400" dirty="0"/>
              <a:t>Investing in rural health infrastructure and partnerships </a:t>
            </a:r>
            <a:r>
              <a:rPr lang="en-US" sz="1400" b="1" dirty="0"/>
              <a:t> </a:t>
            </a:r>
            <a:endParaRPr lang="en-US" sz="1400" dirty="0"/>
          </a:p>
          <a:p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3B4839-34A1-B911-AC69-542EAC33916A}"/>
              </a:ext>
            </a:extLst>
          </p:cNvPr>
          <p:cNvSpPr txBox="1"/>
          <p:nvPr/>
        </p:nvSpPr>
        <p:spPr>
          <a:xfrm>
            <a:off x="356937" y="1215189"/>
            <a:ext cx="2610852" cy="224676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b="1" dirty="0"/>
              <a:t>CMS has dictated the following goals to the states:</a:t>
            </a:r>
          </a:p>
          <a:p>
            <a:pPr marL="342900" indent="-342900">
              <a:buAutoNum type="arabicPeriod"/>
            </a:pPr>
            <a:r>
              <a:rPr lang="en-US" sz="1400" dirty="0"/>
              <a:t>Improving access</a:t>
            </a:r>
          </a:p>
          <a:p>
            <a:pPr marL="342900" indent="-342900">
              <a:buAutoNum type="arabicPeriod"/>
            </a:pPr>
            <a:r>
              <a:rPr lang="en-US" sz="1400" dirty="0"/>
              <a:t>Improving outcomes</a:t>
            </a:r>
          </a:p>
          <a:p>
            <a:pPr marL="342900" indent="-342900">
              <a:buAutoNum type="arabicPeriod"/>
            </a:pPr>
            <a:r>
              <a:rPr lang="en-US" sz="1400" dirty="0"/>
              <a:t>Technology and innovation</a:t>
            </a:r>
          </a:p>
          <a:p>
            <a:pPr marL="342900" indent="-342900">
              <a:buAutoNum type="arabicPeriod"/>
            </a:pPr>
            <a:r>
              <a:rPr lang="en-US" sz="1400" dirty="0"/>
              <a:t>Partnerships</a:t>
            </a:r>
          </a:p>
          <a:p>
            <a:pPr marL="342900" indent="-342900">
              <a:buAutoNum type="arabicPeriod"/>
            </a:pPr>
            <a:r>
              <a:rPr lang="en-US" sz="1400" dirty="0"/>
              <a:t>Workforce</a:t>
            </a:r>
          </a:p>
          <a:p>
            <a:pPr marL="342900" indent="-342900">
              <a:buAutoNum type="arabicPeriod"/>
            </a:pPr>
            <a:r>
              <a:rPr lang="en-US" sz="1400" dirty="0"/>
              <a:t>Data-driven solutions</a:t>
            </a:r>
          </a:p>
          <a:p>
            <a:pPr marL="342900" indent="-342900">
              <a:buAutoNum type="arabicPeriod"/>
            </a:pPr>
            <a:r>
              <a:rPr lang="en-US" sz="1400" dirty="0"/>
              <a:t>Financial solvency strategies</a:t>
            </a:r>
          </a:p>
          <a:p>
            <a:pPr marL="342900" indent="-342900">
              <a:buAutoNum type="arabicPeriod"/>
            </a:pPr>
            <a:r>
              <a:rPr lang="en-US" sz="1400" dirty="0"/>
              <a:t>Cause identification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54D6F6-A4A5-BB26-5209-660D04A073BC}"/>
              </a:ext>
            </a:extLst>
          </p:cNvPr>
          <p:cNvSpPr txBox="1"/>
          <p:nvPr/>
        </p:nvSpPr>
        <p:spPr>
          <a:xfrm>
            <a:off x="7979434" y="4097547"/>
            <a:ext cx="3433313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Proposed through public survey and existing, successful programs to consider for enhancements.</a:t>
            </a:r>
          </a:p>
        </p:txBody>
      </p:sp>
    </p:spTree>
    <p:extLst>
      <p:ext uri="{BB962C8B-B14F-4D97-AF65-F5344CB8AC3E}">
        <p14:creationId xmlns:p14="http://schemas.microsoft.com/office/powerpoint/2010/main" val="3270950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B1C8D-848F-F14C-9E5D-EA6E8BF78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funding will be dispersed after award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12770D1-5066-253D-5676-DF9061082D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2191968"/>
              </p:ext>
            </p:extLst>
          </p:nvPr>
        </p:nvGraphicFramePr>
        <p:xfrm>
          <a:off x="256674" y="1138989"/>
          <a:ext cx="11097126" cy="5037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97269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FD3E9-C889-748B-4123-0933B69EF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Oversight of Funds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2478F-EFB7-A01A-BD25-53ACAB25A1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674" y="1155032"/>
            <a:ext cx="11097126" cy="5021931"/>
          </a:xfrm>
        </p:spPr>
        <p:txBody>
          <a:bodyPr/>
          <a:lstStyle/>
          <a:p>
            <a:r>
              <a:rPr lang="en-US" dirty="0"/>
              <a:t>Regular, required reporting to CMS on use of funds and progress toward performance metrics</a:t>
            </a:r>
          </a:p>
          <a:p>
            <a:pPr lvl="1"/>
            <a:r>
              <a:rPr lang="en-US" dirty="0"/>
              <a:t>Detailed reports</a:t>
            </a:r>
          </a:p>
          <a:p>
            <a:r>
              <a:rPr lang="en-US" dirty="0"/>
              <a:t>Regular public reporting for Idaho Legislature and general public on use of funds and progress towards performance metrics</a:t>
            </a:r>
          </a:p>
          <a:p>
            <a:pPr lvl="1"/>
            <a:r>
              <a:rPr lang="en-US" dirty="0"/>
              <a:t>Detailed reports, dashboards</a:t>
            </a:r>
          </a:p>
          <a:p>
            <a:r>
              <a:rPr lang="en-US" dirty="0"/>
              <a:t>Ongoing, daily/weekly contract monitoring for subawards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7883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BDADA-5083-7B68-651A-CF3BAE3DF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C7147B-DEAF-CCED-6817-94037A6B7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642" y="1183105"/>
            <a:ext cx="11109158" cy="4993858"/>
          </a:xfrm>
        </p:spPr>
        <p:txBody>
          <a:bodyPr/>
          <a:lstStyle/>
          <a:p>
            <a:pPr marL="0" indent="0">
              <a:buNone/>
            </a:pPr>
            <a:endParaRPr lang="en-US" b="1" i="1" dirty="0"/>
          </a:p>
          <a:p>
            <a:pPr marL="0" indent="0">
              <a:buNone/>
            </a:pPr>
            <a:endParaRPr lang="en-US" b="1" i="1" dirty="0"/>
          </a:p>
          <a:p>
            <a:pPr marL="0" indent="0">
              <a:buNone/>
            </a:pPr>
            <a:r>
              <a:rPr lang="en-US" b="1" i="1" dirty="0"/>
              <a:t>				Please direct questions to</a:t>
            </a:r>
          </a:p>
          <a:p>
            <a:pPr marL="0" indent="0">
              <a:buNone/>
            </a:pPr>
            <a:endParaRPr lang="en-US" b="1" i="1" dirty="0"/>
          </a:p>
          <a:p>
            <a:pPr marL="0" indent="0">
              <a:buNone/>
            </a:pPr>
            <a:r>
              <a:rPr lang="en-US" b="1" i="1" dirty="0"/>
              <a:t>				IdahoRHTP@dhw.idaho.gov</a:t>
            </a:r>
          </a:p>
        </p:txBody>
      </p:sp>
    </p:spTree>
    <p:extLst>
      <p:ext uri="{BB962C8B-B14F-4D97-AF65-F5344CB8AC3E}">
        <p14:creationId xmlns:p14="http://schemas.microsoft.com/office/powerpoint/2010/main" val="88780974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BDBA1A4433A4AAC42F0F8A6A8342E" ma:contentTypeVersion="10" ma:contentTypeDescription="Create a new document." ma:contentTypeScope="" ma:versionID="b865caafd09b9d7e751635d1b8654316">
  <xsd:schema xmlns:xsd="http://www.w3.org/2001/XMLSchema" xmlns:xs="http://www.w3.org/2001/XMLSchema" xmlns:p="http://schemas.microsoft.com/office/2006/metadata/properties" xmlns:ns3="2b435f5e-b164-4866-9d9e-16d7271fd821" xmlns:ns4="b43a0636-6557-4e7b-86e9-3bff39d5c371" targetNamespace="http://schemas.microsoft.com/office/2006/metadata/properties" ma:root="true" ma:fieldsID="099776f02419775eca354130807e2e6f" ns3:_="" ns4:_="">
    <xsd:import namespace="2b435f5e-b164-4866-9d9e-16d7271fd821"/>
    <xsd:import namespace="b43a0636-6557-4e7b-86e9-3bff39d5c37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435f5e-b164-4866-9d9e-16d7271fd8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3a0636-6557-4e7b-86e9-3bff39d5c37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FB4F0A0-43AB-4161-8D58-82C59377CBA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12E62A-5BBE-4255-8C7D-811210D28378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elements/1.1/"/>
    <ds:schemaRef ds:uri="b43a0636-6557-4e7b-86e9-3bff39d5c371"/>
    <ds:schemaRef ds:uri="http://purl.org/dc/terms/"/>
    <ds:schemaRef ds:uri="2b435f5e-b164-4866-9d9e-16d7271fd821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196F239-FE48-4060-8ACC-7EEF460B81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435f5e-b164-4866-9d9e-16d7271fd821"/>
    <ds:schemaRef ds:uri="b43a0636-6557-4e7b-86e9-3bff39d5c3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16874</TotalTime>
  <Words>1117</Words>
  <Application>Microsoft Office PowerPoint</Application>
  <PresentationFormat>Widescreen</PresentationFormat>
  <Paragraphs>114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Courier New</vt:lpstr>
      <vt:lpstr>Franklin Gothic Book</vt:lpstr>
      <vt:lpstr>Franklin Gothic Heavy</vt:lpstr>
      <vt:lpstr>Franklin Gothic Medium</vt:lpstr>
      <vt:lpstr>Wingdings</vt:lpstr>
      <vt:lpstr>1_Office Theme</vt:lpstr>
      <vt:lpstr> Rural Health Transformation Program</vt:lpstr>
      <vt:lpstr>Grant Overview </vt:lpstr>
      <vt:lpstr>Grant Timeline</vt:lpstr>
      <vt:lpstr>5 RHTP Goals</vt:lpstr>
      <vt:lpstr>Use of Funds</vt:lpstr>
      <vt:lpstr>Use of Funds - Cont’d</vt:lpstr>
      <vt:lpstr>Use of Funds – Cont’d</vt:lpstr>
      <vt:lpstr>Unallowable Costs </vt:lpstr>
      <vt:lpstr>Overview of Work Done to Date</vt:lpstr>
      <vt:lpstr>Review of RHTP Structure</vt:lpstr>
      <vt:lpstr>RHTP Structure</vt:lpstr>
      <vt:lpstr>How funding will be dispersed after award</vt:lpstr>
      <vt:lpstr>Oversight of Funds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Kyle Struchen</dc:creator>
  <cp:lastModifiedBy>Charron, Juliet - CO 10th</cp:lastModifiedBy>
  <cp:revision>222</cp:revision>
  <cp:lastPrinted>2021-03-15T19:34:08Z</cp:lastPrinted>
  <dcterms:created xsi:type="dcterms:W3CDTF">2019-07-15T13:27:19Z</dcterms:created>
  <dcterms:modified xsi:type="dcterms:W3CDTF">2025-11-03T13:50:36Z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0x010100798BDBA1A4433A4AAC42F0F8A6A8342E</vt:lpwstr>
  </property>
</Properties>
</file>