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notesMasterIdLst>
    <p:notesMasterId r:id="rId20"/>
  </p:notesMasterIdLst>
  <p:sldIdLst>
    <p:sldId id="256" r:id="rId2"/>
    <p:sldId id="273" r:id="rId3"/>
    <p:sldId id="257" r:id="rId4"/>
    <p:sldId id="274" r:id="rId5"/>
    <p:sldId id="261" r:id="rId6"/>
    <p:sldId id="262" r:id="rId7"/>
    <p:sldId id="269" r:id="rId8"/>
    <p:sldId id="263" r:id="rId9"/>
    <p:sldId id="264" r:id="rId10"/>
    <p:sldId id="265" r:id="rId11"/>
    <p:sldId id="271" r:id="rId12"/>
    <p:sldId id="272" r:id="rId13"/>
    <p:sldId id="258" r:id="rId14"/>
    <p:sldId id="275" r:id="rId15"/>
    <p:sldId id="259" r:id="rId16"/>
    <p:sldId id="260" r:id="rId17"/>
    <p:sldId id="270" r:id="rId18"/>
    <p:sldId id="276"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wSg/lOgdAVg4wCaZX06Ig==" hashData="/E5KbY5UsAs8Xhu2EeagStUObLWlmPM5D9U+ewr7j3z+sDAMsCPzTu0Wv+vxJSmhVW/AsvNcCtWVDUrtGKBXn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E4BEC3-683C-4671-B843-6DE1D02D82CA}" v="16" dt="2026-08-28T14:09:52.1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2644" autoAdjust="0"/>
    <p:restoredTop sz="94660"/>
  </p:normalViewPr>
  <p:slideViewPr>
    <p:cSldViewPr snapToGrid="0">
      <p:cViewPr varScale="1">
        <p:scale>
          <a:sx n="105" d="100"/>
          <a:sy n="105" d="100"/>
        </p:scale>
        <p:origin x="966" y="96"/>
      </p:cViewPr>
      <p:guideLst/>
    </p:cSldViewPr>
  </p:slideViewPr>
  <p:notesTextViewPr>
    <p:cViewPr>
      <p:scale>
        <a:sx n="3" d="2"/>
        <a:sy n="3" d="2"/>
      </p:scale>
      <p:origin x="0" y="0"/>
    </p:cViewPr>
  </p:notesTextViewPr>
  <p:sorterViewPr>
    <p:cViewPr>
      <p:scale>
        <a:sx n="100" d="100"/>
        <a:sy n="100" d="100"/>
      </p:scale>
      <p:origin x="0" y="0"/>
    </p:cViewPr>
  </p:sorterViewPr>
  <p:notesViewPr>
    <p:cSldViewPr snapToGrid="0">
      <p:cViewPr varScale="1">
        <p:scale>
          <a:sx n="84" d="100"/>
          <a:sy n="84" d="100"/>
        </p:scale>
        <p:origin x="391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D63B91-C7FB-46F7-850D-9BE9C1D21DFC}" type="datetimeFigureOut">
              <a:rPr lang="en-US" smtClean="0"/>
              <a:t>8/28/2026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22DCE0-C325-48FA-8F7F-788BFB85AB06}" type="slidenum">
              <a:rPr lang="en-US" smtClean="0"/>
              <a:t>‹#›</a:t>
            </a:fld>
            <a:endParaRPr lang="en-US"/>
          </a:p>
        </p:txBody>
      </p:sp>
    </p:spTree>
    <p:extLst>
      <p:ext uri="{BB962C8B-B14F-4D97-AF65-F5344CB8AC3E}">
        <p14:creationId xmlns:p14="http://schemas.microsoft.com/office/powerpoint/2010/main" val="4086238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pasrrassist.org/post/when-does-a-level-ii-evaluation-need-to-be-conducted"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Attending:</a:t>
            </a:r>
          </a:p>
          <a:p>
            <a:r>
              <a:rPr lang="en-US" dirty="0"/>
              <a:t>Dustin Killpack - Division of Medicaid</a:t>
            </a:r>
          </a:p>
          <a:p>
            <a:r>
              <a:rPr lang="en-US" dirty="0"/>
              <a:t>Michelle Fink - Division of Medicaid</a:t>
            </a:r>
          </a:p>
          <a:p>
            <a:r>
              <a:rPr lang="en-US" dirty="0"/>
              <a:t>State surveyors</a:t>
            </a:r>
          </a:p>
          <a:p>
            <a:r>
              <a:rPr lang="en-US" dirty="0"/>
              <a:t>Employees from the Mental Health Department</a:t>
            </a:r>
          </a:p>
        </p:txBody>
      </p:sp>
      <p:sp>
        <p:nvSpPr>
          <p:cNvPr id="4" name="Slide Number Placeholder 3"/>
          <p:cNvSpPr>
            <a:spLocks noGrp="1"/>
          </p:cNvSpPr>
          <p:nvPr>
            <p:ph type="sldNum" sz="quarter" idx="5"/>
          </p:nvPr>
        </p:nvSpPr>
        <p:spPr/>
        <p:txBody>
          <a:bodyPr/>
          <a:lstStyle/>
          <a:p>
            <a:fld id="{2A22DCE0-C325-48FA-8F7F-788BFB85AB06}" type="slidenum">
              <a:rPr lang="en-US" smtClean="0"/>
              <a:t>1</a:t>
            </a:fld>
            <a:endParaRPr lang="en-US"/>
          </a:p>
        </p:txBody>
      </p:sp>
    </p:spTree>
    <p:extLst>
      <p:ext uri="{BB962C8B-B14F-4D97-AF65-F5344CB8AC3E}">
        <p14:creationId xmlns:p14="http://schemas.microsoft.com/office/powerpoint/2010/main" val="36352941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Understand the PASRR program</a:t>
            </a:r>
          </a:p>
          <a:p>
            <a:pPr marL="171450" indent="-171450">
              <a:buFontTx/>
              <a:buChar char="-"/>
            </a:pPr>
            <a:r>
              <a:rPr lang="en-US" dirty="0"/>
              <a:t>Understand the MDS &amp; PSRR work together</a:t>
            </a:r>
          </a:p>
          <a:p>
            <a:pPr marL="171450" indent="-171450">
              <a:buFontTx/>
              <a:buChar char="-"/>
            </a:pPr>
            <a:r>
              <a:rPr lang="en-US" dirty="0"/>
              <a:t>What triggers the state surveyor to investigate</a:t>
            </a:r>
          </a:p>
          <a:p>
            <a:pPr marL="171450" indent="-171450">
              <a:buFontTx/>
              <a:buChar char="-"/>
            </a:pPr>
            <a:r>
              <a:rPr lang="en-US" dirty="0"/>
              <a:t>PASRR resources</a:t>
            </a:r>
          </a:p>
        </p:txBody>
      </p:sp>
      <p:sp>
        <p:nvSpPr>
          <p:cNvPr id="4" name="Slide Number Placeholder 3"/>
          <p:cNvSpPr>
            <a:spLocks noGrp="1"/>
          </p:cNvSpPr>
          <p:nvPr>
            <p:ph type="sldNum" sz="quarter" idx="5"/>
          </p:nvPr>
        </p:nvSpPr>
        <p:spPr/>
        <p:txBody>
          <a:bodyPr/>
          <a:lstStyle/>
          <a:p>
            <a:fld id="{2A22DCE0-C325-48FA-8F7F-788BFB85AB06}" type="slidenum">
              <a:rPr lang="en-US" smtClean="0"/>
              <a:t>2</a:t>
            </a:fld>
            <a:endParaRPr lang="en-US"/>
          </a:p>
        </p:txBody>
      </p:sp>
    </p:spTree>
    <p:extLst>
      <p:ext uri="{BB962C8B-B14F-4D97-AF65-F5344CB8AC3E}">
        <p14:creationId xmlns:p14="http://schemas.microsoft.com/office/powerpoint/2010/main" val="20018577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503420"/>
          </a:xfrm>
        </p:spPr>
        <p:txBody>
          <a:bodyPr/>
          <a:lstStyle/>
          <a:p>
            <a:r>
              <a:rPr lang="en-US" dirty="0"/>
              <a:t>CFR = Code of Federal Regulations</a:t>
            </a:r>
          </a:p>
          <a:p>
            <a:endParaRPr lang="en-US" dirty="0"/>
          </a:p>
          <a:p>
            <a:r>
              <a:rPr lang="en-US" dirty="0"/>
              <a:t>The requirement was established by the </a:t>
            </a:r>
            <a:r>
              <a:rPr lang="en-US" b="1" dirty="0"/>
              <a:t>Nursing Home Reform Act</a:t>
            </a:r>
            <a:r>
              <a:rPr lang="en-US" dirty="0"/>
              <a:t>, which was passed as part of the </a:t>
            </a:r>
            <a:r>
              <a:rPr lang="en-US" b="1" dirty="0"/>
              <a:t>Omnibus Budget Reconciliation Act of 1987 (OBRA ‘87)</a:t>
            </a:r>
          </a:p>
          <a:p>
            <a:r>
              <a:rPr lang="en-US" dirty="0"/>
              <a:t>Screening for those with MI or ID</a:t>
            </a:r>
          </a:p>
          <a:p>
            <a:endParaRPr lang="en-US" b="1" dirty="0"/>
          </a:p>
          <a:p>
            <a:r>
              <a:rPr lang="en-US" b="1" dirty="0"/>
              <a:t>Required for Medicaid certified nursing facilities regardless of the resident’s payor source or dx.</a:t>
            </a:r>
          </a:p>
          <a:p>
            <a:endParaRPr lang="en-US" b="1" dirty="0"/>
          </a:p>
          <a:p>
            <a:r>
              <a:rPr lang="en-US" b="1" dirty="0"/>
              <a:t>January 1, 1989</a:t>
            </a:r>
            <a:r>
              <a:rPr lang="en-US" dirty="0"/>
              <a:t>: States were required to implement preadmission screening programs </a:t>
            </a:r>
            <a:r>
              <a:rPr lang="en-US" b="1" dirty="0"/>
              <a:t>for all nursing facility applicants </a:t>
            </a:r>
            <a:r>
              <a:rPr lang="en-US" dirty="0"/>
              <a:t>to identify those with serious mental illness (SMI) or intellectual disabilities (ID).</a:t>
            </a:r>
          </a:p>
          <a:p>
            <a:endParaRPr lang="en-US" dirty="0"/>
          </a:p>
        </p:txBody>
      </p:sp>
      <p:sp>
        <p:nvSpPr>
          <p:cNvPr id="4" name="Slide Number Placeholder 3"/>
          <p:cNvSpPr>
            <a:spLocks noGrp="1"/>
          </p:cNvSpPr>
          <p:nvPr>
            <p:ph type="sldNum" sz="quarter" idx="5"/>
          </p:nvPr>
        </p:nvSpPr>
        <p:spPr/>
        <p:txBody>
          <a:bodyPr/>
          <a:lstStyle/>
          <a:p>
            <a:fld id="{2A22DCE0-C325-48FA-8F7F-788BFB85AB06}" type="slidenum">
              <a:rPr lang="en-US" smtClean="0"/>
              <a:t>3</a:t>
            </a:fld>
            <a:endParaRPr lang="en-US"/>
          </a:p>
        </p:txBody>
      </p:sp>
    </p:spTree>
    <p:extLst>
      <p:ext uri="{BB962C8B-B14F-4D97-AF65-F5344CB8AC3E}">
        <p14:creationId xmlns:p14="http://schemas.microsoft.com/office/powerpoint/2010/main" val="3716331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April 1, 1990</a:t>
            </a:r>
            <a:r>
              <a:rPr lang="en-US" dirty="0"/>
              <a:t>: States were required to begin annual resident reviews = </a:t>
            </a:r>
            <a:r>
              <a:rPr lang="en-US" b="1" dirty="0"/>
              <a:t>PASARR</a:t>
            </a:r>
            <a:r>
              <a:rPr lang="en-US" dirty="0"/>
              <a:t> (Pre-Admission Screening and Annual Resident Review). </a:t>
            </a:r>
          </a:p>
          <a:p>
            <a:endParaRPr lang="en-US" dirty="0"/>
          </a:p>
          <a:p>
            <a:r>
              <a:rPr lang="en-US" b="1" dirty="0"/>
              <a:t>1992</a:t>
            </a:r>
            <a:r>
              <a:rPr lang="en-US" dirty="0"/>
              <a:t>: Federal regulations for PASRR were finalized, further refining the screening process. </a:t>
            </a:r>
          </a:p>
          <a:p>
            <a:endParaRPr lang="en-US" dirty="0"/>
          </a:p>
          <a:p>
            <a:r>
              <a:rPr lang="en-US" b="1" dirty="0"/>
              <a:t>1996</a:t>
            </a:r>
            <a:r>
              <a:rPr lang="en-US" dirty="0"/>
              <a:t>: There was a transition from the  </a:t>
            </a:r>
            <a:r>
              <a:rPr lang="en-US" b="1" dirty="0"/>
              <a:t>PASARR</a:t>
            </a:r>
            <a:r>
              <a:rPr lang="en-US" dirty="0"/>
              <a:t> (Pre-Admission Screening and Annual Resident Review) to </a:t>
            </a:r>
            <a:r>
              <a:rPr lang="en-US" b="1" dirty="0"/>
              <a:t>PASRR </a:t>
            </a:r>
            <a:r>
              <a:rPr lang="en-US" dirty="0"/>
              <a:t>(Pre-Admission Screening and Resident Review)  because a federal law  removed the requirement for </a:t>
            </a:r>
            <a:r>
              <a:rPr lang="en-US" i="1" dirty="0"/>
              <a:t>annual</a:t>
            </a:r>
            <a:r>
              <a:rPr lang="en-US" dirty="0"/>
              <a:t> resident reviews (now triggered by a "significant change in condition") for existing residents.</a:t>
            </a:r>
          </a:p>
          <a:p>
            <a:endParaRPr lang="en-US" b="1" dirty="0"/>
          </a:p>
          <a:p>
            <a:endParaRPr lang="en-US" b="1" dirty="0"/>
          </a:p>
          <a:p>
            <a:r>
              <a:rPr lang="en-US" dirty="0"/>
              <a:t>While the law changed in 1996, you may still see both terms used because the official </a:t>
            </a:r>
            <a:r>
              <a:rPr lang="en-US" b="1" dirty="0"/>
              <a:t>Code of Federal Regulations (CFR)</a:t>
            </a:r>
            <a:r>
              <a:rPr lang="en-US" dirty="0"/>
              <a:t> has not been fully updated to reflect the 1996 legislative change. </a:t>
            </a:r>
          </a:p>
          <a:p>
            <a:endParaRPr lang="en-US" dirty="0"/>
          </a:p>
          <a:p>
            <a:r>
              <a:rPr lang="en-US" dirty="0"/>
              <a:t>CMS uses the MDS to track PASRR information.</a:t>
            </a:r>
          </a:p>
        </p:txBody>
      </p:sp>
      <p:sp>
        <p:nvSpPr>
          <p:cNvPr id="4" name="Slide Number Placeholder 3"/>
          <p:cNvSpPr>
            <a:spLocks noGrp="1"/>
          </p:cNvSpPr>
          <p:nvPr>
            <p:ph type="sldNum" sz="quarter" idx="5"/>
          </p:nvPr>
        </p:nvSpPr>
        <p:spPr/>
        <p:txBody>
          <a:bodyPr/>
          <a:lstStyle/>
          <a:p>
            <a:fld id="{2A22DCE0-C325-48FA-8F7F-788BFB85AB06}" type="slidenum">
              <a:rPr lang="en-US" smtClean="0"/>
              <a:t>4</a:t>
            </a:fld>
            <a:endParaRPr lang="en-US"/>
          </a:p>
        </p:txBody>
      </p:sp>
    </p:spTree>
    <p:extLst>
      <p:ext uri="{BB962C8B-B14F-4D97-AF65-F5344CB8AC3E}">
        <p14:creationId xmlns:p14="http://schemas.microsoft.com/office/powerpoint/2010/main" val="7885768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6575" y="973138"/>
            <a:ext cx="5486400" cy="3086100"/>
          </a:xfrm>
        </p:spPr>
      </p:sp>
      <p:sp>
        <p:nvSpPr>
          <p:cNvPr id="3" name="Notes Placeholder 2"/>
          <p:cNvSpPr>
            <a:spLocks noGrp="1"/>
          </p:cNvSpPr>
          <p:nvPr>
            <p:ph type="body" idx="1"/>
          </p:nvPr>
        </p:nvSpPr>
        <p:spPr/>
        <p:txBody>
          <a:bodyPr/>
          <a:lstStyle/>
          <a:p>
            <a:pPr marL="171450" indent="-171450">
              <a:buFontTx/>
              <a:buChar char="-"/>
            </a:pPr>
            <a:r>
              <a:rPr lang="en-US" dirty="0"/>
              <a:t>The MDS 3.0 was implemented in 2010 and started focusing on accuracy and resident voice. </a:t>
            </a:r>
          </a:p>
          <a:p>
            <a:pPr marL="171450" indent="-171450">
              <a:buFontTx/>
              <a:buChar char="-"/>
            </a:pPr>
            <a:endParaRPr lang="en-US" dirty="0"/>
          </a:p>
          <a:p>
            <a:pPr marL="171450" indent="-171450">
              <a:buFontTx/>
              <a:buChar char="-"/>
            </a:pPr>
            <a:r>
              <a:rPr lang="en-US" dirty="0"/>
              <a:t>The MDS drives care planning, quality improvement, and reimbursement.</a:t>
            </a:r>
          </a:p>
          <a:p>
            <a:pPr marL="171450" indent="-171450">
              <a:buFontTx/>
              <a:buChar char="-"/>
            </a:pPr>
            <a:endParaRPr lang="en-US" dirty="0"/>
          </a:p>
          <a:p>
            <a:r>
              <a:rPr lang="en-US" dirty="0"/>
              <a:t>-The following slides are parts of the MDS assessment that triggers the surveyor to investigate a Resident’s PASRR and/or Dx. (A1500, Section I- Dx, Medications)</a:t>
            </a:r>
          </a:p>
        </p:txBody>
      </p:sp>
      <p:sp>
        <p:nvSpPr>
          <p:cNvPr id="4" name="Slide Number Placeholder 3"/>
          <p:cNvSpPr>
            <a:spLocks noGrp="1"/>
          </p:cNvSpPr>
          <p:nvPr>
            <p:ph type="sldNum" sz="quarter" idx="5"/>
          </p:nvPr>
        </p:nvSpPr>
        <p:spPr/>
        <p:txBody>
          <a:bodyPr/>
          <a:lstStyle/>
          <a:p>
            <a:fld id="{2A22DCE0-C325-48FA-8F7F-788BFB85AB06}" type="slidenum">
              <a:rPr lang="en-US" smtClean="0"/>
              <a:t>5</a:t>
            </a:fld>
            <a:endParaRPr lang="en-US"/>
          </a:p>
        </p:txBody>
      </p:sp>
    </p:spTree>
    <p:extLst>
      <p:ext uri="{BB962C8B-B14F-4D97-AF65-F5344CB8AC3E}">
        <p14:creationId xmlns:p14="http://schemas.microsoft.com/office/powerpoint/2010/main" val="34796598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572000"/>
          </a:xfrm>
        </p:spPr>
        <p:txBody>
          <a:bodyPr/>
          <a:lstStyle/>
          <a:p>
            <a:r>
              <a:rPr lang="en-US" dirty="0"/>
              <a:t>A1500: Is the resident currently considered by the state level II PASRR process to have serious mental illness and/or intellectual disability or a related condition?</a:t>
            </a:r>
          </a:p>
          <a:p>
            <a:r>
              <a:rPr lang="en-US" dirty="0"/>
              <a:t> </a:t>
            </a:r>
          </a:p>
          <a:p>
            <a:r>
              <a:rPr lang="en-US" dirty="0"/>
              <a:t>Chapter 3 of the RAI  Resident Assessment instrument manual has information on how to answer these questions.  October 2025 update version.  30-day exemption</a:t>
            </a:r>
          </a:p>
          <a:p>
            <a:endParaRPr lang="en-US" dirty="0"/>
          </a:p>
          <a:p>
            <a:r>
              <a:rPr lang="en-US" dirty="0"/>
              <a:t>The PASRR was put in place &amp; is tracked on the MDS to :</a:t>
            </a:r>
          </a:p>
          <a:p>
            <a:r>
              <a:rPr lang="en-US" dirty="0"/>
              <a:t>ensure proper care coordination &amp; compliance with state and federal oversight</a:t>
            </a:r>
          </a:p>
          <a:p>
            <a:endParaRPr lang="en-US" dirty="0"/>
          </a:p>
          <a:p>
            <a:r>
              <a:rPr lang="en-US" dirty="0"/>
              <a:t>MMI &amp; ID are also tracked on the MDS because :</a:t>
            </a:r>
          </a:p>
          <a:p>
            <a:r>
              <a:rPr lang="en-US" dirty="0"/>
              <a:t>CMS monitors MDS data to catch spikes in these specific diagnoses. If a facility's reported percentage of residents with schizophrenia suddenly shifts on the MDS, it triggers targeted federal audits to ensure the facility is not miscoding residents to artificially lower their antipsychotic drug rates = adjustment on your 5-star quality ratings. “Schizophrenia Audits”</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long-stay antipsychotic Quality Measure (QM) explicitly excludes residents diagnosed with schizophrenia, Huntington’s disease, or Tourette syndrome. Because a schizophrenia diagnosis protects a facility's public star rating, </a:t>
            </a:r>
            <a:r>
              <a:rPr lang="en-US" b="1" dirty="0"/>
              <a:t>CMS uses data-driven method to flag nursing homes with statistical deviations.</a:t>
            </a:r>
            <a:r>
              <a:rPr lang="en-US" dirty="0"/>
              <a:t>.</a:t>
            </a:r>
          </a:p>
          <a:p>
            <a:endParaRPr lang="en-US" dirty="0"/>
          </a:p>
          <a:p>
            <a:r>
              <a:rPr lang="en-US" b="1" dirty="0"/>
              <a:t>CMS conducts aggressive off-site and on-site antipsychotic audits on nursing homes</a:t>
            </a:r>
            <a:r>
              <a:rPr lang="en-US" dirty="0"/>
              <a:t>, heavily targeting facilities suspected of miscoding diagnoses to mask medication rates. </a:t>
            </a:r>
          </a:p>
          <a:p>
            <a:endParaRPr lang="en-US" dirty="0"/>
          </a:p>
        </p:txBody>
      </p:sp>
      <p:sp>
        <p:nvSpPr>
          <p:cNvPr id="4" name="Slide Number Placeholder 3"/>
          <p:cNvSpPr>
            <a:spLocks noGrp="1"/>
          </p:cNvSpPr>
          <p:nvPr>
            <p:ph type="sldNum" sz="quarter" idx="5"/>
          </p:nvPr>
        </p:nvSpPr>
        <p:spPr/>
        <p:txBody>
          <a:bodyPr/>
          <a:lstStyle/>
          <a:p>
            <a:fld id="{2A22DCE0-C325-48FA-8F7F-788BFB85AB06}" type="slidenum">
              <a:rPr lang="en-US" smtClean="0"/>
              <a:t>6</a:t>
            </a:fld>
            <a:endParaRPr lang="en-US"/>
          </a:p>
        </p:txBody>
      </p:sp>
    </p:spTree>
    <p:extLst>
      <p:ext uri="{BB962C8B-B14F-4D97-AF65-F5344CB8AC3E}">
        <p14:creationId xmlns:p14="http://schemas.microsoft.com/office/powerpoint/2010/main" val="14219871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131200"/>
          </a:xfrm>
        </p:spPr>
        <p:txBody>
          <a:bodyPr/>
          <a:lstStyle/>
          <a:p>
            <a:r>
              <a:rPr lang="en-US" dirty="0"/>
              <a:t>I0020: is the Resident’s</a:t>
            </a:r>
            <a:r>
              <a:rPr lang="en-US" b="1" dirty="0"/>
              <a:t> PRIMARY </a:t>
            </a:r>
            <a:r>
              <a:rPr lang="en-US" dirty="0"/>
              <a:t>Active Dx.</a:t>
            </a:r>
          </a:p>
          <a:p>
            <a:endParaRPr lang="en-US" dirty="0"/>
          </a:p>
          <a:p>
            <a:r>
              <a:rPr lang="en-US" b="1" dirty="0"/>
              <a:t>— Code 02, Non-Traumatic Brain Dysfunction, </a:t>
            </a:r>
            <a:r>
              <a:rPr lang="en-US" dirty="0"/>
              <a:t>if the resident’s primary medical condition category is non-traumatic brain dysfunction. Examples include Alzheimer’s disease, dementia with or without behavioral disturbance, malignant neoplasm of brain, and anoxic brain damage. </a:t>
            </a:r>
          </a:p>
          <a:p>
            <a:endParaRPr lang="en-US" dirty="0"/>
          </a:p>
          <a:p>
            <a:r>
              <a:rPr lang="en-US" dirty="0"/>
              <a:t>Chapter 3 of the RAI manual. </a:t>
            </a:r>
          </a:p>
          <a:p>
            <a:endParaRPr lang="en-US" dirty="0"/>
          </a:p>
          <a:p>
            <a:r>
              <a:rPr lang="en-US" dirty="0"/>
              <a:t>The PASRR Level II is still done if the primary dx. is Dementia if the resident is on psychotropics or have Mental Health /ID. They may still benefit from special services.</a:t>
            </a:r>
          </a:p>
          <a:p>
            <a:endParaRPr lang="en-US" dirty="0"/>
          </a:p>
          <a:p>
            <a:r>
              <a:rPr lang="en-US" dirty="0"/>
              <a:t>When a resident stays past a 30-day exempted hospital discharge, the nursing home must complete a Level II </a:t>
            </a:r>
            <a:r>
              <a:rPr lang="en-US" dirty="0">
                <a:hlinkClick r:id="rId3">
                  <a:extLst>
                    <a:ext uri="{A12FA001-AC4F-418D-AE19-62706E023703}">
                      <ahyp:hlinkClr xmlns:ahyp="http://schemas.microsoft.com/office/drawing/2018/hyperlinkcolor" val="tx"/>
                    </a:ext>
                  </a:extLst>
                </a:hlinkClick>
              </a:rPr>
              <a:t>PASRR</a:t>
            </a:r>
            <a:r>
              <a:rPr lang="en-US" dirty="0"/>
              <a:t> resident review within </a:t>
            </a:r>
            <a:r>
              <a:rPr lang="en-US" b="1" dirty="0"/>
              <a:t>40 calendar days of the initial admission date</a:t>
            </a:r>
            <a:r>
              <a:rPr lang="en-US" dirty="0"/>
              <a:t>. </a:t>
            </a:r>
          </a:p>
        </p:txBody>
      </p:sp>
      <p:sp>
        <p:nvSpPr>
          <p:cNvPr id="4" name="Slide Number Placeholder 3"/>
          <p:cNvSpPr>
            <a:spLocks noGrp="1"/>
          </p:cNvSpPr>
          <p:nvPr>
            <p:ph type="sldNum" sz="quarter" idx="5"/>
          </p:nvPr>
        </p:nvSpPr>
        <p:spPr/>
        <p:txBody>
          <a:bodyPr/>
          <a:lstStyle/>
          <a:p>
            <a:fld id="{2A22DCE0-C325-48FA-8F7F-788BFB85AB06}" type="slidenum">
              <a:rPr lang="en-US" smtClean="0"/>
              <a:t>7</a:t>
            </a:fld>
            <a:endParaRPr lang="en-US"/>
          </a:p>
        </p:txBody>
      </p:sp>
    </p:spTree>
    <p:extLst>
      <p:ext uri="{BB962C8B-B14F-4D97-AF65-F5344CB8AC3E}">
        <p14:creationId xmlns:p14="http://schemas.microsoft.com/office/powerpoint/2010/main" val="25098742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354830"/>
            <a:ext cx="5486400" cy="3600450"/>
          </a:xfrm>
        </p:spPr>
        <p:txBody>
          <a:bodyPr/>
          <a:lstStyle/>
          <a:p>
            <a:r>
              <a:rPr lang="en-US" dirty="0"/>
              <a:t>Dx in the last 7 days</a:t>
            </a:r>
          </a:p>
          <a:p>
            <a:endParaRPr lang="en-US" dirty="0">
              <a:solidFill>
                <a:srgbClr val="FF0000"/>
              </a:solidFill>
            </a:endParaRPr>
          </a:p>
          <a:p>
            <a:r>
              <a:rPr lang="en-US" dirty="0"/>
              <a:t>Under Neurological :I 4200 you have Alzheimer’s disease.</a:t>
            </a:r>
          </a:p>
          <a:p>
            <a:endParaRPr lang="en-US" dirty="0"/>
          </a:p>
          <a:p>
            <a:r>
              <a:rPr lang="en-US" dirty="0"/>
              <a:t>The PASRR Level II is still done if the primary dx. is Dementia if the resident is on psychotropics or have Mental Health /ID. They may still benefit from special services.</a:t>
            </a:r>
          </a:p>
          <a:p>
            <a:endParaRPr lang="en-US" dirty="0"/>
          </a:p>
        </p:txBody>
      </p:sp>
      <p:sp>
        <p:nvSpPr>
          <p:cNvPr id="4" name="Slide Number Placeholder 3"/>
          <p:cNvSpPr>
            <a:spLocks noGrp="1"/>
          </p:cNvSpPr>
          <p:nvPr>
            <p:ph type="sldNum" sz="quarter" idx="5"/>
          </p:nvPr>
        </p:nvSpPr>
        <p:spPr/>
        <p:txBody>
          <a:bodyPr/>
          <a:lstStyle/>
          <a:p>
            <a:fld id="{2A22DCE0-C325-48FA-8F7F-788BFB85AB06}" type="slidenum">
              <a:rPr lang="en-US" smtClean="0"/>
              <a:t>8</a:t>
            </a:fld>
            <a:endParaRPr lang="en-US"/>
          </a:p>
        </p:txBody>
      </p:sp>
    </p:spTree>
    <p:extLst>
      <p:ext uri="{BB962C8B-B14F-4D97-AF65-F5344CB8AC3E}">
        <p14:creationId xmlns:p14="http://schemas.microsoft.com/office/powerpoint/2010/main" val="29971827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Medications without the proper dx will trigger the surveyor to look into the PASRR and/or MDS.</a:t>
            </a:r>
          </a:p>
          <a:p>
            <a:endParaRPr lang="en-US" dirty="0"/>
          </a:p>
          <a:p>
            <a:r>
              <a:rPr lang="en-US" dirty="0"/>
              <a:t>Next slide shows what we see as surveyors.</a:t>
            </a:r>
          </a:p>
        </p:txBody>
      </p:sp>
      <p:sp>
        <p:nvSpPr>
          <p:cNvPr id="4" name="Slide Number Placeholder 3"/>
          <p:cNvSpPr>
            <a:spLocks noGrp="1"/>
          </p:cNvSpPr>
          <p:nvPr>
            <p:ph type="sldNum" sz="quarter" idx="5"/>
          </p:nvPr>
        </p:nvSpPr>
        <p:spPr/>
        <p:txBody>
          <a:bodyPr/>
          <a:lstStyle/>
          <a:p>
            <a:fld id="{2A22DCE0-C325-48FA-8F7F-788BFB85AB06}" type="slidenum">
              <a:rPr lang="en-US" smtClean="0"/>
              <a:t>9</a:t>
            </a:fld>
            <a:endParaRPr lang="en-US"/>
          </a:p>
        </p:txBody>
      </p:sp>
    </p:spTree>
    <p:extLst>
      <p:ext uri="{BB962C8B-B14F-4D97-AF65-F5344CB8AC3E}">
        <p14:creationId xmlns:p14="http://schemas.microsoft.com/office/powerpoint/2010/main" val="1665972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Next slide is one of the F-tags cited.</a:t>
            </a:r>
          </a:p>
        </p:txBody>
      </p:sp>
      <p:sp>
        <p:nvSpPr>
          <p:cNvPr id="4" name="Slide Number Placeholder 3"/>
          <p:cNvSpPr>
            <a:spLocks noGrp="1"/>
          </p:cNvSpPr>
          <p:nvPr>
            <p:ph type="sldNum" sz="quarter" idx="5"/>
          </p:nvPr>
        </p:nvSpPr>
        <p:spPr/>
        <p:txBody>
          <a:bodyPr/>
          <a:lstStyle/>
          <a:p>
            <a:fld id="{2A22DCE0-C325-48FA-8F7F-788BFB85AB06}" type="slidenum">
              <a:rPr lang="en-US" smtClean="0"/>
              <a:t>10</a:t>
            </a:fld>
            <a:endParaRPr lang="en-US"/>
          </a:p>
        </p:txBody>
      </p:sp>
    </p:spTree>
    <p:extLst>
      <p:ext uri="{BB962C8B-B14F-4D97-AF65-F5344CB8AC3E}">
        <p14:creationId xmlns:p14="http://schemas.microsoft.com/office/powerpoint/2010/main" val="1577904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284663"/>
          </a:xfrm>
        </p:spPr>
        <p:txBody>
          <a:bodyPr/>
          <a:lstStyle/>
          <a:p>
            <a:r>
              <a:rPr lang="en-US" dirty="0"/>
              <a:t>Was it done BEFORE admission?</a:t>
            </a:r>
          </a:p>
          <a:p>
            <a:endParaRPr lang="en-US" dirty="0"/>
          </a:p>
          <a:p>
            <a:r>
              <a:rPr lang="en-US" dirty="0"/>
              <a:t>We don’t cite if the date is not correct or the name of the facility is not correct. </a:t>
            </a:r>
          </a:p>
          <a:p>
            <a:r>
              <a:rPr lang="en-US" dirty="0"/>
              <a:t>We have accepted PASRRs from other states.</a:t>
            </a:r>
          </a:p>
          <a:p>
            <a:endParaRPr lang="en-US" dirty="0"/>
          </a:p>
          <a:p>
            <a:r>
              <a:rPr lang="en-US" dirty="0"/>
              <a:t>Is it correct?</a:t>
            </a:r>
          </a:p>
          <a:p>
            <a:endParaRPr lang="en-US" dirty="0"/>
          </a:p>
          <a:p>
            <a:r>
              <a:rPr lang="en-US" dirty="0"/>
              <a:t>Did they have special services recommended and received?</a:t>
            </a:r>
          </a:p>
          <a:p>
            <a:endParaRPr lang="en-US" dirty="0"/>
          </a:p>
          <a:p>
            <a:r>
              <a:rPr lang="en-US" dirty="0"/>
              <a:t>Did they have a 30-day exemption and after the 30 day another PASRR was completed if they were still in the facility? </a:t>
            </a:r>
          </a:p>
          <a:p>
            <a:endParaRPr lang="en-US" dirty="0"/>
          </a:p>
          <a:p>
            <a:r>
              <a:rPr lang="en-US" b="1" dirty="0"/>
              <a:t>Action Steps and Timelines</a:t>
            </a:r>
          </a:p>
          <a:p>
            <a:r>
              <a:rPr lang="en-US" b="1" dirty="0"/>
              <a:t>Submit Level I Screen:</a:t>
            </a:r>
            <a:r>
              <a:rPr lang="en-US" dirty="0"/>
              <a:t> The facility must submit an updated Level I screen or referral as soon as it is clear the stay will exceed 30 days, and ideally before the 30th day. </a:t>
            </a:r>
          </a:p>
          <a:p>
            <a:r>
              <a:rPr lang="en-US" b="1" dirty="0"/>
              <a:t>Complete Level II Evaluation:</a:t>
            </a:r>
            <a:r>
              <a:rPr lang="en-US" dirty="0"/>
              <a:t> The state mental health or intellectual disability authority must finalize the Level II determination no later than the 40th calendar day from the day the resident first walked through the door.</a:t>
            </a:r>
          </a:p>
          <a:p>
            <a:r>
              <a:rPr lang="en-US" b="1" dirty="0"/>
              <a:t>Do Not Wait:</a:t>
            </a:r>
            <a:r>
              <a:rPr lang="en-US" dirty="0"/>
              <a:t> Facilities do not need to wait until day 30 to start the paperwork; they can and should submit the request early once an extended stay becomes apparent. </a:t>
            </a:r>
          </a:p>
          <a:p>
            <a:endParaRPr lang="en-US" dirty="0"/>
          </a:p>
          <a:p>
            <a:endParaRPr lang="en-US" dirty="0"/>
          </a:p>
        </p:txBody>
      </p:sp>
      <p:sp>
        <p:nvSpPr>
          <p:cNvPr id="4" name="Slide Number Placeholder 3"/>
          <p:cNvSpPr>
            <a:spLocks noGrp="1"/>
          </p:cNvSpPr>
          <p:nvPr>
            <p:ph type="sldNum" sz="quarter" idx="5"/>
          </p:nvPr>
        </p:nvSpPr>
        <p:spPr/>
        <p:txBody>
          <a:bodyPr/>
          <a:lstStyle/>
          <a:p>
            <a:fld id="{2A22DCE0-C325-48FA-8F7F-788BFB85AB06}" type="slidenum">
              <a:rPr lang="en-US" smtClean="0"/>
              <a:t>11</a:t>
            </a:fld>
            <a:endParaRPr lang="en-US"/>
          </a:p>
        </p:txBody>
      </p:sp>
    </p:spTree>
    <p:extLst>
      <p:ext uri="{BB962C8B-B14F-4D97-AF65-F5344CB8AC3E}">
        <p14:creationId xmlns:p14="http://schemas.microsoft.com/office/powerpoint/2010/main" val="3657442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A22DCE0-C325-48FA-8F7F-788BFB85AB06}" type="slidenum">
              <a:rPr lang="en-US" smtClean="0"/>
              <a:t>12</a:t>
            </a:fld>
            <a:endParaRPr lang="en-US"/>
          </a:p>
        </p:txBody>
      </p:sp>
    </p:spTree>
    <p:extLst>
      <p:ext uri="{BB962C8B-B14F-4D97-AF65-F5344CB8AC3E}">
        <p14:creationId xmlns:p14="http://schemas.microsoft.com/office/powerpoint/2010/main" val="34360960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6138" y="868363"/>
            <a:ext cx="5486400" cy="3086100"/>
          </a:xfrm>
        </p:spPr>
      </p:sp>
      <p:sp>
        <p:nvSpPr>
          <p:cNvPr id="3" name="Notes Placeholder 2"/>
          <p:cNvSpPr>
            <a:spLocks noGrp="1"/>
          </p:cNvSpPr>
          <p:nvPr>
            <p:ph type="body" idx="1"/>
          </p:nvPr>
        </p:nvSpPr>
        <p:spPr/>
        <p:txBody>
          <a:bodyPr/>
          <a:lstStyle/>
          <a:p>
            <a:r>
              <a:rPr lang="en-US" sz="1600" dirty="0"/>
              <a:t>Review Chapter 2 of the RAI manual for what is a significant change.</a:t>
            </a:r>
          </a:p>
          <a:p>
            <a:endParaRPr lang="en-US" dirty="0"/>
          </a:p>
          <a:p>
            <a:r>
              <a:rPr lang="en-US" dirty="0"/>
              <a:t>New psych dx requires a PASRR level II</a:t>
            </a:r>
          </a:p>
          <a:p>
            <a:r>
              <a:rPr lang="en-US" dirty="0"/>
              <a:t> </a:t>
            </a:r>
          </a:p>
          <a:p>
            <a:r>
              <a:rPr lang="en-US" dirty="0"/>
              <a:t>Another F tag = F 641 - Accuracy of Assessment - This is referring to the MDS.</a:t>
            </a:r>
          </a:p>
          <a:p>
            <a:endParaRPr lang="en-US" dirty="0"/>
          </a:p>
          <a:p>
            <a:endParaRPr lang="en-US" dirty="0"/>
          </a:p>
        </p:txBody>
      </p:sp>
      <p:sp>
        <p:nvSpPr>
          <p:cNvPr id="4" name="Slide Number Placeholder 3"/>
          <p:cNvSpPr>
            <a:spLocks noGrp="1"/>
          </p:cNvSpPr>
          <p:nvPr>
            <p:ph type="sldNum" sz="quarter" idx="5"/>
          </p:nvPr>
        </p:nvSpPr>
        <p:spPr/>
        <p:txBody>
          <a:bodyPr/>
          <a:lstStyle/>
          <a:p>
            <a:fld id="{2A22DCE0-C325-48FA-8F7F-788BFB85AB06}" type="slidenum">
              <a:rPr lang="en-US" smtClean="0"/>
              <a:t>13</a:t>
            </a:fld>
            <a:endParaRPr lang="en-US"/>
          </a:p>
        </p:txBody>
      </p:sp>
    </p:spTree>
    <p:extLst>
      <p:ext uri="{BB962C8B-B14F-4D97-AF65-F5344CB8AC3E}">
        <p14:creationId xmlns:p14="http://schemas.microsoft.com/office/powerpoint/2010/main" val="11079982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is important to completed the PASRR Level I correctly.</a:t>
            </a:r>
          </a:p>
          <a:p>
            <a:r>
              <a:rPr lang="en-US" dirty="0"/>
              <a:t>This determines if a  PASRR Level II needs to be done. </a:t>
            </a:r>
          </a:p>
          <a:p>
            <a:endParaRPr lang="en-US" dirty="0"/>
          </a:p>
          <a:p>
            <a:r>
              <a:rPr lang="en-US" dirty="0"/>
              <a:t>PASRR Level 1 = 87</a:t>
            </a:r>
          </a:p>
          <a:p>
            <a:r>
              <a:rPr lang="en-US" dirty="0"/>
              <a:t>PASRR Level II = 90 (Abbreviated)</a:t>
            </a:r>
          </a:p>
          <a:p>
            <a:endParaRPr lang="en-US" dirty="0"/>
          </a:p>
          <a:p>
            <a:r>
              <a:rPr lang="en-US" dirty="0"/>
              <a:t>Why is it called Abbreviated ?</a:t>
            </a:r>
          </a:p>
          <a:p>
            <a:r>
              <a:rPr lang="en-US" dirty="0"/>
              <a:t>The Idaho Department of Health and Welfare's </a:t>
            </a:r>
            <a:r>
              <a:rPr lang="en-US" b="1" dirty="0"/>
              <a:t>HW0090 form is called "Abbreviated" because it represents an Abbreviated Level II PASRR evaluation</a:t>
            </a:r>
            <a:r>
              <a:rPr lang="en-US" dirty="0"/>
              <a:t>. </a:t>
            </a:r>
          </a:p>
          <a:p>
            <a:r>
              <a:rPr lang="en-US" dirty="0"/>
              <a:t>Under federal Medicaid regulations (42 CFR § 483.130), a full, highly extensive Level II psychiatric evaluation can be bypassed or shortened into an abbreviated review if a resident meets specific, clear-cut clinical scenarios. The Idaho Medicaid program updated this form's title explicitly to </a:t>
            </a:r>
            <a:r>
              <a:rPr lang="en-US" b="1" dirty="0"/>
              <a:t>relieve clinical confusion over what constitutes a standard vs. shortened Level II diagnosis</a:t>
            </a:r>
            <a:r>
              <a:rPr lang="en-US" dirty="0"/>
              <a:t>. </a:t>
            </a:r>
          </a:p>
          <a:p>
            <a:endParaRPr lang="en-US" dirty="0">
              <a:solidFill>
                <a:srgbClr val="FF0000"/>
              </a:solidFill>
            </a:endParaRPr>
          </a:p>
          <a:p>
            <a:endParaRPr lang="en-US" dirty="0"/>
          </a:p>
          <a:p>
            <a:endParaRPr lang="en-US" dirty="0"/>
          </a:p>
        </p:txBody>
      </p:sp>
      <p:sp>
        <p:nvSpPr>
          <p:cNvPr id="4" name="Slide Number Placeholder 3"/>
          <p:cNvSpPr>
            <a:spLocks noGrp="1"/>
          </p:cNvSpPr>
          <p:nvPr>
            <p:ph type="sldNum" sz="quarter" idx="5"/>
          </p:nvPr>
        </p:nvSpPr>
        <p:spPr/>
        <p:txBody>
          <a:bodyPr/>
          <a:lstStyle/>
          <a:p>
            <a:fld id="{2A22DCE0-C325-48FA-8F7F-788BFB85AB06}" type="slidenum">
              <a:rPr lang="en-US" smtClean="0"/>
              <a:t>14</a:t>
            </a:fld>
            <a:endParaRPr lang="en-US"/>
          </a:p>
        </p:txBody>
      </p:sp>
    </p:spTree>
    <p:extLst>
      <p:ext uri="{BB962C8B-B14F-4D97-AF65-F5344CB8AC3E}">
        <p14:creationId xmlns:p14="http://schemas.microsoft.com/office/powerpoint/2010/main" val="31809230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https://healthandwelfare.idaho.gov/providers/idaho-medicaid-providers/medicaid-nursing-facilities</a:t>
            </a:r>
          </a:p>
          <a:p>
            <a:endParaRPr lang="en-US" dirty="0"/>
          </a:p>
        </p:txBody>
      </p:sp>
      <p:sp>
        <p:nvSpPr>
          <p:cNvPr id="4" name="Slide Number Placeholder 3"/>
          <p:cNvSpPr>
            <a:spLocks noGrp="1"/>
          </p:cNvSpPr>
          <p:nvPr>
            <p:ph type="sldNum" sz="quarter" idx="5"/>
          </p:nvPr>
        </p:nvSpPr>
        <p:spPr/>
        <p:txBody>
          <a:bodyPr/>
          <a:lstStyle/>
          <a:p>
            <a:fld id="{2A22DCE0-C325-48FA-8F7F-788BFB85AB06}" type="slidenum">
              <a:rPr lang="en-US" smtClean="0"/>
              <a:t>15</a:t>
            </a:fld>
            <a:endParaRPr lang="en-US"/>
          </a:p>
        </p:txBody>
      </p:sp>
    </p:spTree>
    <p:extLst>
      <p:ext uri="{BB962C8B-B14F-4D97-AF65-F5344CB8AC3E}">
        <p14:creationId xmlns:p14="http://schemas.microsoft.com/office/powerpoint/2010/main" val="27152421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PASRR Training Slides are good to review even though it is from 2019.</a:t>
            </a:r>
          </a:p>
          <a:p>
            <a:r>
              <a:rPr lang="en-US" dirty="0"/>
              <a:t>Slide 49 is very helpful.</a:t>
            </a:r>
          </a:p>
        </p:txBody>
      </p:sp>
      <p:sp>
        <p:nvSpPr>
          <p:cNvPr id="4" name="Slide Number Placeholder 3"/>
          <p:cNvSpPr>
            <a:spLocks noGrp="1"/>
          </p:cNvSpPr>
          <p:nvPr>
            <p:ph type="sldNum" sz="quarter" idx="5"/>
          </p:nvPr>
        </p:nvSpPr>
        <p:spPr/>
        <p:txBody>
          <a:bodyPr/>
          <a:lstStyle/>
          <a:p>
            <a:fld id="{2A22DCE0-C325-48FA-8F7F-788BFB85AB06}" type="slidenum">
              <a:rPr lang="en-US" smtClean="0"/>
              <a:t>16</a:t>
            </a:fld>
            <a:endParaRPr lang="en-US"/>
          </a:p>
        </p:txBody>
      </p:sp>
    </p:spTree>
    <p:extLst>
      <p:ext uri="{BB962C8B-B14F-4D97-AF65-F5344CB8AC3E}">
        <p14:creationId xmlns:p14="http://schemas.microsoft.com/office/powerpoint/2010/main" val="25746370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 list: MDS 3.0 RAI User's Manual, Chapter 2 details the regulatory criteria for a Significant Change in Status Assessment (SCSA).</a:t>
            </a:r>
          </a:p>
          <a:p>
            <a:r>
              <a:rPr lang="en-US" dirty="0"/>
              <a:t>Chapter 3 provides the item-by-item coding instructions for the MDS data fields.</a:t>
            </a:r>
          </a:p>
        </p:txBody>
      </p:sp>
      <p:sp>
        <p:nvSpPr>
          <p:cNvPr id="4" name="Slide Number Placeholder 3"/>
          <p:cNvSpPr>
            <a:spLocks noGrp="1"/>
          </p:cNvSpPr>
          <p:nvPr>
            <p:ph type="sldNum" sz="quarter" idx="5"/>
          </p:nvPr>
        </p:nvSpPr>
        <p:spPr/>
        <p:txBody>
          <a:bodyPr/>
          <a:lstStyle/>
          <a:p>
            <a:fld id="{2A22DCE0-C325-48FA-8F7F-788BFB85AB06}" type="slidenum">
              <a:rPr lang="en-US" smtClean="0"/>
              <a:t>17</a:t>
            </a:fld>
            <a:endParaRPr lang="en-US"/>
          </a:p>
        </p:txBody>
      </p:sp>
    </p:spTree>
    <p:extLst>
      <p:ext uri="{BB962C8B-B14F-4D97-AF65-F5344CB8AC3E}">
        <p14:creationId xmlns:p14="http://schemas.microsoft.com/office/powerpoint/2010/main" val="27497629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 list entry</a:t>
            </a:r>
            <a:r>
              <a:rPr lang="en-US" b="1" dirty="0"/>
              <a:t>:</a:t>
            </a:r>
            <a:r>
              <a:rPr lang="en-US" dirty="0"/>
              <a:t> Preadmission Screening and Resident Review, 42 C.F.R. § 483.106(b)(1)-(2) (2026).</a:t>
            </a:r>
          </a:p>
          <a:p>
            <a:endParaRPr lang="en-US" dirty="0"/>
          </a:p>
        </p:txBody>
      </p:sp>
      <p:sp>
        <p:nvSpPr>
          <p:cNvPr id="4" name="Slide Number Placeholder 3"/>
          <p:cNvSpPr>
            <a:spLocks noGrp="1"/>
          </p:cNvSpPr>
          <p:nvPr>
            <p:ph type="sldNum" sz="quarter" idx="5"/>
          </p:nvPr>
        </p:nvSpPr>
        <p:spPr/>
        <p:txBody>
          <a:bodyPr/>
          <a:lstStyle/>
          <a:p>
            <a:fld id="{2A22DCE0-C325-48FA-8F7F-788BFB85AB06}" type="slidenum">
              <a:rPr lang="en-US" smtClean="0"/>
              <a:t>18</a:t>
            </a:fld>
            <a:endParaRPr lang="en-US"/>
          </a:p>
        </p:txBody>
      </p:sp>
    </p:spTree>
    <p:extLst>
      <p:ext uri="{BB962C8B-B14F-4D97-AF65-F5344CB8AC3E}">
        <p14:creationId xmlns:p14="http://schemas.microsoft.com/office/powerpoint/2010/main" val="7286923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C7A07-96C3-42AF-943D-953C86C3DAAD}"/>
              </a:ext>
            </a:extLst>
          </p:cNvPr>
          <p:cNvSpPr>
            <a:spLocks noGrp="1"/>
          </p:cNvSpPr>
          <p:nvPr>
            <p:ph type="ctrTitle"/>
          </p:nvPr>
        </p:nvSpPr>
        <p:spPr>
          <a:xfrm>
            <a:off x="1490472" y="1463557"/>
            <a:ext cx="9144000" cy="2387600"/>
          </a:xfrm>
        </p:spPr>
        <p:txBody>
          <a:bodyPr anchor="b">
            <a:normAutofit/>
          </a:bodyPr>
          <a:lstStyle>
            <a:lvl1pPr algn="ctr">
              <a:lnSpc>
                <a:spcPct val="90000"/>
              </a:lnSpc>
              <a:defRPr sz="52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8CEE38DF-F503-4E79-B1B0-16489708A1B5}"/>
              </a:ext>
            </a:extLst>
          </p:cNvPr>
          <p:cNvSpPr>
            <a:spLocks noGrp="1"/>
          </p:cNvSpPr>
          <p:nvPr>
            <p:ph type="subTitle" idx="1"/>
          </p:nvPr>
        </p:nvSpPr>
        <p:spPr>
          <a:xfrm>
            <a:off x="1490472" y="3943232"/>
            <a:ext cx="9144000" cy="1655762"/>
          </a:xfrm>
        </p:spPr>
        <p:txBody>
          <a:bodyPr>
            <a:normAutofit/>
          </a:bodyPr>
          <a:lstStyle>
            <a:lvl1pPr marL="0" indent="0" algn="ctr">
              <a:lnSpc>
                <a:spcPct val="110000"/>
              </a:lnSpc>
              <a:buNone/>
              <a:defRPr sz="24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4" name="Date Placeholder 13">
            <a:extLst>
              <a:ext uri="{FF2B5EF4-FFF2-40B4-BE49-F238E27FC236}">
                <a16:creationId xmlns:a16="http://schemas.microsoft.com/office/drawing/2014/main" id="{46538D75-00C2-DE73-4C65-FE94AC658370}"/>
              </a:ext>
            </a:extLst>
          </p:cNvPr>
          <p:cNvSpPr>
            <a:spLocks noGrp="1"/>
          </p:cNvSpPr>
          <p:nvPr>
            <p:ph type="dt" sz="half" idx="10"/>
          </p:nvPr>
        </p:nvSpPr>
        <p:spPr/>
        <p:txBody>
          <a:bodyPr/>
          <a:lstStyle/>
          <a:p>
            <a:fld id="{17F50B8E-A176-49F2-A3C1-FEDA0200170B}" type="datetime2">
              <a:rPr lang="en-US" smtClean="0"/>
              <a:t>Friday, August 28, 2026</a:t>
            </a:fld>
            <a:endParaRPr lang="en-US" dirty="0"/>
          </a:p>
        </p:txBody>
      </p:sp>
      <p:sp>
        <p:nvSpPr>
          <p:cNvPr id="16" name="Footer Placeholder 15">
            <a:extLst>
              <a:ext uri="{FF2B5EF4-FFF2-40B4-BE49-F238E27FC236}">
                <a16:creationId xmlns:a16="http://schemas.microsoft.com/office/drawing/2014/main" id="{6B601B81-68C1-B63A-105C-EC637DF56CB7}"/>
              </a:ext>
            </a:extLst>
          </p:cNvPr>
          <p:cNvSpPr>
            <a:spLocks noGrp="1"/>
          </p:cNvSpPr>
          <p:nvPr>
            <p:ph type="ftr" sz="quarter" idx="11"/>
          </p:nvPr>
        </p:nvSpPr>
        <p:spPr/>
        <p:txBody>
          <a:bodyPr/>
          <a:lstStyle/>
          <a:p>
            <a:r>
              <a:rPr lang="en-US"/>
              <a:t>Sample Footer Text</a:t>
            </a:r>
          </a:p>
        </p:txBody>
      </p:sp>
      <p:sp>
        <p:nvSpPr>
          <p:cNvPr id="17" name="Slide Number Placeholder 16">
            <a:extLst>
              <a:ext uri="{FF2B5EF4-FFF2-40B4-BE49-F238E27FC236}">
                <a16:creationId xmlns:a16="http://schemas.microsoft.com/office/drawing/2014/main" id="{E9F3E495-0415-392A-9A07-34555BBC7F4C}"/>
              </a:ext>
            </a:extLst>
          </p:cNvPr>
          <p:cNvSpPr>
            <a:spLocks noGrp="1"/>
          </p:cNvSpPr>
          <p:nvPr>
            <p:ph type="sldNum" sz="quarter" idx="12"/>
          </p:nvPr>
        </p:nvSpPr>
        <p:spPr/>
        <p:txBody>
          <a:bodyPr/>
          <a:lstStyle/>
          <a:p>
            <a:fld id="{7BE69E03-4804-4553-A1EC-F089884EF50F}" type="slidenum">
              <a:rPr lang="en-US" smtClean="0"/>
              <a:t>‹#›</a:t>
            </a:fld>
            <a:endParaRPr lang="en-US"/>
          </a:p>
        </p:txBody>
      </p:sp>
    </p:spTree>
    <p:extLst>
      <p:ext uri="{BB962C8B-B14F-4D97-AF65-F5344CB8AC3E}">
        <p14:creationId xmlns:p14="http://schemas.microsoft.com/office/powerpoint/2010/main" val="4038281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14413-82C1-4EBC-8C6B-BC5F842D13A2}"/>
              </a:ext>
            </a:extLst>
          </p:cNvPr>
          <p:cNvSpPr>
            <a:spLocks noGrp="1"/>
          </p:cNvSpPr>
          <p:nvPr>
            <p:ph type="title"/>
          </p:nvPr>
        </p:nvSpPr>
        <p:spPr/>
        <p:txBody>
          <a:bodyPr>
            <a:normAutofit/>
          </a:bodyPr>
          <a:lstStyle>
            <a:lvl1pPr>
              <a:lnSpc>
                <a:spcPct val="90000"/>
              </a:lnSpc>
              <a:defRPr sz="5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28F029A-192E-4A44-ACC7-6C5212C77736}"/>
              </a:ext>
            </a:extLst>
          </p:cNvPr>
          <p:cNvSpPr>
            <a:spLocks noGrp="1"/>
          </p:cNvSpPr>
          <p:nvPr>
            <p:ph idx="1"/>
          </p:nvPr>
        </p:nvSpPr>
        <p:spPr>
          <a:xfrm>
            <a:off x="420624" y="1825625"/>
            <a:ext cx="10515600" cy="4206383"/>
          </a:xfrm>
        </p:spPr>
        <p:txBody>
          <a:bodyPr/>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Date Placeholder 10">
            <a:extLst>
              <a:ext uri="{FF2B5EF4-FFF2-40B4-BE49-F238E27FC236}">
                <a16:creationId xmlns:a16="http://schemas.microsoft.com/office/drawing/2014/main" id="{A25CBB87-BE9B-82CE-8A24-F21EEA0366C3}"/>
              </a:ext>
            </a:extLst>
          </p:cNvPr>
          <p:cNvSpPr>
            <a:spLocks noGrp="1"/>
          </p:cNvSpPr>
          <p:nvPr>
            <p:ph type="dt" sz="half" idx="10"/>
          </p:nvPr>
        </p:nvSpPr>
        <p:spPr/>
        <p:txBody>
          <a:bodyPr/>
          <a:lstStyle/>
          <a:p>
            <a:fld id="{57997BA6-BEF8-495F-ACCD-8D19769E4FC6}" type="datetime2">
              <a:rPr lang="en-US" smtClean="0"/>
              <a:t>Friday, August 28, 2026</a:t>
            </a:fld>
            <a:endParaRPr lang="en-US" dirty="0"/>
          </a:p>
        </p:txBody>
      </p:sp>
      <p:sp>
        <p:nvSpPr>
          <p:cNvPr id="12" name="Footer Placeholder 11">
            <a:extLst>
              <a:ext uri="{FF2B5EF4-FFF2-40B4-BE49-F238E27FC236}">
                <a16:creationId xmlns:a16="http://schemas.microsoft.com/office/drawing/2014/main" id="{B2131628-C033-9728-C4CF-90CDBCB89F7F}"/>
              </a:ext>
            </a:extLst>
          </p:cNvPr>
          <p:cNvSpPr>
            <a:spLocks noGrp="1"/>
          </p:cNvSpPr>
          <p:nvPr>
            <p:ph type="ftr" sz="quarter" idx="11"/>
          </p:nvPr>
        </p:nvSpPr>
        <p:spPr/>
        <p:txBody>
          <a:bodyPr/>
          <a:lstStyle/>
          <a:p>
            <a:r>
              <a:rPr lang="en-US" dirty="0"/>
              <a:t>Sample Footer Text</a:t>
            </a:r>
          </a:p>
        </p:txBody>
      </p:sp>
      <p:sp>
        <p:nvSpPr>
          <p:cNvPr id="13" name="Slide Number Placeholder 12">
            <a:extLst>
              <a:ext uri="{FF2B5EF4-FFF2-40B4-BE49-F238E27FC236}">
                <a16:creationId xmlns:a16="http://schemas.microsoft.com/office/drawing/2014/main" id="{B67216CA-9A26-BBE7-68A3-9237D22CDFC8}"/>
              </a:ext>
            </a:extLst>
          </p:cNvPr>
          <p:cNvSpPr>
            <a:spLocks noGrp="1"/>
          </p:cNvSpPr>
          <p:nvPr>
            <p:ph type="sldNum" sz="quarter" idx="12"/>
          </p:nvPr>
        </p:nvSpPr>
        <p:spPr/>
        <p:txBody>
          <a:bodyPr/>
          <a:lstStyle/>
          <a:p>
            <a:fld id="{7BE69E03-4804-4553-A1EC-F089884EF50F}" type="slidenum">
              <a:rPr lang="en-US" smtClean="0"/>
              <a:t>‹#›</a:t>
            </a:fld>
            <a:endParaRPr lang="en-US"/>
          </a:p>
        </p:txBody>
      </p:sp>
    </p:spTree>
    <p:extLst>
      <p:ext uri="{BB962C8B-B14F-4D97-AF65-F5344CB8AC3E}">
        <p14:creationId xmlns:p14="http://schemas.microsoft.com/office/powerpoint/2010/main" val="28587934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AF4BC-D1E9-40F0-A26B-9EA9B6B69755}"/>
              </a:ext>
            </a:extLst>
          </p:cNvPr>
          <p:cNvSpPr>
            <a:spLocks noGrp="1"/>
          </p:cNvSpPr>
          <p:nvPr>
            <p:ph type="title"/>
          </p:nvPr>
        </p:nvSpPr>
        <p:spPr>
          <a:xfrm>
            <a:off x="420624" y="1081941"/>
            <a:ext cx="10515600" cy="2852737"/>
          </a:xfrm>
        </p:spPr>
        <p:txBody>
          <a:bodyPr anchor="b">
            <a:normAutofit/>
          </a:bodyPr>
          <a:lstStyle>
            <a:lvl1pP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F7974A6-FAB9-47DA-8F1A-701DFC8DF327}"/>
              </a:ext>
            </a:extLst>
          </p:cNvPr>
          <p:cNvSpPr>
            <a:spLocks noGrp="1"/>
          </p:cNvSpPr>
          <p:nvPr>
            <p:ph type="body" idx="1"/>
          </p:nvPr>
        </p:nvSpPr>
        <p:spPr>
          <a:xfrm>
            <a:off x="420624" y="3961666"/>
            <a:ext cx="10515600" cy="1500187"/>
          </a:xfrm>
        </p:spPr>
        <p:txBody>
          <a:bodyPr>
            <a:normAutofit/>
          </a:bodyPr>
          <a:lstStyle>
            <a:lvl1pPr marL="0" indent="0">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9">
            <a:extLst>
              <a:ext uri="{FF2B5EF4-FFF2-40B4-BE49-F238E27FC236}">
                <a16:creationId xmlns:a16="http://schemas.microsoft.com/office/drawing/2014/main" id="{6B034DD9-4A61-318F-88CF-79721B55AC5B}"/>
              </a:ext>
            </a:extLst>
          </p:cNvPr>
          <p:cNvSpPr>
            <a:spLocks noGrp="1"/>
          </p:cNvSpPr>
          <p:nvPr>
            <p:ph type="dt" sz="half" idx="10"/>
          </p:nvPr>
        </p:nvSpPr>
        <p:spPr/>
        <p:txBody>
          <a:bodyPr/>
          <a:lstStyle/>
          <a:p>
            <a:fld id="{4857292D-4609-4E55-92E3-C12C6A1234E8}" type="datetime2">
              <a:rPr lang="en-US" smtClean="0"/>
              <a:t>Friday, August 28, 2026</a:t>
            </a:fld>
            <a:endParaRPr lang="en-US" dirty="0"/>
          </a:p>
        </p:txBody>
      </p:sp>
      <p:sp>
        <p:nvSpPr>
          <p:cNvPr id="11" name="Footer Placeholder 10">
            <a:extLst>
              <a:ext uri="{FF2B5EF4-FFF2-40B4-BE49-F238E27FC236}">
                <a16:creationId xmlns:a16="http://schemas.microsoft.com/office/drawing/2014/main" id="{D496DA99-E916-9F7C-9E88-AA06046AE94C}"/>
              </a:ext>
            </a:extLst>
          </p:cNvPr>
          <p:cNvSpPr>
            <a:spLocks noGrp="1"/>
          </p:cNvSpPr>
          <p:nvPr>
            <p:ph type="ftr" sz="quarter" idx="11"/>
          </p:nvPr>
        </p:nvSpPr>
        <p:spPr/>
        <p:txBody>
          <a:bodyPr/>
          <a:lstStyle/>
          <a:p>
            <a:r>
              <a:rPr lang="en-US"/>
              <a:t>Sample Footer Text</a:t>
            </a:r>
          </a:p>
        </p:txBody>
      </p:sp>
      <p:sp>
        <p:nvSpPr>
          <p:cNvPr id="12" name="Slide Number Placeholder 11">
            <a:extLst>
              <a:ext uri="{FF2B5EF4-FFF2-40B4-BE49-F238E27FC236}">
                <a16:creationId xmlns:a16="http://schemas.microsoft.com/office/drawing/2014/main" id="{21CC86B5-B6B3-4633-0D90-AACB44D0D409}"/>
              </a:ext>
            </a:extLst>
          </p:cNvPr>
          <p:cNvSpPr>
            <a:spLocks noGrp="1"/>
          </p:cNvSpPr>
          <p:nvPr>
            <p:ph type="sldNum" sz="quarter" idx="12"/>
          </p:nvPr>
        </p:nvSpPr>
        <p:spPr/>
        <p:txBody>
          <a:bodyPr/>
          <a:lstStyle/>
          <a:p>
            <a:fld id="{7BE69E03-4804-4553-A1EC-F089884EF50F}" type="slidenum">
              <a:rPr lang="en-US" smtClean="0"/>
              <a:t>‹#›</a:t>
            </a:fld>
            <a:endParaRPr lang="en-US"/>
          </a:p>
        </p:txBody>
      </p:sp>
    </p:spTree>
    <p:extLst>
      <p:ext uri="{BB962C8B-B14F-4D97-AF65-F5344CB8AC3E}">
        <p14:creationId xmlns:p14="http://schemas.microsoft.com/office/powerpoint/2010/main" val="2452309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78F7F10-35F6-E392-D41B-3CD300D5CCF8}"/>
              </a:ext>
            </a:extLst>
          </p:cNvPr>
          <p:cNvSpPr/>
          <p:nvPr/>
        </p:nvSpPr>
        <p:spPr>
          <a:xfrm>
            <a:off x="0" y="685800"/>
            <a:ext cx="11494008"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264F76-994F-4AB5-B17B-46C0C2FA5AE5}"/>
              </a:ext>
            </a:extLst>
          </p:cNvPr>
          <p:cNvSpPr>
            <a:spLocks noGrp="1"/>
          </p:cNvSpPr>
          <p:nvPr>
            <p:ph type="title"/>
          </p:nvPr>
        </p:nvSpPr>
        <p:spPr/>
        <p:txBody>
          <a:bodyPr>
            <a:normAutofit/>
          </a:bodyPr>
          <a:lstStyle>
            <a:lvl1pPr>
              <a:defRPr sz="5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5A69B3B-A540-4556-98C8-1F49704A794E}"/>
              </a:ext>
            </a:extLst>
          </p:cNvPr>
          <p:cNvSpPr>
            <a:spLocks noGrp="1"/>
          </p:cNvSpPr>
          <p:nvPr>
            <p:ph sz="half" idx="1"/>
          </p:nvPr>
        </p:nvSpPr>
        <p:spPr>
          <a:xfrm>
            <a:off x="420624" y="1825625"/>
            <a:ext cx="5181600" cy="4206382"/>
          </a:xfrm>
        </p:spPr>
        <p:txBody>
          <a:bodyPr vert="horz" lIns="91440" tIns="45720" rIns="91440" bIns="45720" rtlCol="0">
            <a:normAutofit/>
          </a:bodyPr>
          <a:lstStyle>
            <a:lvl1pPr>
              <a:defRPr lang="en-US" smtClean="0"/>
            </a:lvl1pPr>
            <a:lvl2pPr>
              <a:defRPr lang="en-US" smtClean="0"/>
            </a:lvl2pPr>
            <a:lvl3pPr>
              <a:defRPr lang="en-US" smtClean="0"/>
            </a:lvl3pPr>
            <a:lvl4pPr>
              <a:defRPr lang="en-US" smtClean="0"/>
            </a:lvl4pPr>
            <a:lvl5pPr>
              <a:defRPr lang="en-US" dirty="0"/>
            </a:lvl5pPr>
          </a:lstStyle>
          <a:p>
            <a:pPr lvl="0">
              <a:buChar char="¬"/>
            </a:pPr>
            <a:r>
              <a:rPr lang="en-US"/>
              <a:t>Click to edit Master text styles</a:t>
            </a:r>
          </a:p>
          <a:p>
            <a:pPr lvl="1">
              <a:buChar char="¬"/>
            </a:pPr>
            <a:r>
              <a:rPr lang="en-US"/>
              <a:t>Second level</a:t>
            </a:r>
          </a:p>
          <a:p>
            <a:pPr lvl="2">
              <a:buChar char="¬"/>
            </a:pPr>
            <a:r>
              <a:rPr lang="en-US"/>
              <a:t>Third level</a:t>
            </a:r>
          </a:p>
          <a:p>
            <a:pPr lvl="3">
              <a:buChar char="¬"/>
            </a:pPr>
            <a:r>
              <a:rPr lang="en-US"/>
              <a:t>Fourth level</a:t>
            </a:r>
          </a:p>
          <a:p>
            <a:pPr lvl="4">
              <a:buChar char="¬"/>
            </a:pPr>
            <a:r>
              <a:rPr lang="en-US"/>
              <a:t>Fifth level</a:t>
            </a:r>
            <a:endParaRPr lang="en-US" dirty="0"/>
          </a:p>
        </p:txBody>
      </p:sp>
      <p:sp>
        <p:nvSpPr>
          <p:cNvPr id="4" name="Content Placeholder 3">
            <a:extLst>
              <a:ext uri="{FF2B5EF4-FFF2-40B4-BE49-F238E27FC236}">
                <a16:creationId xmlns:a16="http://schemas.microsoft.com/office/drawing/2014/main" id="{DEC72438-7C63-48F2-9D6F-2461BFD6D5E5}"/>
              </a:ext>
            </a:extLst>
          </p:cNvPr>
          <p:cNvSpPr>
            <a:spLocks noGrp="1"/>
          </p:cNvSpPr>
          <p:nvPr>
            <p:ph sz="half" idx="2"/>
          </p:nvPr>
        </p:nvSpPr>
        <p:spPr>
          <a:xfrm>
            <a:off x="5756178" y="1825625"/>
            <a:ext cx="5180046" cy="4206382"/>
          </a:xfrm>
        </p:spPr>
        <p:txBody>
          <a:bodyPr/>
          <a:lstStyle>
            <a:lvl1pPr marL="228600" indent="-228600">
              <a:buFont typeface="Wingdings 2" panose="05020102010507070707" pitchFamily="18" charset="2"/>
              <a:buChar char="¬"/>
              <a:defRPr/>
            </a:lvl1pPr>
            <a:lvl2pPr marL="685800" indent="-228600">
              <a:buFont typeface="Wingdings 2" panose="05020102010507070707" pitchFamily="18" charset="2"/>
              <a:buChar char="¬"/>
              <a:defRPr/>
            </a:lvl2pPr>
            <a:lvl3pPr marL="1143000" indent="-228600">
              <a:buFont typeface="Wingdings 2" panose="05020102010507070707" pitchFamily="18" charset="2"/>
              <a:buChar char="¬"/>
              <a:defRPr/>
            </a:lvl3pPr>
            <a:lvl4pPr marL="1600200" indent="-228600">
              <a:buFont typeface="Wingdings 2" panose="05020102010507070707" pitchFamily="18" charset="2"/>
              <a:buChar char="¬"/>
              <a:defRPr/>
            </a:lvl4pPr>
            <a:lvl5pPr marL="2057400" indent="-228600">
              <a:buFont typeface="Wingdings 2" panose="05020102010507070707" pitchFamily="18"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Date Placeholder 14">
            <a:extLst>
              <a:ext uri="{FF2B5EF4-FFF2-40B4-BE49-F238E27FC236}">
                <a16:creationId xmlns:a16="http://schemas.microsoft.com/office/drawing/2014/main" id="{35274CEC-210E-BC97-9B79-A7D801E4B5F6}"/>
              </a:ext>
            </a:extLst>
          </p:cNvPr>
          <p:cNvSpPr>
            <a:spLocks noGrp="1"/>
          </p:cNvSpPr>
          <p:nvPr>
            <p:ph type="dt" sz="half" idx="10"/>
          </p:nvPr>
        </p:nvSpPr>
        <p:spPr/>
        <p:txBody>
          <a:bodyPr/>
          <a:lstStyle/>
          <a:p>
            <a:fld id="{003E0E29-2C79-4A2A-B61C-A21B8362A50A}" type="datetime2">
              <a:rPr lang="en-US" smtClean="0"/>
              <a:t>Friday, August 28, 2026</a:t>
            </a:fld>
            <a:endParaRPr lang="en-US"/>
          </a:p>
        </p:txBody>
      </p:sp>
      <p:sp>
        <p:nvSpPr>
          <p:cNvPr id="16" name="Footer Placeholder 15">
            <a:extLst>
              <a:ext uri="{FF2B5EF4-FFF2-40B4-BE49-F238E27FC236}">
                <a16:creationId xmlns:a16="http://schemas.microsoft.com/office/drawing/2014/main" id="{486B3D53-F805-C08E-2359-498218FC6898}"/>
              </a:ext>
            </a:extLst>
          </p:cNvPr>
          <p:cNvSpPr>
            <a:spLocks noGrp="1"/>
          </p:cNvSpPr>
          <p:nvPr>
            <p:ph type="ftr" sz="quarter" idx="11"/>
          </p:nvPr>
        </p:nvSpPr>
        <p:spPr/>
        <p:txBody>
          <a:bodyPr/>
          <a:lstStyle/>
          <a:p>
            <a:r>
              <a:rPr lang="en-US"/>
              <a:t>Sample Footer Text</a:t>
            </a:r>
          </a:p>
        </p:txBody>
      </p:sp>
      <p:sp>
        <p:nvSpPr>
          <p:cNvPr id="17" name="Slide Number Placeholder 16">
            <a:extLst>
              <a:ext uri="{FF2B5EF4-FFF2-40B4-BE49-F238E27FC236}">
                <a16:creationId xmlns:a16="http://schemas.microsoft.com/office/drawing/2014/main" id="{61C4695B-D7BD-45F7-EB23-6FDAF2410BB2}"/>
              </a:ext>
            </a:extLst>
          </p:cNvPr>
          <p:cNvSpPr>
            <a:spLocks noGrp="1"/>
          </p:cNvSpPr>
          <p:nvPr>
            <p:ph type="sldNum" sz="quarter" idx="12"/>
          </p:nvPr>
        </p:nvSpPr>
        <p:spPr/>
        <p:txBody>
          <a:bodyPr/>
          <a:lstStyle/>
          <a:p>
            <a:fld id="{7BE69E03-4804-4553-A1EC-F089884EF50F}" type="slidenum">
              <a:rPr lang="en-US" smtClean="0"/>
              <a:t>‹#›</a:t>
            </a:fld>
            <a:endParaRPr lang="en-US"/>
          </a:p>
        </p:txBody>
      </p:sp>
    </p:spTree>
    <p:extLst>
      <p:ext uri="{BB962C8B-B14F-4D97-AF65-F5344CB8AC3E}">
        <p14:creationId xmlns:p14="http://schemas.microsoft.com/office/powerpoint/2010/main" val="1267222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A1F52B7-5271-53AA-8260-0CF50FF8DA3C}"/>
              </a:ext>
            </a:extLst>
          </p:cNvPr>
          <p:cNvSpPr/>
          <p:nvPr/>
        </p:nvSpPr>
        <p:spPr>
          <a:xfrm>
            <a:off x="0" y="685800"/>
            <a:ext cx="11494008"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2F9955-0460-4A20-8FC6-300595560010}"/>
              </a:ext>
            </a:extLst>
          </p:cNvPr>
          <p:cNvSpPr>
            <a:spLocks noGrp="1"/>
          </p:cNvSpPr>
          <p:nvPr>
            <p:ph type="title"/>
          </p:nvPr>
        </p:nvSpPr>
        <p:spPr>
          <a:xfrm>
            <a:off x="422178" y="365125"/>
            <a:ext cx="10515600" cy="1325563"/>
          </a:xfrm>
        </p:spPr>
        <p:txBody>
          <a:bodyPr>
            <a:normAutofit/>
          </a:bodyPr>
          <a:lstStyle>
            <a:lvl1pPr>
              <a:defRPr sz="52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F95DDA7-4AAD-4EBE-880C-200E5F10A6C4}"/>
              </a:ext>
            </a:extLst>
          </p:cNvPr>
          <p:cNvSpPr>
            <a:spLocks noGrp="1"/>
          </p:cNvSpPr>
          <p:nvPr>
            <p:ph type="body" idx="1"/>
          </p:nvPr>
        </p:nvSpPr>
        <p:spPr>
          <a:xfrm>
            <a:off x="422178" y="1681163"/>
            <a:ext cx="5157787" cy="823912"/>
          </a:xfrm>
        </p:spPr>
        <p:txBody>
          <a:bodyPr anchor="b">
            <a:normAutofit/>
          </a:bodyPr>
          <a:lstStyle>
            <a:lvl1pPr marL="0" indent="0">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717496-E470-4CF6-884C-F07390A4688A}"/>
              </a:ext>
            </a:extLst>
          </p:cNvPr>
          <p:cNvSpPr>
            <a:spLocks noGrp="1"/>
          </p:cNvSpPr>
          <p:nvPr>
            <p:ph sz="half" idx="2"/>
          </p:nvPr>
        </p:nvSpPr>
        <p:spPr>
          <a:xfrm>
            <a:off x="422178" y="2505075"/>
            <a:ext cx="5157787" cy="3526932"/>
          </a:xfrm>
        </p:spPr>
        <p:txBody>
          <a:bodyPr/>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8C438EA-D381-4F22-A911-ECDD6D04FB33}"/>
              </a:ext>
            </a:extLst>
          </p:cNvPr>
          <p:cNvSpPr>
            <a:spLocks noGrp="1"/>
          </p:cNvSpPr>
          <p:nvPr>
            <p:ph type="body" sz="quarter" idx="3"/>
          </p:nvPr>
        </p:nvSpPr>
        <p:spPr>
          <a:xfrm>
            <a:off x="5754590" y="1681163"/>
            <a:ext cx="5183188" cy="823912"/>
          </a:xfrm>
        </p:spPr>
        <p:txBody>
          <a:bodyPr anchor="b">
            <a:normAutofit/>
          </a:bodyPr>
          <a:lstStyle>
            <a:lvl1pPr marL="0" indent="0">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3F255FA-A04D-49F2-8DB4-3CC082D0DBC8}"/>
              </a:ext>
            </a:extLst>
          </p:cNvPr>
          <p:cNvSpPr>
            <a:spLocks noGrp="1"/>
          </p:cNvSpPr>
          <p:nvPr>
            <p:ph sz="quarter" idx="4"/>
          </p:nvPr>
        </p:nvSpPr>
        <p:spPr>
          <a:xfrm>
            <a:off x="5754590" y="2505075"/>
            <a:ext cx="5183188" cy="3526932"/>
          </a:xfrm>
        </p:spPr>
        <p:txBody>
          <a:bodyPr/>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7198C3F1-4E77-7888-CDB8-CF9406E4A2E0}"/>
              </a:ext>
            </a:extLst>
          </p:cNvPr>
          <p:cNvSpPr>
            <a:spLocks noGrp="1"/>
          </p:cNvSpPr>
          <p:nvPr>
            <p:ph type="dt" sz="half" idx="10"/>
          </p:nvPr>
        </p:nvSpPr>
        <p:spPr/>
        <p:txBody>
          <a:bodyPr/>
          <a:lstStyle/>
          <a:p>
            <a:fld id="{B0CA0177-5432-41AC-9593-8EC96BFF4F82}" type="datetime2">
              <a:rPr lang="en-US" smtClean="0"/>
              <a:t>Friday, August 28, 2026</a:t>
            </a:fld>
            <a:endParaRPr lang="en-US" dirty="0"/>
          </a:p>
        </p:txBody>
      </p:sp>
      <p:sp>
        <p:nvSpPr>
          <p:cNvPr id="11" name="Footer Placeholder 10">
            <a:extLst>
              <a:ext uri="{FF2B5EF4-FFF2-40B4-BE49-F238E27FC236}">
                <a16:creationId xmlns:a16="http://schemas.microsoft.com/office/drawing/2014/main" id="{493561D3-90F6-AD82-BCFE-90F9427D867B}"/>
              </a:ext>
            </a:extLst>
          </p:cNvPr>
          <p:cNvSpPr>
            <a:spLocks noGrp="1"/>
          </p:cNvSpPr>
          <p:nvPr>
            <p:ph type="ftr" sz="quarter" idx="11"/>
          </p:nvPr>
        </p:nvSpPr>
        <p:spPr/>
        <p:txBody>
          <a:bodyPr/>
          <a:lstStyle/>
          <a:p>
            <a:r>
              <a:rPr lang="en-US"/>
              <a:t>Sample Footer Text</a:t>
            </a:r>
          </a:p>
        </p:txBody>
      </p:sp>
      <p:sp>
        <p:nvSpPr>
          <p:cNvPr id="12" name="Slide Number Placeholder 11">
            <a:extLst>
              <a:ext uri="{FF2B5EF4-FFF2-40B4-BE49-F238E27FC236}">
                <a16:creationId xmlns:a16="http://schemas.microsoft.com/office/drawing/2014/main" id="{932F9B33-3FA7-526F-7B45-342EB64A1CDB}"/>
              </a:ext>
            </a:extLst>
          </p:cNvPr>
          <p:cNvSpPr>
            <a:spLocks noGrp="1"/>
          </p:cNvSpPr>
          <p:nvPr>
            <p:ph type="sldNum" sz="quarter" idx="12"/>
          </p:nvPr>
        </p:nvSpPr>
        <p:spPr/>
        <p:txBody>
          <a:bodyPr/>
          <a:lstStyle/>
          <a:p>
            <a:fld id="{7BE69E03-4804-4553-A1EC-F089884EF50F}" type="slidenum">
              <a:rPr lang="en-US" smtClean="0"/>
              <a:t>‹#›</a:t>
            </a:fld>
            <a:endParaRPr lang="en-US"/>
          </a:p>
        </p:txBody>
      </p:sp>
    </p:spTree>
    <p:extLst>
      <p:ext uri="{BB962C8B-B14F-4D97-AF65-F5344CB8AC3E}">
        <p14:creationId xmlns:p14="http://schemas.microsoft.com/office/powerpoint/2010/main" val="4525380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1F235-FBFF-453E-B90A-5758ED47C7B0}"/>
              </a:ext>
            </a:extLst>
          </p:cNvPr>
          <p:cNvSpPr>
            <a:spLocks noGrp="1"/>
          </p:cNvSpPr>
          <p:nvPr>
            <p:ph type="title"/>
          </p:nvPr>
        </p:nvSpPr>
        <p:spPr>
          <a:xfrm>
            <a:off x="420624" y="938306"/>
            <a:ext cx="10515600" cy="1325563"/>
          </a:xfrm>
        </p:spPr>
        <p:txBody>
          <a:bodyPr>
            <a:normAutofit/>
          </a:bodyPr>
          <a:lstStyle>
            <a:lvl1pPr>
              <a:defRPr sz="5200"/>
            </a:lvl1pPr>
          </a:lstStyle>
          <a:p>
            <a:r>
              <a:rPr lang="en-US"/>
              <a:t>Click to edit Master title style</a:t>
            </a:r>
            <a:endParaRPr lang="en-US" dirty="0"/>
          </a:p>
        </p:txBody>
      </p:sp>
      <p:sp>
        <p:nvSpPr>
          <p:cNvPr id="8" name="Date Placeholder 7">
            <a:extLst>
              <a:ext uri="{FF2B5EF4-FFF2-40B4-BE49-F238E27FC236}">
                <a16:creationId xmlns:a16="http://schemas.microsoft.com/office/drawing/2014/main" id="{A9328E63-E075-39E2-BAA7-30CCAE2E779E}"/>
              </a:ext>
            </a:extLst>
          </p:cNvPr>
          <p:cNvSpPr>
            <a:spLocks noGrp="1"/>
          </p:cNvSpPr>
          <p:nvPr>
            <p:ph type="dt" sz="half" idx="10"/>
          </p:nvPr>
        </p:nvSpPr>
        <p:spPr/>
        <p:txBody>
          <a:bodyPr/>
          <a:lstStyle/>
          <a:p>
            <a:fld id="{EED29A7B-B2F1-41A3-B969-4E25F618B967}" type="datetime2">
              <a:rPr lang="en-US" smtClean="0"/>
              <a:t>Friday, August 28, 2026</a:t>
            </a:fld>
            <a:endParaRPr lang="en-US" dirty="0"/>
          </a:p>
        </p:txBody>
      </p:sp>
      <p:sp>
        <p:nvSpPr>
          <p:cNvPr id="9" name="Footer Placeholder 8">
            <a:extLst>
              <a:ext uri="{FF2B5EF4-FFF2-40B4-BE49-F238E27FC236}">
                <a16:creationId xmlns:a16="http://schemas.microsoft.com/office/drawing/2014/main" id="{2A5894A5-0E01-F43E-C68A-2EFAB2EB89D8}"/>
              </a:ext>
            </a:extLst>
          </p:cNvPr>
          <p:cNvSpPr>
            <a:spLocks noGrp="1"/>
          </p:cNvSpPr>
          <p:nvPr>
            <p:ph type="ftr" sz="quarter" idx="11"/>
          </p:nvPr>
        </p:nvSpPr>
        <p:spPr/>
        <p:txBody>
          <a:bodyPr/>
          <a:lstStyle/>
          <a:p>
            <a:r>
              <a:rPr lang="en-US"/>
              <a:t>Sample Footer Text</a:t>
            </a:r>
          </a:p>
        </p:txBody>
      </p:sp>
      <p:sp>
        <p:nvSpPr>
          <p:cNvPr id="10" name="Slide Number Placeholder 9">
            <a:extLst>
              <a:ext uri="{FF2B5EF4-FFF2-40B4-BE49-F238E27FC236}">
                <a16:creationId xmlns:a16="http://schemas.microsoft.com/office/drawing/2014/main" id="{7250128C-CE40-2B40-1B89-7E9AAAAC4393}"/>
              </a:ext>
            </a:extLst>
          </p:cNvPr>
          <p:cNvSpPr>
            <a:spLocks noGrp="1"/>
          </p:cNvSpPr>
          <p:nvPr>
            <p:ph type="sldNum" sz="quarter" idx="12"/>
          </p:nvPr>
        </p:nvSpPr>
        <p:spPr/>
        <p:txBody>
          <a:bodyPr/>
          <a:lstStyle/>
          <a:p>
            <a:fld id="{7BE69E03-4804-4553-A1EC-F089884EF50F}" type="slidenum">
              <a:rPr lang="en-US" smtClean="0"/>
              <a:t>‹#›</a:t>
            </a:fld>
            <a:endParaRPr lang="en-US"/>
          </a:p>
        </p:txBody>
      </p:sp>
    </p:spTree>
    <p:extLst>
      <p:ext uri="{BB962C8B-B14F-4D97-AF65-F5344CB8AC3E}">
        <p14:creationId xmlns:p14="http://schemas.microsoft.com/office/powerpoint/2010/main" val="22266261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E281B99-C6A0-F92A-BDD3-BB362196501C}"/>
              </a:ext>
            </a:extLst>
          </p:cNvPr>
          <p:cNvSpPr/>
          <p:nvPr/>
        </p:nvSpPr>
        <p:spPr>
          <a:xfrm>
            <a:off x="0"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 name="Rectangle 2">
            <a:extLst>
              <a:ext uri="{FF2B5EF4-FFF2-40B4-BE49-F238E27FC236}">
                <a16:creationId xmlns:a16="http://schemas.microsoft.com/office/drawing/2014/main" id="{3EB8367C-67E1-A50A-1584-F859A6FED9C9}"/>
              </a:ext>
            </a:extLst>
          </p:cNvPr>
          <p:cNvSpPr/>
          <p:nvPr/>
        </p:nvSpPr>
        <p:spPr>
          <a:xfrm>
            <a:off x="0" y="0"/>
            <a:ext cx="12188952" cy="6858000"/>
          </a:xfrm>
          <a:prstGeom prst="rect">
            <a:avLst/>
          </a:prstGeom>
          <a:solidFill>
            <a:schemeClr val="bg2">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5" name="Date Placeholder 4">
            <a:extLst>
              <a:ext uri="{FF2B5EF4-FFF2-40B4-BE49-F238E27FC236}">
                <a16:creationId xmlns:a16="http://schemas.microsoft.com/office/drawing/2014/main" id="{2ABB8861-51D7-741E-6B2C-25412D40E5BD}"/>
              </a:ext>
            </a:extLst>
          </p:cNvPr>
          <p:cNvSpPr>
            <a:spLocks noGrp="1"/>
          </p:cNvSpPr>
          <p:nvPr>
            <p:ph type="dt" sz="half" idx="10"/>
          </p:nvPr>
        </p:nvSpPr>
        <p:spPr/>
        <p:txBody>
          <a:bodyPr/>
          <a:lstStyle/>
          <a:p>
            <a:fld id="{4EE98B79-F222-4FD1-8713-07459E1B5004}" type="datetime2">
              <a:rPr lang="en-US" smtClean="0"/>
              <a:t>Friday, August 28, 2026</a:t>
            </a:fld>
            <a:endParaRPr lang="en-US"/>
          </a:p>
        </p:txBody>
      </p:sp>
      <p:sp>
        <p:nvSpPr>
          <p:cNvPr id="6" name="Footer Placeholder 5">
            <a:extLst>
              <a:ext uri="{FF2B5EF4-FFF2-40B4-BE49-F238E27FC236}">
                <a16:creationId xmlns:a16="http://schemas.microsoft.com/office/drawing/2014/main" id="{63D69A2F-0657-B33B-8334-C458A9538368}"/>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EB4FC84-48ED-0480-2497-FCD84C1276C6}"/>
              </a:ext>
            </a:extLst>
          </p:cNvPr>
          <p:cNvSpPr>
            <a:spLocks noGrp="1"/>
          </p:cNvSpPr>
          <p:nvPr>
            <p:ph type="sldNum" sz="quarter" idx="12"/>
          </p:nvPr>
        </p:nvSpPr>
        <p:spPr/>
        <p:txBody>
          <a:bodyPr/>
          <a:lstStyle/>
          <a:p>
            <a:fld id="{7BE69E03-4804-4553-A1EC-F089884EF50F}" type="slidenum">
              <a:rPr lang="en-US" smtClean="0"/>
              <a:t>‹#›</a:t>
            </a:fld>
            <a:endParaRPr lang="en-US"/>
          </a:p>
        </p:txBody>
      </p:sp>
    </p:spTree>
    <p:extLst>
      <p:ext uri="{BB962C8B-B14F-4D97-AF65-F5344CB8AC3E}">
        <p14:creationId xmlns:p14="http://schemas.microsoft.com/office/powerpoint/2010/main" val="41242946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12261-8522-4437-B612-7C7100D18896}"/>
              </a:ext>
            </a:extLst>
          </p:cNvPr>
          <p:cNvSpPr>
            <a:spLocks noGrp="1"/>
          </p:cNvSpPr>
          <p:nvPr>
            <p:ph type="title"/>
          </p:nvPr>
        </p:nvSpPr>
        <p:spPr>
          <a:xfrm>
            <a:off x="420624" y="457200"/>
            <a:ext cx="10512425" cy="1600200"/>
          </a:xfrm>
        </p:spPr>
        <p:txBody>
          <a:bodyPr anchor="b">
            <a:normAutofit/>
          </a:bodyPr>
          <a:lstStyle>
            <a:lvl1pPr>
              <a:defRPr sz="5200">
                <a:latin typeface="Dante (Headings)2"/>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1BAA0AF-3F50-42BD-84B4-E70C3D004FB2}"/>
              </a:ext>
            </a:extLst>
          </p:cNvPr>
          <p:cNvSpPr>
            <a:spLocks noGrp="1"/>
          </p:cNvSpPr>
          <p:nvPr>
            <p:ph idx="1"/>
          </p:nvPr>
        </p:nvSpPr>
        <p:spPr>
          <a:xfrm>
            <a:off x="4782830" y="2199340"/>
            <a:ext cx="6172200" cy="3661710"/>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699C702B-2C4D-4590-8BEE-31940145C77A}"/>
              </a:ext>
            </a:extLst>
          </p:cNvPr>
          <p:cNvSpPr>
            <a:spLocks noGrp="1"/>
          </p:cNvSpPr>
          <p:nvPr>
            <p:ph type="body" sz="half" idx="2"/>
          </p:nvPr>
        </p:nvSpPr>
        <p:spPr>
          <a:xfrm>
            <a:off x="420624" y="2199340"/>
            <a:ext cx="3932237" cy="3669647"/>
          </a:xfrm>
        </p:spPr>
        <p:txBody>
          <a:bodyPr>
            <a:normAutofit/>
          </a:bodyPr>
          <a:lstStyle>
            <a:lvl1pPr marL="0" indent="0">
              <a:buNone/>
              <a:defRPr sz="2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23F37370-7C05-0AAE-A0C3-9EE620A84EBB}"/>
              </a:ext>
            </a:extLst>
          </p:cNvPr>
          <p:cNvSpPr>
            <a:spLocks noGrp="1"/>
          </p:cNvSpPr>
          <p:nvPr>
            <p:ph type="dt" sz="half" idx="10"/>
          </p:nvPr>
        </p:nvSpPr>
        <p:spPr/>
        <p:txBody>
          <a:bodyPr/>
          <a:lstStyle/>
          <a:p>
            <a:fld id="{792630FD-0818-4065-B5FE-410552D9B1BC}" type="datetime2">
              <a:rPr lang="en-US" smtClean="0"/>
              <a:t>Friday, August 28, 2026</a:t>
            </a:fld>
            <a:endParaRPr lang="en-US"/>
          </a:p>
        </p:txBody>
      </p:sp>
      <p:sp>
        <p:nvSpPr>
          <p:cNvPr id="9" name="Footer Placeholder 8">
            <a:extLst>
              <a:ext uri="{FF2B5EF4-FFF2-40B4-BE49-F238E27FC236}">
                <a16:creationId xmlns:a16="http://schemas.microsoft.com/office/drawing/2014/main" id="{0900B8E3-39E6-A88A-BBFB-717596EB347E}"/>
              </a:ext>
            </a:extLst>
          </p:cNvPr>
          <p:cNvSpPr>
            <a:spLocks noGrp="1"/>
          </p:cNvSpPr>
          <p:nvPr>
            <p:ph type="ftr" sz="quarter" idx="11"/>
          </p:nvPr>
        </p:nvSpPr>
        <p:spPr/>
        <p:txBody>
          <a:bodyPr/>
          <a:lstStyle/>
          <a:p>
            <a:r>
              <a:rPr lang="en-US"/>
              <a:t>Sample Footer Text</a:t>
            </a:r>
          </a:p>
        </p:txBody>
      </p:sp>
      <p:sp>
        <p:nvSpPr>
          <p:cNvPr id="10" name="Slide Number Placeholder 9">
            <a:extLst>
              <a:ext uri="{FF2B5EF4-FFF2-40B4-BE49-F238E27FC236}">
                <a16:creationId xmlns:a16="http://schemas.microsoft.com/office/drawing/2014/main" id="{348E340D-1840-D987-3EEA-963BDDE31400}"/>
              </a:ext>
            </a:extLst>
          </p:cNvPr>
          <p:cNvSpPr>
            <a:spLocks noGrp="1"/>
          </p:cNvSpPr>
          <p:nvPr>
            <p:ph type="sldNum" sz="quarter" idx="12"/>
          </p:nvPr>
        </p:nvSpPr>
        <p:spPr/>
        <p:txBody>
          <a:bodyPr/>
          <a:lstStyle/>
          <a:p>
            <a:fld id="{7BE69E03-4804-4553-A1EC-F089884EF50F}" type="slidenum">
              <a:rPr lang="en-US" smtClean="0"/>
              <a:t>‹#›</a:t>
            </a:fld>
            <a:endParaRPr lang="en-US"/>
          </a:p>
        </p:txBody>
      </p:sp>
    </p:spTree>
    <p:extLst>
      <p:ext uri="{BB962C8B-B14F-4D97-AF65-F5344CB8AC3E}">
        <p14:creationId xmlns:p14="http://schemas.microsoft.com/office/powerpoint/2010/main" val="2319182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5334B-3019-4CA1-B658-779001922412}"/>
              </a:ext>
            </a:extLst>
          </p:cNvPr>
          <p:cNvSpPr>
            <a:spLocks noGrp="1"/>
          </p:cNvSpPr>
          <p:nvPr>
            <p:ph type="title"/>
          </p:nvPr>
        </p:nvSpPr>
        <p:spPr>
          <a:xfrm>
            <a:off x="420624" y="457200"/>
            <a:ext cx="3932237" cy="1600200"/>
          </a:xfrm>
        </p:spPr>
        <p:txBody>
          <a:bodyPr anchor="b">
            <a:normAutofit/>
          </a:bodyPr>
          <a:lstStyle>
            <a:lvl1pPr>
              <a:defRPr sz="4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AFD3CC12-FD6B-41A3-BF67-D600CC4383A3}"/>
              </a:ext>
            </a:extLst>
          </p:cNvPr>
          <p:cNvSpPr>
            <a:spLocks noGrp="1"/>
          </p:cNvSpPr>
          <p:nvPr>
            <p:ph type="pic" idx="1"/>
          </p:nvPr>
        </p:nvSpPr>
        <p:spPr>
          <a:xfrm>
            <a:off x="4781276" y="987425"/>
            <a:ext cx="6172200" cy="4873625"/>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0DDB2BD5-DC18-460B-BFCC-5B2447D2B094}"/>
              </a:ext>
            </a:extLst>
          </p:cNvPr>
          <p:cNvSpPr>
            <a:spLocks noGrp="1"/>
          </p:cNvSpPr>
          <p:nvPr>
            <p:ph type="body" sz="half" idx="2"/>
          </p:nvPr>
        </p:nvSpPr>
        <p:spPr>
          <a:xfrm>
            <a:off x="420624" y="2199340"/>
            <a:ext cx="3932237" cy="3669647"/>
          </a:xfrm>
        </p:spPr>
        <p:txBody>
          <a:bodyPr>
            <a:normAutofit/>
          </a:bodyPr>
          <a:lstStyle>
            <a:lvl1pPr marL="0" indent="0">
              <a:buNone/>
              <a:defRPr sz="2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90F28E44-58BB-553B-BBD0-F292C66CCA94}"/>
              </a:ext>
            </a:extLst>
          </p:cNvPr>
          <p:cNvSpPr>
            <a:spLocks noGrp="1"/>
          </p:cNvSpPr>
          <p:nvPr>
            <p:ph type="dt" sz="half" idx="10"/>
          </p:nvPr>
        </p:nvSpPr>
        <p:spPr/>
        <p:txBody>
          <a:bodyPr/>
          <a:lstStyle/>
          <a:p>
            <a:fld id="{93C2D289-0EBF-40C7-B6E8-60285281F180}" type="datetime2">
              <a:rPr lang="en-US" smtClean="0"/>
              <a:t>Friday, August 28, 2026</a:t>
            </a:fld>
            <a:endParaRPr lang="en-US"/>
          </a:p>
        </p:txBody>
      </p:sp>
      <p:sp>
        <p:nvSpPr>
          <p:cNvPr id="10" name="Footer Placeholder 9">
            <a:extLst>
              <a:ext uri="{FF2B5EF4-FFF2-40B4-BE49-F238E27FC236}">
                <a16:creationId xmlns:a16="http://schemas.microsoft.com/office/drawing/2014/main" id="{8F22D156-E5FE-F118-0553-B401F19652DE}"/>
              </a:ext>
            </a:extLst>
          </p:cNvPr>
          <p:cNvSpPr>
            <a:spLocks noGrp="1"/>
          </p:cNvSpPr>
          <p:nvPr>
            <p:ph type="ftr" sz="quarter" idx="11"/>
          </p:nvPr>
        </p:nvSpPr>
        <p:spPr/>
        <p:txBody>
          <a:bodyPr/>
          <a:lstStyle/>
          <a:p>
            <a:r>
              <a:rPr lang="en-US"/>
              <a:t>Sample Footer Text</a:t>
            </a:r>
          </a:p>
        </p:txBody>
      </p:sp>
      <p:sp>
        <p:nvSpPr>
          <p:cNvPr id="11" name="Slide Number Placeholder 10">
            <a:extLst>
              <a:ext uri="{FF2B5EF4-FFF2-40B4-BE49-F238E27FC236}">
                <a16:creationId xmlns:a16="http://schemas.microsoft.com/office/drawing/2014/main" id="{88AEE0A6-6120-9BA2-5751-E0E2D8CF0F58}"/>
              </a:ext>
            </a:extLst>
          </p:cNvPr>
          <p:cNvSpPr>
            <a:spLocks noGrp="1"/>
          </p:cNvSpPr>
          <p:nvPr>
            <p:ph type="sldNum" sz="quarter" idx="12"/>
          </p:nvPr>
        </p:nvSpPr>
        <p:spPr/>
        <p:txBody>
          <a:bodyPr/>
          <a:lstStyle/>
          <a:p>
            <a:fld id="{7BE69E03-4804-4553-A1EC-F089884EF50F}" type="slidenum">
              <a:rPr lang="en-US" smtClean="0"/>
              <a:t>‹#›</a:t>
            </a:fld>
            <a:endParaRPr lang="en-US"/>
          </a:p>
        </p:txBody>
      </p:sp>
    </p:spTree>
    <p:extLst>
      <p:ext uri="{BB962C8B-B14F-4D97-AF65-F5344CB8AC3E}">
        <p14:creationId xmlns:p14="http://schemas.microsoft.com/office/powerpoint/2010/main" val="8424704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D930A-6467-4C46-BA13-A0F5EC12FF67}"/>
              </a:ext>
            </a:extLst>
          </p:cNvPr>
          <p:cNvSpPr>
            <a:spLocks noGrp="1"/>
          </p:cNvSpPr>
          <p:nvPr>
            <p:ph type="title"/>
          </p:nvPr>
        </p:nvSpPr>
        <p:spPr/>
        <p:txBody>
          <a:bodyPr>
            <a:normAutofit/>
          </a:bodyPr>
          <a:lstStyle>
            <a:lvl1pPr>
              <a:defRPr sz="5200"/>
            </a:lvl1p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841977A-7872-4BE8-8C5C-D2099BEDBB7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B2268C47-2910-B99C-EC67-F6649ADC29A4}"/>
              </a:ext>
            </a:extLst>
          </p:cNvPr>
          <p:cNvSpPr>
            <a:spLocks noGrp="1"/>
          </p:cNvSpPr>
          <p:nvPr>
            <p:ph type="dt" sz="half" idx="10"/>
          </p:nvPr>
        </p:nvSpPr>
        <p:spPr/>
        <p:txBody>
          <a:bodyPr/>
          <a:lstStyle/>
          <a:p>
            <a:fld id="{0512A49D-4A7C-4944-9802-8EE0B5A6CEDD}" type="datetime2">
              <a:rPr lang="en-US" smtClean="0"/>
              <a:t>Friday, August 28, 2026</a:t>
            </a:fld>
            <a:endParaRPr lang="en-US"/>
          </a:p>
        </p:txBody>
      </p:sp>
      <p:sp>
        <p:nvSpPr>
          <p:cNvPr id="8" name="Footer Placeholder 7">
            <a:extLst>
              <a:ext uri="{FF2B5EF4-FFF2-40B4-BE49-F238E27FC236}">
                <a16:creationId xmlns:a16="http://schemas.microsoft.com/office/drawing/2014/main" id="{D8019515-4A04-FBE0-E89C-86ECBB7E98A8}"/>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C3D9C272-2490-C827-9BE5-9CEE41850423}"/>
              </a:ext>
            </a:extLst>
          </p:cNvPr>
          <p:cNvSpPr>
            <a:spLocks noGrp="1"/>
          </p:cNvSpPr>
          <p:nvPr>
            <p:ph type="sldNum" sz="quarter" idx="12"/>
          </p:nvPr>
        </p:nvSpPr>
        <p:spPr/>
        <p:txBody>
          <a:bodyPr/>
          <a:lstStyle/>
          <a:p>
            <a:fld id="{7BE69E03-4804-4553-A1EC-F089884EF50F}" type="slidenum">
              <a:rPr lang="en-US" smtClean="0"/>
              <a:t>‹#›</a:t>
            </a:fld>
            <a:endParaRPr lang="en-US"/>
          </a:p>
        </p:txBody>
      </p:sp>
    </p:spTree>
    <p:extLst>
      <p:ext uri="{BB962C8B-B14F-4D97-AF65-F5344CB8AC3E}">
        <p14:creationId xmlns:p14="http://schemas.microsoft.com/office/powerpoint/2010/main" val="37886486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D76A9FC-D582-4FC8-B641-9F77B4DD15B7}"/>
              </a:ext>
            </a:extLst>
          </p:cNvPr>
          <p:cNvSpPr>
            <a:spLocks noGrp="1"/>
          </p:cNvSpPr>
          <p:nvPr>
            <p:ph type="title" orient="vert"/>
          </p:nvPr>
        </p:nvSpPr>
        <p:spPr>
          <a:xfrm>
            <a:off x="832613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A23A1683-12F6-4BA6-AD1A-F98C60951452}"/>
              </a:ext>
            </a:extLst>
          </p:cNvPr>
          <p:cNvSpPr>
            <a:spLocks noGrp="1"/>
          </p:cNvSpPr>
          <p:nvPr>
            <p:ph type="body" orient="vert" idx="1"/>
          </p:nvPr>
        </p:nvSpPr>
        <p:spPr>
          <a:xfrm>
            <a:off x="43943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DBFF68BE-C313-C839-B719-0339AC3444DF}"/>
              </a:ext>
            </a:extLst>
          </p:cNvPr>
          <p:cNvSpPr>
            <a:spLocks noGrp="1"/>
          </p:cNvSpPr>
          <p:nvPr>
            <p:ph type="dt" sz="half" idx="10"/>
          </p:nvPr>
        </p:nvSpPr>
        <p:spPr/>
        <p:txBody>
          <a:bodyPr/>
          <a:lstStyle/>
          <a:p>
            <a:fld id="{5D689DDD-3B11-4150-8B39-3662C10D8BF9}" type="datetime2">
              <a:rPr lang="en-US" smtClean="0"/>
              <a:t>Friday, August 28, 2026</a:t>
            </a:fld>
            <a:endParaRPr lang="en-US"/>
          </a:p>
        </p:txBody>
      </p:sp>
      <p:sp>
        <p:nvSpPr>
          <p:cNvPr id="8" name="Footer Placeholder 7">
            <a:extLst>
              <a:ext uri="{FF2B5EF4-FFF2-40B4-BE49-F238E27FC236}">
                <a16:creationId xmlns:a16="http://schemas.microsoft.com/office/drawing/2014/main" id="{A14F4E5F-FFF4-F934-3DD9-134F8D24262D}"/>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6CFE0F82-88EB-FAE2-FC02-99D5EE30110A}"/>
              </a:ext>
            </a:extLst>
          </p:cNvPr>
          <p:cNvSpPr>
            <a:spLocks noGrp="1"/>
          </p:cNvSpPr>
          <p:nvPr>
            <p:ph type="sldNum" sz="quarter" idx="12"/>
          </p:nvPr>
        </p:nvSpPr>
        <p:spPr/>
        <p:txBody>
          <a:bodyPr/>
          <a:lstStyle/>
          <a:p>
            <a:fld id="{7BE69E03-4804-4553-A1EC-F089884EF50F}" type="slidenum">
              <a:rPr lang="en-US" smtClean="0"/>
              <a:t>‹#›</a:t>
            </a:fld>
            <a:endParaRPr lang="en-US"/>
          </a:p>
        </p:txBody>
      </p:sp>
    </p:spTree>
    <p:extLst>
      <p:ext uri="{BB962C8B-B14F-4D97-AF65-F5344CB8AC3E}">
        <p14:creationId xmlns:p14="http://schemas.microsoft.com/office/powerpoint/2010/main" val="33688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4B53B4F-080C-8523-03AD-871CC3B8D168}"/>
              </a:ext>
            </a:extLst>
          </p:cNvPr>
          <p:cNvSpPr/>
          <p:nvPr/>
        </p:nvSpPr>
        <p:spPr>
          <a:xfrm>
            <a:off x="1524" y="0"/>
            <a:ext cx="12188952" cy="6858000"/>
          </a:xfrm>
          <a:prstGeom prst="rect">
            <a:avLst/>
          </a:prstGeom>
          <a:solidFill>
            <a:schemeClr val="bg2">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Rectangle 9">
            <a:extLst>
              <a:ext uri="{FF2B5EF4-FFF2-40B4-BE49-F238E27FC236}">
                <a16:creationId xmlns:a16="http://schemas.microsoft.com/office/drawing/2014/main" id="{D53B790B-70BD-FD52-2540-F1DA4882170E}"/>
              </a:ext>
            </a:extLst>
          </p:cNvPr>
          <p:cNvSpPr/>
          <p:nvPr/>
        </p:nvSpPr>
        <p:spPr>
          <a:xfrm>
            <a:off x="1446276" y="685800"/>
            <a:ext cx="107442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descr="Tag=AccentColor&#10;Flavor=Light&#10;Target=Line">
            <a:extLst>
              <a:ext uri="{FF2B5EF4-FFF2-40B4-BE49-F238E27FC236}">
                <a16:creationId xmlns:a16="http://schemas.microsoft.com/office/drawing/2014/main" id="{7D4FC5F0-CBD6-AEEB-4902-28D624068890}"/>
              </a:ext>
            </a:extLst>
          </p:cNvPr>
          <p:cNvCxnSpPr>
            <a:cxnSpLocks/>
          </p:cNvCxnSpPr>
          <p:nvPr/>
        </p:nvCxnSpPr>
        <p:spPr>
          <a:xfrm flipV="1">
            <a:off x="11496184"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12" name="Straight Connector 11" descr="Tag=AccentColor&#10;Flavor=Light&#10;Target=Line">
            <a:extLst>
              <a:ext uri="{FF2B5EF4-FFF2-40B4-BE49-F238E27FC236}">
                <a16:creationId xmlns:a16="http://schemas.microsoft.com/office/drawing/2014/main" id="{FA9EB4DB-DDA5-1A45-7D87-B2BF67D2D1C3}"/>
              </a:ext>
            </a:extLst>
          </p:cNvPr>
          <p:cNvCxnSpPr>
            <a:cxnSpLocks/>
          </p:cNvCxnSpPr>
          <p:nvPr/>
        </p:nvCxnSpPr>
        <p:spPr>
          <a:xfrm>
            <a:off x="1524" y="6172200"/>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392AF870-601F-4570-A8A9-1003F8939C55}"/>
              </a:ext>
            </a:extLst>
          </p:cNvPr>
          <p:cNvSpPr>
            <a:spLocks noGrp="1"/>
          </p:cNvSpPr>
          <p:nvPr>
            <p:ph type="title"/>
          </p:nvPr>
        </p:nvSpPr>
        <p:spPr>
          <a:xfrm>
            <a:off x="420624"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BCCCECD-B6E7-4C40-8A84-65FD5A3F0AE2}"/>
              </a:ext>
            </a:extLst>
          </p:cNvPr>
          <p:cNvSpPr>
            <a:spLocks noGrp="1"/>
          </p:cNvSpPr>
          <p:nvPr>
            <p:ph type="body" idx="1"/>
          </p:nvPr>
        </p:nvSpPr>
        <p:spPr>
          <a:xfrm>
            <a:off x="420624"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43EFA4D-0E39-4E26-B43C-5D1084B3BAE2}"/>
              </a:ext>
            </a:extLst>
          </p:cNvPr>
          <p:cNvSpPr>
            <a:spLocks noGrp="1"/>
          </p:cNvSpPr>
          <p:nvPr>
            <p:ph type="dt" sz="half" idx="2"/>
          </p:nvPr>
        </p:nvSpPr>
        <p:spPr>
          <a:xfrm>
            <a:off x="420624" y="6217920"/>
            <a:ext cx="2743200" cy="640080"/>
          </a:xfrm>
          <a:prstGeom prst="rect">
            <a:avLst/>
          </a:prstGeom>
        </p:spPr>
        <p:txBody>
          <a:bodyPr vert="horz" lIns="91440" tIns="45720" rIns="91440" bIns="45720" rtlCol="0" anchor="ctr"/>
          <a:lstStyle>
            <a:lvl1pPr algn="l">
              <a:defRPr sz="1100">
                <a:solidFill>
                  <a:schemeClr val="tx2"/>
                </a:solidFill>
              </a:defRPr>
            </a:lvl1pPr>
          </a:lstStyle>
          <a:p>
            <a:fld id="{94CDC665-7415-4DAF-AE09-B9BBC1907393}" type="datetime2">
              <a:rPr lang="en-US" smtClean="0"/>
              <a:t>Friday, August 28, 2026</a:t>
            </a:fld>
            <a:endParaRPr lang="en-US" dirty="0"/>
          </a:p>
        </p:txBody>
      </p:sp>
      <p:sp>
        <p:nvSpPr>
          <p:cNvPr id="5" name="Footer Placeholder 4">
            <a:extLst>
              <a:ext uri="{FF2B5EF4-FFF2-40B4-BE49-F238E27FC236}">
                <a16:creationId xmlns:a16="http://schemas.microsoft.com/office/drawing/2014/main" id="{AE8851EA-2F2C-4012-8B96-51179BDD11B7}"/>
              </a:ext>
            </a:extLst>
          </p:cNvPr>
          <p:cNvSpPr>
            <a:spLocks noGrp="1"/>
          </p:cNvSpPr>
          <p:nvPr>
            <p:ph type="ftr" sz="quarter" idx="3"/>
          </p:nvPr>
        </p:nvSpPr>
        <p:spPr>
          <a:xfrm>
            <a:off x="3767328" y="6217920"/>
            <a:ext cx="7196328" cy="640080"/>
          </a:xfrm>
          <a:prstGeom prst="rect">
            <a:avLst/>
          </a:prstGeom>
        </p:spPr>
        <p:txBody>
          <a:bodyPr vert="horz" lIns="91440" tIns="45720" rIns="91440" bIns="45720" rtlCol="0" anchor="ctr"/>
          <a:lstStyle>
            <a:lvl1pPr algn="r">
              <a:defRPr sz="1100">
                <a:solidFill>
                  <a:schemeClr val="tx2"/>
                </a:solidFill>
              </a:defRPr>
            </a:lvl1pPr>
          </a:lstStyle>
          <a:p>
            <a:r>
              <a:rPr lang="en-US" dirty="0"/>
              <a:t>Sample Footer Text</a:t>
            </a:r>
          </a:p>
        </p:txBody>
      </p:sp>
      <p:sp>
        <p:nvSpPr>
          <p:cNvPr id="6" name="Slide Number Placeholder 5">
            <a:extLst>
              <a:ext uri="{FF2B5EF4-FFF2-40B4-BE49-F238E27FC236}">
                <a16:creationId xmlns:a16="http://schemas.microsoft.com/office/drawing/2014/main" id="{17BB8ACB-7A60-4D76-A149-0C57A30E0161}"/>
              </a:ext>
            </a:extLst>
          </p:cNvPr>
          <p:cNvSpPr>
            <a:spLocks noGrp="1"/>
          </p:cNvSpPr>
          <p:nvPr>
            <p:ph type="sldNum" sz="quarter" idx="4"/>
          </p:nvPr>
        </p:nvSpPr>
        <p:spPr>
          <a:xfrm>
            <a:off x="11503152" y="-18288"/>
            <a:ext cx="685800" cy="685800"/>
          </a:xfrm>
          <a:prstGeom prst="rect">
            <a:avLst/>
          </a:prstGeom>
        </p:spPr>
        <p:txBody>
          <a:bodyPr vert="horz" lIns="91440" tIns="45720" rIns="91440" bIns="45720" rtlCol="0" anchor="ctr"/>
          <a:lstStyle>
            <a:lvl1pPr algn="ctr">
              <a:defRPr sz="1100">
                <a:solidFill>
                  <a:schemeClr val="tx2"/>
                </a:solidFill>
              </a:defRPr>
            </a:lvl1pPr>
          </a:lstStyle>
          <a:p>
            <a:fld id="{7BE69E03-4804-4553-A1EC-F089884EF50F}" type="slidenum">
              <a:rPr lang="en-US" smtClean="0"/>
              <a:t>‹#›</a:t>
            </a:fld>
            <a:endParaRPr lang="en-US"/>
          </a:p>
        </p:txBody>
      </p:sp>
    </p:spTree>
    <p:extLst>
      <p:ext uri="{BB962C8B-B14F-4D97-AF65-F5344CB8AC3E}">
        <p14:creationId xmlns:p14="http://schemas.microsoft.com/office/powerpoint/2010/main" val="3389063673"/>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hf hdr="0"/>
  <p:txStyles>
    <p:titleStyle>
      <a:lvl1pPr algn="l" defTabSz="914400" rtl="0" eaLnBrk="1" latinLnBrk="0" hangingPunct="1">
        <a:lnSpc>
          <a:spcPct val="90000"/>
        </a:lnSpc>
        <a:spcBef>
          <a:spcPct val="0"/>
        </a:spcBef>
        <a:buNone/>
        <a:defRPr sz="3600" kern="120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Wingdings 2" panose="05020102010507070707" pitchFamily="18" charset="2"/>
        <a:buChar char=""/>
        <a:defRPr sz="18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Clr>
          <a:schemeClr val="accent2"/>
        </a:buClr>
        <a:buFont typeface="Wingdings 2" panose="05020102010507070707" pitchFamily="18" charset="2"/>
        <a:buChar char=""/>
        <a:defRPr sz="16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Clr>
          <a:schemeClr val="accent2"/>
        </a:buClr>
        <a:buFont typeface="Wingdings 2" panose="05020102010507070707" pitchFamily="18" charset="2"/>
        <a:buChar char=""/>
        <a:defRPr sz="14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Clr>
          <a:schemeClr val="accent2"/>
        </a:buClr>
        <a:buFont typeface="Wingdings 2" panose="05020102010507070707" pitchFamily="18" charset="2"/>
        <a:buChar char=""/>
        <a:defRPr sz="12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Clr>
          <a:schemeClr val="accent2"/>
        </a:buClr>
        <a:buFont typeface="Wingdings 2" panose="05020102010507070707" pitchFamily="18" charset="2"/>
        <a:buChar char=""/>
        <a:defRPr sz="11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75955B3A-C08D-43E6-ABEF-A4F616FB6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Rectangle 15">
            <a:extLst>
              <a:ext uri="{FF2B5EF4-FFF2-40B4-BE49-F238E27FC236}">
                <a16:creationId xmlns:a16="http://schemas.microsoft.com/office/drawing/2014/main" id="{C719694A-8B4E-4127-9C08-9B8F39B6F2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3" name="Rectangle 12">
            <a:extLst>
              <a:ext uri="{FF2B5EF4-FFF2-40B4-BE49-F238E27FC236}">
                <a16:creationId xmlns:a16="http://schemas.microsoft.com/office/drawing/2014/main" id="{52D36E6B-D7EF-409B-B48D-1628C06EE1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6276" y="685800"/>
            <a:ext cx="107442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D32B1E-475A-7039-95DC-F6C8311AB7D4}"/>
              </a:ext>
            </a:extLst>
          </p:cNvPr>
          <p:cNvSpPr>
            <a:spLocks noGrp="1"/>
          </p:cNvSpPr>
          <p:nvPr>
            <p:ph type="ctrTitle"/>
          </p:nvPr>
        </p:nvSpPr>
        <p:spPr>
          <a:xfrm>
            <a:off x="422899" y="3854831"/>
            <a:ext cx="5278995" cy="2156581"/>
          </a:xfrm>
        </p:spPr>
        <p:txBody>
          <a:bodyPr anchor="t">
            <a:normAutofit/>
          </a:bodyPr>
          <a:lstStyle/>
          <a:p>
            <a:pPr algn="l"/>
            <a:r>
              <a:rPr lang="en-US" sz="4000" dirty="0"/>
              <a:t>Preadmission Screening and Resident Review</a:t>
            </a:r>
          </a:p>
        </p:txBody>
      </p:sp>
      <p:sp>
        <p:nvSpPr>
          <p:cNvPr id="15" name="Rectangle 14">
            <a:extLst>
              <a:ext uri="{FF2B5EF4-FFF2-40B4-BE49-F238E27FC236}">
                <a16:creationId xmlns:a16="http://schemas.microsoft.com/office/drawing/2014/main" id="{816D2053-BB10-4615-A38D-86EEC0D86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422144" cy="3599020"/>
          </a:xfrm>
          <a:prstGeom prst="rect">
            <a:avLst/>
          </a:prstGeom>
          <a:solidFill>
            <a:srgbClr val="ED0D68">
              <a:alpha val="25000"/>
            </a:srgb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a:ln>
                <a:noFill/>
              </a:ln>
              <a:solidFill>
                <a:srgbClr val="000000"/>
              </a:solidFill>
              <a:effectLst/>
              <a:uFillTx/>
              <a:latin typeface="Helvetica Neue Medium"/>
              <a:ea typeface="Helvetica Neue Medium"/>
              <a:cs typeface="Helvetica Neue Medium"/>
              <a:sym typeface="Helvetica Neue Medium"/>
            </a:endParaRPr>
          </a:p>
        </p:txBody>
      </p:sp>
      <p:pic>
        <p:nvPicPr>
          <p:cNvPr id="18" name="Picture 17">
            <a:extLst>
              <a:ext uri="{FF2B5EF4-FFF2-40B4-BE49-F238E27FC236}">
                <a16:creationId xmlns:a16="http://schemas.microsoft.com/office/drawing/2014/main" id="{31C36BF3-A5F5-C7A1-5763-250D8F39F8FE}"/>
              </a:ext>
            </a:extLst>
          </p:cNvPr>
          <p:cNvPicPr>
            <a:picLocks noChangeAspect="1"/>
          </p:cNvPicPr>
          <p:nvPr/>
        </p:nvPicPr>
        <p:blipFill>
          <a:blip r:embed="rId3"/>
          <a:srcRect t="48606" r="-1" b="7509"/>
          <a:stretch>
            <a:fillRect/>
          </a:stretch>
        </p:blipFill>
        <p:spPr>
          <a:xfrm>
            <a:off x="422145" y="10"/>
            <a:ext cx="11082529" cy="3599011"/>
          </a:xfrm>
          <a:prstGeom prst="rect">
            <a:avLst/>
          </a:prstGeom>
        </p:spPr>
      </p:pic>
      <p:cxnSp>
        <p:nvCxnSpPr>
          <p:cNvPr id="17" name="Straight Connector 16">
            <a:extLst>
              <a:ext uri="{FF2B5EF4-FFF2-40B4-BE49-F238E27FC236}">
                <a16:creationId xmlns:a16="http://schemas.microsoft.com/office/drawing/2014/main" id="{CF2CC60F-C99A-48C5-856F-3C79856E9E9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496184" y="5610"/>
            <a:ext cx="0" cy="6858000"/>
          </a:xfrm>
          <a:prstGeom prst="line">
            <a:avLst/>
          </a:prstGeom>
          <a:ln w="9525" cap="rnd">
            <a:solidFill>
              <a:srgbClr val="ED0D68"/>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8A2ED1C-4B10-41E7-9BF6-7447B99B98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 y="6172200"/>
            <a:ext cx="12192000" cy="0"/>
          </a:xfrm>
          <a:prstGeom prst="line">
            <a:avLst/>
          </a:prstGeom>
          <a:ln w="9525" cap="rnd">
            <a:solidFill>
              <a:srgbClr val="ED0D68"/>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49871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C9D62F4B-698C-4A3E-B150-8D32AEC262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4" name="Rectangle 23">
            <a:extLst>
              <a:ext uri="{FF2B5EF4-FFF2-40B4-BE49-F238E27FC236}">
                <a16:creationId xmlns:a16="http://schemas.microsoft.com/office/drawing/2014/main" id="{3033D699-F972-442A-9111-79DD65A428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5" name="Rectangle 24">
            <a:extLst>
              <a:ext uri="{FF2B5EF4-FFF2-40B4-BE49-F238E27FC236}">
                <a16:creationId xmlns:a16="http://schemas.microsoft.com/office/drawing/2014/main" id="{48CB0E37-DA39-43FD-AA53-B5F23D898D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3" y="-5610"/>
            <a:ext cx="692763" cy="699899"/>
          </a:xfrm>
          <a:prstGeom prst="rect">
            <a:avLst/>
          </a:prstGeom>
          <a:solidFill>
            <a:schemeClr val="accent1">
              <a:alpha val="2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a:ln>
                <a:noFill/>
              </a:ln>
              <a:solidFill>
                <a:srgbClr val="000000"/>
              </a:solidFill>
              <a:effectLst/>
              <a:uFillTx/>
              <a:latin typeface="Helvetica Neue Medium"/>
              <a:ea typeface="Helvetica Neue Medium"/>
              <a:cs typeface="Helvetica Neue Medium"/>
              <a:sym typeface="Helvetica Neue Medium"/>
            </a:endParaRPr>
          </a:p>
        </p:txBody>
      </p:sp>
      <p:sp>
        <p:nvSpPr>
          <p:cNvPr id="26" name="Rectangle 25">
            <a:extLst>
              <a:ext uri="{FF2B5EF4-FFF2-40B4-BE49-F238E27FC236}">
                <a16:creationId xmlns:a16="http://schemas.microsoft.com/office/drawing/2014/main" id="{46C4A765-D564-4CAD-8AAD-184C71DAE2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6276" y="685800"/>
            <a:ext cx="107442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47B25C-2262-A8C3-B8B1-CCB89BD32723}"/>
              </a:ext>
            </a:extLst>
          </p:cNvPr>
          <p:cNvSpPr>
            <a:spLocks noGrp="1"/>
          </p:cNvSpPr>
          <p:nvPr>
            <p:ph type="title"/>
          </p:nvPr>
        </p:nvSpPr>
        <p:spPr>
          <a:xfrm>
            <a:off x="6143812" y="540167"/>
            <a:ext cx="4816589" cy="822289"/>
          </a:xfrm>
        </p:spPr>
        <p:txBody>
          <a:bodyPr anchor="b">
            <a:normAutofit/>
          </a:bodyPr>
          <a:lstStyle/>
          <a:p>
            <a:r>
              <a:rPr lang="en-US" sz="4800" dirty="0">
                <a:solidFill>
                  <a:schemeClr val="tx1"/>
                </a:solidFill>
              </a:rPr>
              <a:t>Objectives</a:t>
            </a:r>
          </a:p>
        </p:txBody>
      </p:sp>
      <p:sp>
        <p:nvSpPr>
          <p:cNvPr id="6" name="Slide Number Placeholder 5">
            <a:extLst>
              <a:ext uri="{FF2B5EF4-FFF2-40B4-BE49-F238E27FC236}">
                <a16:creationId xmlns:a16="http://schemas.microsoft.com/office/drawing/2014/main" id="{3D250B08-9128-B6D5-8417-63D733F20E8D}"/>
              </a:ext>
            </a:extLst>
          </p:cNvPr>
          <p:cNvSpPr>
            <a:spLocks noGrp="1"/>
          </p:cNvSpPr>
          <p:nvPr>
            <p:ph type="sldNum" sz="quarter" idx="12"/>
          </p:nvPr>
        </p:nvSpPr>
        <p:spPr>
          <a:xfrm>
            <a:off x="11504676" y="-14198"/>
            <a:ext cx="685800" cy="685800"/>
          </a:xfrm>
        </p:spPr>
        <p:txBody>
          <a:bodyPr>
            <a:normAutofit/>
          </a:bodyPr>
          <a:lstStyle/>
          <a:p>
            <a:pPr>
              <a:spcAft>
                <a:spcPts val="600"/>
              </a:spcAft>
            </a:pPr>
            <a:fld id="{7BE69E03-4804-4553-A1EC-F089884EF50F}" type="slidenum">
              <a:rPr lang="en-US" smtClean="0"/>
              <a:pPr>
                <a:spcAft>
                  <a:spcPts val="600"/>
                </a:spcAft>
              </a:pPr>
              <a:t>2</a:t>
            </a:fld>
            <a:endParaRPr lang="en-US"/>
          </a:p>
        </p:txBody>
      </p:sp>
      <p:pic>
        <p:nvPicPr>
          <p:cNvPr id="10" name="Graphic 9" descr="Questions">
            <a:extLst>
              <a:ext uri="{FF2B5EF4-FFF2-40B4-BE49-F238E27FC236}">
                <a16:creationId xmlns:a16="http://schemas.microsoft.com/office/drawing/2014/main" id="{9C19C1CF-0AAF-D316-80BE-F1108ABEBCC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95815" y="699900"/>
            <a:ext cx="5031557" cy="5031557"/>
          </a:xfrm>
          <a:prstGeom prst="rect">
            <a:avLst/>
          </a:prstGeom>
        </p:spPr>
      </p:pic>
      <p:sp>
        <p:nvSpPr>
          <p:cNvPr id="3" name="Content Placeholder 2">
            <a:extLst>
              <a:ext uri="{FF2B5EF4-FFF2-40B4-BE49-F238E27FC236}">
                <a16:creationId xmlns:a16="http://schemas.microsoft.com/office/drawing/2014/main" id="{53FADA97-35D7-28EE-BB97-82F389F05CB9}"/>
              </a:ext>
            </a:extLst>
          </p:cNvPr>
          <p:cNvSpPr>
            <a:spLocks noGrp="1"/>
          </p:cNvSpPr>
          <p:nvPr>
            <p:ph idx="1"/>
          </p:nvPr>
        </p:nvSpPr>
        <p:spPr>
          <a:xfrm>
            <a:off x="6143812" y="1627632"/>
            <a:ext cx="4816589" cy="4348265"/>
          </a:xfrm>
        </p:spPr>
        <p:txBody>
          <a:bodyPr anchor="t">
            <a:normAutofit fontScale="70000" lnSpcReduction="20000"/>
          </a:bodyPr>
          <a:lstStyle/>
          <a:p>
            <a:r>
              <a:rPr lang="en-US" dirty="0"/>
              <a:t>Understand the intent and core objectives of the PASRR Program</a:t>
            </a:r>
          </a:p>
          <a:p>
            <a:br>
              <a:rPr lang="en-US" dirty="0"/>
            </a:br>
            <a:r>
              <a:rPr lang="en-US" dirty="0"/>
              <a:t>Examine the relationship between the MDS assessment process and PASRR compliance</a:t>
            </a:r>
          </a:p>
          <a:p>
            <a:br>
              <a:rPr lang="en-US" dirty="0"/>
            </a:br>
            <a:r>
              <a:rPr lang="en-US" dirty="0"/>
              <a:t>Identify clinical indicators and documentation triggers that initiate a surveyor review</a:t>
            </a:r>
          </a:p>
          <a:p>
            <a:endParaRPr lang="en-US" dirty="0"/>
          </a:p>
          <a:p>
            <a:r>
              <a:rPr lang="en-US" dirty="0"/>
              <a:t>Review the specific federal regulatory tags (F-tags) governing PASRR compliance</a:t>
            </a:r>
          </a:p>
          <a:p>
            <a:br>
              <a:rPr lang="en-US" dirty="0"/>
            </a:br>
            <a:r>
              <a:rPr lang="en-US" dirty="0"/>
              <a:t>Locate and utilize official resources and reference materials for ongoing guidance</a:t>
            </a:r>
          </a:p>
          <a:p>
            <a:pPr marL="0" indent="0">
              <a:buNone/>
            </a:pPr>
            <a:endParaRPr lang="en-US" sz="1800" dirty="0">
              <a:solidFill>
                <a:schemeClr val="tx1"/>
              </a:solidFill>
            </a:endParaRPr>
          </a:p>
          <a:p>
            <a:endParaRPr lang="en-US" sz="1800" dirty="0">
              <a:solidFill>
                <a:schemeClr val="tx1"/>
              </a:solidFill>
            </a:endParaRPr>
          </a:p>
        </p:txBody>
      </p:sp>
      <p:sp>
        <p:nvSpPr>
          <p:cNvPr id="4" name="Date Placeholder 3">
            <a:extLst>
              <a:ext uri="{FF2B5EF4-FFF2-40B4-BE49-F238E27FC236}">
                <a16:creationId xmlns:a16="http://schemas.microsoft.com/office/drawing/2014/main" id="{58614F84-7DCF-E07C-8C1D-CD5EBBF2CAF8}"/>
              </a:ext>
            </a:extLst>
          </p:cNvPr>
          <p:cNvSpPr>
            <a:spLocks noGrp="1"/>
          </p:cNvSpPr>
          <p:nvPr>
            <p:ph type="dt" sz="half" idx="10"/>
          </p:nvPr>
        </p:nvSpPr>
        <p:spPr>
          <a:xfrm>
            <a:off x="422899" y="6217920"/>
            <a:ext cx="2743200" cy="640080"/>
          </a:xfrm>
        </p:spPr>
        <p:txBody>
          <a:bodyPr>
            <a:normAutofit/>
          </a:bodyPr>
          <a:lstStyle/>
          <a:p>
            <a:pPr>
              <a:spcAft>
                <a:spcPts val="600"/>
              </a:spcAft>
            </a:pPr>
            <a:fld id="{57997BA6-BEF8-495F-ACCD-8D19769E4FC6}" type="datetime2">
              <a:rPr lang="en-US" smtClean="0"/>
              <a:pPr>
                <a:spcAft>
                  <a:spcPts val="600"/>
                </a:spcAft>
              </a:pPr>
              <a:t>Friday, August 28, 2026</a:t>
            </a:fld>
            <a:endParaRPr lang="en-US" dirty="0"/>
          </a:p>
        </p:txBody>
      </p:sp>
      <p:sp>
        <p:nvSpPr>
          <p:cNvPr id="5" name="Footer Placeholder 4">
            <a:extLst>
              <a:ext uri="{FF2B5EF4-FFF2-40B4-BE49-F238E27FC236}">
                <a16:creationId xmlns:a16="http://schemas.microsoft.com/office/drawing/2014/main" id="{530477AE-AE70-0500-1BE0-745554311AD9}"/>
              </a:ext>
            </a:extLst>
          </p:cNvPr>
          <p:cNvSpPr>
            <a:spLocks noGrp="1"/>
          </p:cNvSpPr>
          <p:nvPr>
            <p:ph type="ftr" sz="quarter" idx="11"/>
          </p:nvPr>
        </p:nvSpPr>
        <p:spPr>
          <a:xfrm>
            <a:off x="3762376" y="6217920"/>
            <a:ext cx="7195367" cy="640080"/>
          </a:xfrm>
        </p:spPr>
        <p:txBody>
          <a:bodyPr>
            <a:normAutofit/>
          </a:bodyPr>
          <a:lstStyle/>
          <a:p>
            <a:pPr>
              <a:spcAft>
                <a:spcPts val="600"/>
              </a:spcAft>
            </a:pPr>
            <a:r>
              <a:rPr lang="en-US"/>
              <a:t>Sample Footer Text</a:t>
            </a:r>
          </a:p>
        </p:txBody>
      </p:sp>
      <p:cxnSp>
        <p:nvCxnSpPr>
          <p:cNvPr id="21" name="Straight Connector 20">
            <a:extLst>
              <a:ext uri="{FF2B5EF4-FFF2-40B4-BE49-F238E27FC236}">
                <a16:creationId xmlns:a16="http://schemas.microsoft.com/office/drawing/2014/main" id="{EA28B1DC-0672-4B37-99C8-1A33D3D31E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496184"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FDB89D3-7786-4CAE-BB16-92D36C8251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 y="6172200"/>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44843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7119A6-E0D6-E05E-8C16-7FEF99850B3E}"/>
              </a:ext>
            </a:extLst>
          </p:cNvPr>
          <p:cNvSpPr>
            <a:spLocks noGrp="1"/>
          </p:cNvSpPr>
          <p:nvPr>
            <p:ph type="title"/>
          </p:nvPr>
        </p:nvSpPr>
        <p:spPr>
          <a:xfrm>
            <a:off x="420624" y="365126"/>
            <a:ext cx="10515600" cy="366394"/>
          </a:xfrm>
        </p:spPr>
        <p:txBody>
          <a:bodyPr>
            <a:normAutofit fontScale="90000"/>
          </a:bodyPr>
          <a:lstStyle/>
          <a:p>
            <a:r>
              <a:rPr lang="en-US" sz="2800" dirty="0"/>
              <a:t>CFR 42 483.102 </a:t>
            </a:r>
            <a:r>
              <a:rPr lang="en-US" sz="2800" b="1" dirty="0"/>
              <a:t>Applicability and definitions    </a:t>
            </a:r>
          </a:p>
        </p:txBody>
      </p:sp>
      <p:sp>
        <p:nvSpPr>
          <p:cNvPr id="3" name="Content Placeholder 2">
            <a:extLst>
              <a:ext uri="{FF2B5EF4-FFF2-40B4-BE49-F238E27FC236}">
                <a16:creationId xmlns:a16="http://schemas.microsoft.com/office/drawing/2014/main" id="{0C5C64A0-8F3D-304D-B87F-4B353DB26E9D}"/>
              </a:ext>
            </a:extLst>
          </p:cNvPr>
          <p:cNvSpPr>
            <a:spLocks noGrp="1"/>
          </p:cNvSpPr>
          <p:nvPr>
            <p:ph idx="1"/>
          </p:nvPr>
        </p:nvSpPr>
        <p:spPr>
          <a:xfrm>
            <a:off x="420624" y="731520"/>
            <a:ext cx="11082528" cy="5998463"/>
          </a:xfrm>
        </p:spPr>
        <p:txBody>
          <a:bodyPr>
            <a:normAutofit fontScale="85000" lnSpcReduction="10000"/>
          </a:bodyPr>
          <a:lstStyle/>
          <a:p>
            <a:r>
              <a:rPr lang="en-US" dirty="0"/>
              <a:t>This subpart applies to the screening or reviewing of all individuals with mental illness </a:t>
            </a:r>
          </a:p>
          <a:p>
            <a:r>
              <a:rPr lang="en-US" dirty="0"/>
              <a:t>o</a:t>
            </a:r>
            <a:r>
              <a:rPr lang="en-US"/>
              <a:t>r </a:t>
            </a:r>
            <a:r>
              <a:rPr lang="en-US" dirty="0"/>
              <a:t>intellectual disability who apply to or reside in Medicaid certified NFs regardless of </a:t>
            </a:r>
          </a:p>
          <a:p>
            <a:r>
              <a:rPr lang="en-US" dirty="0"/>
              <a:t>source of payment for the NF services, and regardless of the individual’s or resident’s </a:t>
            </a:r>
          </a:p>
          <a:p>
            <a:r>
              <a:rPr lang="en-US" dirty="0"/>
              <a:t>known diagnoses.</a:t>
            </a:r>
          </a:p>
          <a:p>
            <a:r>
              <a:rPr lang="en-US" dirty="0"/>
              <a:t>An individual is considered to have a serious mental illness (MI) if the individual meets </a:t>
            </a:r>
          </a:p>
          <a:p>
            <a:r>
              <a:rPr lang="en-US" dirty="0"/>
              <a:t>the following requirements on diagnosis, level of impairment and duration of illness:</a:t>
            </a:r>
          </a:p>
          <a:p>
            <a:r>
              <a:rPr lang="en-US" dirty="0"/>
              <a:t>A schizophrenic, mood, paranoid, panic or other severe anxiety disorder, somatoform </a:t>
            </a:r>
          </a:p>
          <a:p>
            <a:pPr marL="0" indent="0">
              <a:buNone/>
            </a:pPr>
            <a:r>
              <a:rPr lang="en-US" dirty="0"/>
              <a:t>   disorder, personality disorder, other psychotic disorder, or another mental disorder that </a:t>
            </a:r>
          </a:p>
          <a:p>
            <a:pPr marL="0" indent="0">
              <a:buNone/>
            </a:pPr>
            <a:r>
              <a:rPr lang="en-US" dirty="0"/>
              <a:t>   may lead to a chronic disability, but not a primary diagnosis of dementia, including </a:t>
            </a:r>
          </a:p>
          <a:p>
            <a:pPr marL="0" indent="0">
              <a:buNone/>
            </a:pPr>
            <a:r>
              <a:rPr lang="en-US" dirty="0"/>
              <a:t>   Alzheimer’s disease or a related disorder, or a non-primary diagnosis of dementia unless </a:t>
            </a:r>
          </a:p>
          <a:p>
            <a:pPr marL="0" indent="0">
              <a:buNone/>
            </a:pPr>
            <a:r>
              <a:rPr lang="en-US" dirty="0"/>
              <a:t>   the primary diagnosis is a major mental disorder as defined in paragraph.</a:t>
            </a:r>
            <a:endParaRPr lang="en-US" sz="1600" dirty="0"/>
          </a:p>
        </p:txBody>
      </p:sp>
      <p:sp>
        <p:nvSpPr>
          <p:cNvPr id="4" name="Date Placeholder 3">
            <a:extLst>
              <a:ext uri="{FF2B5EF4-FFF2-40B4-BE49-F238E27FC236}">
                <a16:creationId xmlns:a16="http://schemas.microsoft.com/office/drawing/2014/main" id="{EFCC7E8B-01B4-BCD8-854B-1EC29AA4977B}"/>
              </a:ext>
            </a:extLst>
          </p:cNvPr>
          <p:cNvSpPr>
            <a:spLocks noGrp="1"/>
          </p:cNvSpPr>
          <p:nvPr>
            <p:ph type="dt" sz="half" idx="10"/>
          </p:nvPr>
        </p:nvSpPr>
        <p:spPr/>
        <p:txBody>
          <a:bodyPr/>
          <a:lstStyle/>
          <a:p>
            <a:fld id="{57997BA6-BEF8-495F-ACCD-8D19769E4FC6}" type="datetime2">
              <a:rPr lang="en-US" smtClean="0"/>
              <a:t>Friday, August 28, 2026</a:t>
            </a:fld>
            <a:endParaRPr lang="en-US" dirty="0"/>
          </a:p>
        </p:txBody>
      </p:sp>
      <p:sp>
        <p:nvSpPr>
          <p:cNvPr id="5" name="Footer Placeholder 4">
            <a:extLst>
              <a:ext uri="{FF2B5EF4-FFF2-40B4-BE49-F238E27FC236}">
                <a16:creationId xmlns:a16="http://schemas.microsoft.com/office/drawing/2014/main" id="{C2DDF133-F0A5-D7C6-C248-E29AC9E62305}"/>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E2309CFE-D925-D34D-3074-87C63DFC5EF1}"/>
              </a:ext>
            </a:extLst>
          </p:cNvPr>
          <p:cNvSpPr>
            <a:spLocks noGrp="1"/>
          </p:cNvSpPr>
          <p:nvPr>
            <p:ph type="sldNum" sz="quarter" idx="12"/>
          </p:nvPr>
        </p:nvSpPr>
        <p:spPr/>
        <p:txBody>
          <a:bodyPr/>
          <a:lstStyle/>
          <a:p>
            <a:fld id="{7BE69E03-4804-4553-A1EC-F089884EF50F}" type="slidenum">
              <a:rPr lang="en-US" smtClean="0"/>
              <a:t>3</a:t>
            </a:fld>
            <a:endParaRPr lang="en-US"/>
          </a:p>
        </p:txBody>
      </p:sp>
    </p:spTree>
    <p:extLst>
      <p:ext uri="{BB962C8B-B14F-4D97-AF65-F5344CB8AC3E}">
        <p14:creationId xmlns:p14="http://schemas.microsoft.com/office/powerpoint/2010/main" val="2451892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Background Gray Rectangle">
            <a:extLst>
              <a:ext uri="{FF2B5EF4-FFF2-40B4-BE49-F238E27FC236}">
                <a16:creationId xmlns:a16="http://schemas.microsoft.com/office/drawing/2014/main" id="{05C5A40C-F9AD-4C93-97FA-358B169FE2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14198"/>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3" name="Rectangle 12">
            <a:extLst>
              <a:ext uri="{FF2B5EF4-FFF2-40B4-BE49-F238E27FC236}">
                <a16:creationId xmlns:a16="http://schemas.microsoft.com/office/drawing/2014/main" id="{7AABA2F9-823C-4214-A440-604B5DB2FF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15" name="Rectangle 14">
            <a:extLst>
              <a:ext uri="{FF2B5EF4-FFF2-40B4-BE49-F238E27FC236}">
                <a16:creationId xmlns:a16="http://schemas.microsoft.com/office/drawing/2014/main" id="{29B92431-B474-487C-98A7-621A5D0592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685800"/>
            <a:ext cx="121920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345DA4-D4A6-01B3-0C78-30B3B425AEE8}"/>
              </a:ext>
            </a:extLst>
          </p:cNvPr>
          <p:cNvSpPr>
            <a:spLocks noGrp="1"/>
          </p:cNvSpPr>
          <p:nvPr>
            <p:ph type="title"/>
          </p:nvPr>
        </p:nvSpPr>
        <p:spPr>
          <a:xfrm>
            <a:off x="836676" y="251196"/>
            <a:ext cx="10515600" cy="414796"/>
          </a:xfrm>
        </p:spPr>
        <p:txBody>
          <a:bodyPr anchor="b">
            <a:normAutofit fontScale="90000"/>
          </a:bodyPr>
          <a:lstStyle/>
          <a:p>
            <a:pPr algn="ctr"/>
            <a:r>
              <a:rPr lang="en-US" sz="2400" b="1" dirty="0"/>
              <a:t>PASARR / PASRR</a:t>
            </a:r>
          </a:p>
        </p:txBody>
      </p:sp>
      <p:sp>
        <p:nvSpPr>
          <p:cNvPr id="6" name="Slide Number Placeholder 5">
            <a:extLst>
              <a:ext uri="{FF2B5EF4-FFF2-40B4-BE49-F238E27FC236}">
                <a16:creationId xmlns:a16="http://schemas.microsoft.com/office/drawing/2014/main" id="{246CC648-7433-B768-C0DA-E2EB8E0A8109}"/>
              </a:ext>
            </a:extLst>
          </p:cNvPr>
          <p:cNvSpPr>
            <a:spLocks noGrp="1"/>
          </p:cNvSpPr>
          <p:nvPr>
            <p:ph type="sldNum" sz="quarter" idx="12"/>
          </p:nvPr>
        </p:nvSpPr>
        <p:spPr>
          <a:xfrm>
            <a:off x="11504676" y="-14198"/>
            <a:ext cx="685800" cy="685800"/>
          </a:xfrm>
        </p:spPr>
        <p:txBody>
          <a:bodyPr anchor="ctr">
            <a:normAutofit/>
          </a:bodyPr>
          <a:lstStyle/>
          <a:p>
            <a:pPr>
              <a:spcAft>
                <a:spcPts val="600"/>
              </a:spcAft>
            </a:pPr>
            <a:fld id="{7BE69E03-4804-4553-A1EC-F089884EF50F}" type="slidenum">
              <a:rPr lang="en-US" smtClean="0"/>
              <a:pPr>
                <a:spcAft>
                  <a:spcPts val="600"/>
                </a:spcAft>
              </a:pPr>
              <a:t>4</a:t>
            </a:fld>
            <a:endParaRPr lang="en-US"/>
          </a:p>
        </p:txBody>
      </p:sp>
      <p:cxnSp>
        <p:nvCxnSpPr>
          <p:cNvPr id="17" name="Straight Connector 16">
            <a:extLst>
              <a:ext uri="{FF2B5EF4-FFF2-40B4-BE49-F238E27FC236}">
                <a16:creationId xmlns:a16="http://schemas.microsoft.com/office/drawing/2014/main" id="{18BED632-3F93-4C38-BB9D-D6B36E1076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959" y="680190"/>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B6F8EB3-36D8-41B1-645F-38264CBDF694}"/>
              </a:ext>
            </a:extLst>
          </p:cNvPr>
          <p:cNvSpPr>
            <a:spLocks noGrp="1"/>
          </p:cNvSpPr>
          <p:nvPr>
            <p:ph idx="1"/>
          </p:nvPr>
        </p:nvSpPr>
        <p:spPr>
          <a:xfrm>
            <a:off x="1170033" y="922798"/>
            <a:ext cx="9848887" cy="4964200"/>
          </a:xfrm>
        </p:spPr>
        <p:txBody>
          <a:bodyPr>
            <a:normAutofit fontScale="92500" lnSpcReduction="10000"/>
          </a:bodyPr>
          <a:lstStyle/>
          <a:p>
            <a:pPr marL="0" indent="0" algn="ctr">
              <a:buNone/>
            </a:pPr>
            <a:r>
              <a:rPr lang="en-US" sz="4200" b="1" dirty="0"/>
              <a:t>PASARR</a:t>
            </a:r>
          </a:p>
          <a:p>
            <a:r>
              <a:rPr lang="en-US" dirty="0"/>
              <a:t>1990: States were required to begin annual resident reviews = </a:t>
            </a:r>
            <a:r>
              <a:rPr lang="en-US" b="1" dirty="0"/>
              <a:t>PASARR</a:t>
            </a:r>
            <a:r>
              <a:rPr lang="en-US" dirty="0"/>
              <a:t> (Pre-Admission Screening and Annual Resident Review). </a:t>
            </a:r>
          </a:p>
          <a:p>
            <a:pPr marL="0" indent="0">
              <a:buNone/>
            </a:pPr>
            <a:endParaRPr lang="en-US" dirty="0"/>
          </a:p>
          <a:p>
            <a:pPr marL="0" indent="0" algn="ctr">
              <a:buNone/>
            </a:pPr>
            <a:r>
              <a:rPr lang="en-US" sz="4200" b="1" dirty="0"/>
              <a:t>PASRR</a:t>
            </a:r>
          </a:p>
          <a:p>
            <a:r>
              <a:rPr lang="en-US" dirty="0"/>
              <a:t>1996: There was a transition from the  </a:t>
            </a:r>
            <a:r>
              <a:rPr lang="en-US" b="1" dirty="0"/>
              <a:t>PASARR</a:t>
            </a:r>
            <a:r>
              <a:rPr lang="en-US" dirty="0"/>
              <a:t> to </a:t>
            </a:r>
            <a:r>
              <a:rPr lang="en-US" b="1" dirty="0"/>
              <a:t>PASRR </a:t>
            </a:r>
            <a:r>
              <a:rPr lang="en-US" dirty="0"/>
              <a:t> because a federal law removed the requirement for </a:t>
            </a:r>
            <a:r>
              <a:rPr lang="en-US" i="1" dirty="0"/>
              <a:t>annual</a:t>
            </a:r>
            <a:r>
              <a:rPr lang="en-US" dirty="0"/>
              <a:t> resident reviews (now triggered by a "significant change in condition") for existing residents.</a:t>
            </a:r>
          </a:p>
          <a:p>
            <a:pPr marL="0" indent="0">
              <a:buNone/>
            </a:pPr>
            <a:endParaRPr lang="en-US" b="1" dirty="0"/>
          </a:p>
          <a:p>
            <a:r>
              <a:rPr lang="en-US" dirty="0"/>
              <a:t>While the law changed in 1996, you may still see both terms used because the official </a:t>
            </a:r>
            <a:r>
              <a:rPr lang="en-US" b="1" dirty="0"/>
              <a:t>Code of Federal Regulations (CFR)</a:t>
            </a:r>
            <a:r>
              <a:rPr lang="en-US" dirty="0"/>
              <a:t> has not been fully updated to reflect the 1996 legislative change. </a:t>
            </a:r>
          </a:p>
          <a:p>
            <a:pPr marL="0" indent="0" algn="ctr">
              <a:buNone/>
            </a:pPr>
            <a:endParaRPr lang="en-US" dirty="0"/>
          </a:p>
          <a:p>
            <a:pPr marL="0" indent="0" algn="ctr">
              <a:buNone/>
            </a:pPr>
            <a:endParaRPr lang="en-US" sz="2000" dirty="0"/>
          </a:p>
          <a:p>
            <a:pPr algn="ctr"/>
            <a:endParaRPr lang="en-US" sz="1800" dirty="0"/>
          </a:p>
        </p:txBody>
      </p:sp>
      <p:cxnSp>
        <p:nvCxnSpPr>
          <p:cNvPr id="19" name="Straight Connector 18">
            <a:extLst>
              <a:ext uri="{FF2B5EF4-FFF2-40B4-BE49-F238E27FC236}">
                <a16:creationId xmlns:a16="http://schemas.microsoft.com/office/drawing/2014/main" id="{30D2A0D4-02A1-4D54-B25A-DF0DD9DD07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 y="6172200"/>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7E686F9-A6BE-312F-B7D8-6378099D382D}"/>
              </a:ext>
            </a:extLst>
          </p:cNvPr>
          <p:cNvSpPr>
            <a:spLocks noGrp="1"/>
          </p:cNvSpPr>
          <p:nvPr>
            <p:ph type="dt" sz="half" idx="10"/>
          </p:nvPr>
        </p:nvSpPr>
        <p:spPr>
          <a:xfrm>
            <a:off x="422899" y="6217920"/>
            <a:ext cx="2743200" cy="640080"/>
          </a:xfrm>
        </p:spPr>
        <p:txBody>
          <a:bodyPr anchor="ctr">
            <a:normAutofit/>
          </a:bodyPr>
          <a:lstStyle/>
          <a:p>
            <a:pPr>
              <a:spcAft>
                <a:spcPts val="600"/>
              </a:spcAft>
            </a:pPr>
            <a:fld id="{57997BA6-BEF8-495F-ACCD-8D19769E4FC6}" type="datetime2">
              <a:rPr lang="en-US" smtClean="0"/>
              <a:pPr>
                <a:spcAft>
                  <a:spcPts val="600"/>
                </a:spcAft>
              </a:pPr>
              <a:t>Friday, August 28, 2026</a:t>
            </a:fld>
            <a:endParaRPr lang="en-US"/>
          </a:p>
        </p:txBody>
      </p:sp>
      <p:sp>
        <p:nvSpPr>
          <p:cNvPr id="5" name="Footer Placeholder 4">
            <a:extLst>
              <a:ext uri="{FF2B5EF4-FFF2-40B4-BE49-F238E27FC236}">
                <a16:creationId xmlns:a16="http://schemas.microsoft.com/office/drawing/2014/main" id="{3BE908FF-D5A1-F287-F0EC-A458E8B5AE16}"/>
              </a:ext>
            </a:extLst>
          </p:cNvPr>
          <p:cNvSpPr>
            <a:spLocks noGrp="1"/>
          </p:cNvSpPr>
          <p:nvPr>
            <p:ph type="ftr" sz="quarter" idx="11"/>
          </p:nvPr>
        </p:nvSpPr>
        <p:spPr>
          <a:xfrm>
            <a:off x="3762376" y="6217920"/>
            <a:ext cx="7195367" cy="640080"/>
          </a:xfrm>
        </p:spPr>
        <p:txBody>
          <a:bodyPr anchor="ctr">
            <a:normAutofit/>
          </a:bodyPr>
          <a:lstStyle/>
          <a:p>
            <a:pPr>
              <a:spcAft>
                <a:spcPts val="600"/>
              </a:spcAft>
            </a:pPr>
            <a:r>
              <a:rPr lang="en-US"/>
              <a:t>Sample Footer Text</a:t>
            </a:r>
          </a:p>
        </p:txBody>
      </p:sp>
    </p:spTree>
    <p:extLst>
      <p:ext uri="{BB962C8B-B14F-4D97-AF65-F5344CB8AC3E}">
        <p14:creationId xmlns:p14="http://schemas.microsoft.com/office/powerpoint/2010/main" val="16292146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0F880-87E8-0EC7-2B1C-5176597D4BC8}"/>
              </a:ext>
            </a:extLst>
          </p:cNvPr>
          <p:cNvSpPr>
            <a:spLocks noGrp="1"/>
          </p:cNvSpPr>
          <p:nvPr>
            <p:ph type="title"/>
          </p:nvPr>
        </p:nvSpPr>
        <p:spPr>
          <a:xfrm>
            <a:off x="420624" y="365125"/>
            <a:ext cx="10515600" cy="460867"/>
          </a:xfrm>
        </p:spPr>
        <p:txBody>
          <a:bodyPr>
            <a:normAutofit/>
          </a:bodyPr>
          <a:lstStyle/>
          <a:p>
            <a:pPr algn="ctr"/>
            <a:r>
              <a:rPr lang="en-US" sz="2400" b="1" dirty="0"/>
              <a:t>The Minimum Data Set (MDS) Assessment</a:t>
            </a:r>
          </a:p>
        </p:txBody>
      </p:sp>
      <p:sp>
        <p:nvSpPr>
          <p:cNvPr id="3" name="Content Placeholder 2">
            <a:extLst>
              <a:ext uri="{FF2B5EF4-FFF2-40B4-BE49-F238E27FC236}">
                <a16:creationId xmlns:a16="http://schemas.microsoft.com/office/drawing/2014/main" id="{CE8A0CA4-FDD3-B357-3779-DD5F1DD0D0D2}"/>
              </a:ext>
            </a:extLst>
          </p:cNvPr>
          <p:cNvSpPr>
            <a:spLocks noGrp="1"/>
          </p:cNvSpPr>
          <p:nvPr>
            <p:ph idx="1"/>
          </p:nvPr>
        </p:nvSpPr>
        <p:spPr>
          <a:xfrm>
            <a:off x="420624" y="825993"/>
            <a:ext cx="10515600" cy="5206016"/>
          </a:xfrm>
        </p:spPr>
        <p:txBody>
          <a:bodyPr>
            <a:normAutofit/>
          </a:bodyPr>
          <a:lstStyle/>
          <a:p>
            <a:r>
              <a:rPr lang="en-US" sz="3200" dirty="0"/>
              <a:t>The Minimum Data Set (MDS) is a federally mandated, standardized clinical assessment tool used in Medicare/Medicaid-certified nursing homes to evaluate the functional, medical, and psychological status of residents. </a:t>
            </a:r>
          </a:p>
          <a:p>
            <a:r>
              <a:rPr lang="en-US" sz="3200" dirty="0"/>
              <a:t>It drives care planning, quality improvement, and reimbursement, with version 3.0 (implemented 2010) focusing on accuracy and resident voice. </a:t>
            </a:r>
          </a:p>
        </p:txBody>
      </p:sp>
      <p:sp>
        <p:nvSpPr>
          <p:cNvPr id="4" name="Date Placeholder 3">
            <a:extLst>
              <a:ext uri="{FF2B5EF4-FFF2-40B4-BE49-F238E27FC236}">
                <a16:creationId xmlns:a16="http://schemas.microsoft.com/office/drawing/2014/main" id="{D16AE24B-E3E3-EC08-0D20-A2EBC9BEE3E0}"/>
              </a:ext>
            </a:extLst>
          </p:cNvPr>
          <p:cNvSpPr>
            <a:spLocks noGrp="1"/>
          </p:cNvSpPr>
          <p:nvPr>
            <p:ph type="dt" sz="half" idx="10"/>
          </p:nvPr>
        </p:nvSpPr>
        <p:spPr/>
        <p:txBody>
          <a:bodyPr/>
          <a:lstStyle/>
          <a:p>
            <a:fld id="{57997BA6-BEF8-495F-ACCD-8D19769E4FC6}" type="datetime2">
              <a:rPr lang="en-US" smtClean="0"/>
              <a:t>Friday, August 28, 2026</a:t>
            </a:fld>
            <a:endParaRPr lang="en-US" dirty="0"/>
          </a:p>
        </p:txBody>
      </p:sp>
      <p:sp>
        <p:nvSpPr>
          <p:cNvPr id="5" name="Footer Placeholder 4">
            <a:extLst>
              <a:ext uri="{FF2B5EF4-FFF2-40B4-BE49-F238E27FC236}">
                <a16:creationId xmlns:a16="http://schemas.microsoft.com/office/drawing/2014/main" id="{4FAA309D-5A67-B8DA-8D9D-8971B1189A21}"/>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6659D866-F590-3DDF-E024-BE09DAD5BFAA}"/>
              </a:ext>
            </a:extLst>
          </p:cNvPr>
          <p:cNvSpPr>
            <a:spLocks noGrp="1"/>
          </p:cNvSpPr>
          <p:nvPr>
            <p:ph type="sldNum" sz="quarter" idx="12"/>
          </p:nvPr>
        </p:nvSpPr>
        <p:spPr/>
        <p:txBody>
          <a:bodyPr/>
          <a:lstStyle/>
          <a:p>
            <a:fld id="{7BE69E03-4804-4553-A1EC-F089884EF50F}" type="slidenum">
              <a:rPr lang="en-US" smtClean="0"/>
              <a:t>5</a:t>
            </a:fld>
            <a:endParaRPr lang="en-US"/>
          </a:p>
        </p:txBody>
      </p:sp>
    </p:spTree>
    <p:extLst>
      <p:ext uri="{BB962C8B-B14F-4D97-AF65-F5344CB8AC3E}">
        <p14:creationId xmlns:p14="http://schemas.microsoft.com/office/powerpoint/2010/main" val="1078994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435DA-CE7D-688F-400C-EAFAB7E702DD}"/>
              </a:ext>
            </a:extLst>
          </p:cNvPr>
          <p:cNvSpPr>
            <a:spLocks noGrp="1"/>
          </p:cNvSpPr>
          <p:nvPr>
            <p:ph type="title"/>
          </p:nvPr>
        </p:nvSpPr>
        <p:spPr>
          <a:xfrm>
            <a:off x="420624" y="365125"/>
            <a:ext cx="10515600" cy="384683"/>
          </a:xfrm>
        </p:spPr>
        <p:txBody>
          <a:bodyPr>
            <a:noAutofit/>
          </a:bodyPr>
          <a:lstStyle/>
          <a:p>
            <a:pPr algn="ctr"/>
            <a:r>
              <a:rPr lang="en-US" sz="2400" b="1" dirty="0"/>
              <a:t>Key MDS Items for PASRR</a:t>
            </a:r>
          </a:p>
        </p:txBody>
      </p:sp>
      <p:sp>
        <p:nvSpPr>
          <p:cNvPr id="3" name="Content Placeholder 2">
            <a:extLst>
              <a:ext uri="{FF2B5EF4-FFF2-40B4-BE49-F238E27FC236}">
                <a16:creationId xmlns:a16="http://schemas.microsoft.com/office/drawing/2014/main" id="{BA61575A-B6A9-2FB7-F34E-B7117163979C}"/>
              </a:ext>
            </a:extLst>
          </p:cNvPr>
          <p:cNvSpPr>
            <a:spLocks noGrp="1"/>
          </p:cNvSpPr>
          <p:nvPr>
            <p:ph idx="1"/>
          </p:nvPr>
        </p:nvSpPr>
        <p:spPr>
          <a:xfrm>
            <a:off x="420624" y="749809"/>
            <a:ext cx="11082528" cy="5282200"/>
          </a:xfrm>
        </p:spPr>
        <p:txBody>
          <a:bodyPr>
            <a:normAutofit/>
          </a:bodyPr>
          <a:lstStyle/>
          <a:p>
            <a:r>
              <a:rPr lang="en-US" sz="2000" b="1" dirty="0"/>
              <a:t>A1500 (PASRR Level II Evaluation):</a:t>
            </a:r>
            <a:r>
              <a:rPr lang="en-US" sz="2000" dirty="0"/>
              <a:t> Identifies if the resident has been evaluated by the state Level II PASRR process and currently has an active PASRR condition.</a:t>
            </a:r>
          </a:p>
          <a:p>
            <a:r>
              <a:rPr lang="en-US" sz="2000" dirty="0"/>
              <a:t>Code 0: No (skip to A1550)</a:t>
            </a:r>
          </a:p>
          <a:p>
            <a:r>
              <a:rPr lang="en-US" sz="2000" dirty="0"/>
              <a:t>Code 1: Yes (continue to A1510)</a:t>
            </a:r>
          </a:p>
          <a:p>
            <a:r>
              <a:rPr lang="en-US" sz="2000" dirty="0"/>
              <a:t>Code 9: Not a Medicaid-certified unit (skip to A1550)</a:t>
            </a:r>
          </a:p>
          <a:p>
            <a:r>
              <a:rPr lang="en-US" sz="2000" b="1" dirty="0"/>
              <a:t>A1510 (PASRR Conditions):</a:t>
            </a:r>
            <a:r>
              <a:rPr lang="en-US" sz="2000" dirty="0"/>
              <a:t> Specifies which condition was identified during the Level II evaluation (check all that apply):</a:t>
            </a:r>
          </a:p>
          <a:p>
            <a:r>
              <a:rPr lang="en-US" sz="2000" dirty="0"/>
              <a:t>A. Serious Mental Illness (SMI)</a:t>
            </a:r>
          </a:p>
          <a:p>
            <a:r>
              <a:rPr lang="en-US" sz="2000" dirty="0"/>
              <a:t>B. Intellectual Disability (ID)</a:t>
            </a:r>
          </a:p>
          <a:p>
            <a:r>
              <a:rPr lang="en-US" sz="2000" dirty="0"/>
              <a:t>C. Other Related Conditions(RC)</a:t>
            </a:r>
          </a:p>
          <a:p>
            <a:r>
              <a:rPr lang="en-US" sz="2000" b="1" dirty="0"/>
              <a:t>A1550 (Conditions Related to ID/DD Status):</a:t>
            </a:r>
            <a:r>
              <a:rPr lang="en-US" sz="2000" dirty="0"/>
              <a:t> Asks about specific conditions such as Down syndrome or Autism, even if a Level II PASRR was not triggered. </a:t>
            </a:r>
          </a:p>
          <a:p>
            <a:endParaRPr lang="en-US" dirty="0"/>
          </a:p>
        </p:txBody>
      </p:sp>
      <p:sp>
        <p:nvSpPr>
          <p:cNvPr id="4" name="Date Placeholder 3">
            <a:extLst>
              <a:ext uri="{FF2B5EF4-FFF2-40B4-BE49-F238E27FC236}">
                <a16:creationId xmlns:a16="http://schemas.microsoft.com/office/drawing/2014/main" id="{4BCF7B8D-397D-8F47-AAB5-151D0B878FB0}"/>
              </a:ext>
            </a:extLst>
          </p:cNvPr>
          <p:cNvSpPr>
            <a:spLocks noGrp="1"/>
          </p:cNvSpPr>
          <p:nvPr>
            <p:ph type="dt" sz="half" idx="10"/>
          </p:nvPr>
        </p:nvSpPr>
        <p:spPr/>
        <p:txBody>
          <a:bodyPr/>
          <a:lstStyle/>
          <a:p>
            <a:fld id="{57997BA6-BEF8-495F-ACCD-8D19769E4FC6}" type="datetime2">
              <a:rPr lang="en-US" smtClean="0"/>
              <a:t>Friday, August 28, 2026</a:t>
            </a:fld>
            <a:endParaRPr lang="en-US" dirty="0"/>
          </a:p>
        </p:txBody>
      </p:sp>
      <p:sp>
        <p:nvSpPr>
          <p:cNvPr id="5" name="Footer Placeholder 4">
            <a:extLst>
              <a:ext uri="{FF2B5EF4-FFF2-40B4-BE49-F238E27FC236}">
                <a16:creationId xmlns:a16="http://schemas.microsoft.com/office/drawing/2014/main" id="{2ECDA0AE-0262-7B86-E514-F225C2E82854}"/>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AC929A72-AE8B-C131-1B0C-600A828088EC}"/>
              </a:ext>
            </a:extLst>
          </p:cNvPr>
          <p:cNvSpPr>
            <a:spLocks noGrp="1"/>
          </p:cNvSpPr>
          <p:nvPr>
            <p:ph type="sldNum" sz="quarter" idx="12"/>
          </p:nvPr>
        </p:nvSpPr>
        <p:spPr/>
        <p:txBody>
          <a:bodyPr/>
          <a:lstStyle/>
          <a:p>
            <a:fld id="{7BE69E03-4804-4553-A1EC-F089884EF50F}" type="slidenum">
              <a:rPr lang="en-US" smtClean="0"/>
              <a:t>6</a:t>
            </a:fld>
            <a:endParaRPr lang="en-US"/>
          </a:p>
        </p:txBody>
      </p:sp>
    </p:spTree>
    <p:extLst>
      <p:ext uri="{BB962C8B-B14F-4D97-AF65-F5344CB8AC3E}">
        <p14:creationId xmlns:p14="http://schemas.microsoft.com/office/powerpoint/2010/main" val="19453349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5E2A2-C6E5-ADBA-CFC1-7B15A14FE434}"/>
              </a:ext>
            </a:extLst>
          </p:cNvPr>
          <p:cNvSpPr>
            <a:spLocks noGrp="1"/>
          </p:cNvSpPr>
          <p:nvPr>
            <p:ph type="title"/>
          </p:nvPr>
        </p:nvSpPr>
        <p:spPr>
          <a:xfrm>
            <a:off x="420624" y="365125"/>
            <a:ext cx="10515600" cy="460867"/>
          </a:xfrm>
        </p:spPr>
        <p:txBody>
          <a:bodyPr>
            <a:normAutofit/>
          </a:bodyPr>
          <a:lstStyle/>
          <a:p>
            <a:pPr algn="ctr"/>
            <a:r>
              <a:rPr lang="en-US" sz="2400" b="1" dirty="0"/>
              <a:t>Section I 10020 Primary Diagnosis</a:t>
            </a:r>
          </a:p>
        </p:txBody>
      </p:sp>
      <p:pic>
        <p:nvPicPr>
          <p:cNvPr id="8" name="Content Placeholder 7">
            <a:extLst>
              <a:ext uri="{FF2B5EF4-FFF2-40B4-BE49-F238E27FC236}">
                <a16:creationId xmlns:a16="http://schemas.microsoft.com/office/drawing/2014/main" id="{37F7B6F7-F319-8E29-271A-F6034D8D03FD}"/>
              </a:ext>
            </a:extLst>
          </p:cNvPr>
          <p:cNvPicPr>
            <a:picLocks noGrp="1" noChangeAspect="1"/>
          </p:cNvPicPr>
          <p:nvPr>
            <p:ph idx="1"/>
          </p:nvPr>
        </p:nvPicPr>
        <p:blipFill>
          <a:blip r:embed="rId3"/>
          <a:stretch>
            <a:fillRect/>
          </a:stretch>
        </p:blipFill>
        <p:spPr>
          <a:xfrm>
            <a:off x="1691719" y="1376076"/>
            <a:ext cx="7973538" cy="4105848"/>
          </a:xfrm>
          <a:prstGeom prst="rect">
            <a:avLst/>
          </a:prstGeom>
        </p:spPr>
      </p:pic>
      <p:sp>
        <p:nvSpPr>
          <p:cNvPr id="4" name="Date Placeholder 3">
            <a:extLst>
              <a:ext uri="{FF2B5EF4-FFF2-40B4-BE49-F238E27FC236}">
                <a16:creationId xmlns:a16="http://schemas.microsoft.com/office/drawing/2014/main" id="{87653B93-2D50-6444-8651-57FFFD64BA14}"/>
              </a:ext>
            </a:extLst>
          </p:cNvPr>
          <p:cNvSpPr>
            <a:spLocks noGrp="1"/>
          </p:cNvSpPr>
          <p:nvPr>
            <p:ph type="dt" sz="half" idx="10"/>
          </p:nvPr>
        </p:nvSpPr>
        <p:spPr/>
        <p:txBody>
          <a:bodyPr/>
          <a:lstStyle/>
          <a:p>
            <a:fld id="{57997BA6-BEF8-495F-ACCD-8D19769E4FC6}" type="datetime2">
              <a:rPr lang="en-US" smtClean="0"/>
              <a:t>Friday, August 28, 2026</a:t>
            </a:fld>
            <a:endParaRPr lang="en-US" dirty="0"/>
          </a:p>
        </p:txBody>
      </p:sp>
      <p:sp>
        <p:nvSpPr>
          <p:cNvPr id="5" name="Footer Placeholder 4">
            <a:extLst>
              <a:ext uri="{FF2B5EF4-FFF2-40B4-BE49-F238E27FC236}">
                <a16:creationId xmlns:a16="http://schemas.microsoft.com/office/drawing/2014/main" id="{BF44716F-694B-DB95-EC7A-C3B2C45C3811}"/>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63B92332-8737-947E-75C1-1326A5ED3EE3}"/>
              </a:ext>
            </a:extLst>
          </p:cNvPr>
          <p:cNvSpPr>
            <a:spLocks noGrp="1"/>
          </p:cNvSpPr>
          <p:nvPr>
            <p:ph type="sldNum" sz="quarter" idx="12"/>
          </p:nvPr>
        </p:nvSpPr>
        <p:spPr/>
        <p:txBody>
          <a:bodyPr/>
          <a:lstStyle/>
          <a:p>
            <a:fld id="{7BE69E03-4804-4553-A1EC-F089884EF50F}" type="slidenum">
              <a:rPr lang="en-US" smtClean="0"/>
              <a:t>7</a:t>
            </a:fld>
            <a:endParaRPr lang="en-US"/>
          </a:p>
        </p:txBody>
      </p:sp>
    </p:spTree>
    <p:extLst>
      <p:ext uri="{BB962C8B-B14F-4D97-AF65-F5344CB8AC3E}">
        <p14:creationId xmlns:p14="http://schemas.microsoft.com/office/powerpoint/2010/main" val="25227403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AF6E1-25F4-250B-720E-7CA484029582}"/>
              </a:ext>
            </a:extLst>
          </p:cNvPr>
          <p:cNvSpPr>
            <a:spLocks noGrp="1"/>
          </p:cNvSpPr>
          <p:nvPr>
            <p:ph type="title"/>
          </p:nvPr>
        </p:nvSpPr>
        <p:spPr>
          <a:xfrm>
            <a:off x="420624" y="365125"/>
            <a:ext cx="10515600" cy="460867"/>
          </a:xfrm>
        </p:spPr>
        <p:txBody>
          <a:bodyPr>
            <a:normAutofit/>
          </a:bodyPr>
          <a:lstStyle/>
          <a:p>
            <a:pPr algn="ctr"/>
            <a:r>
              <a:rPr lang="en-US" sz="2400" b="1" dirty="0"/>
              <a:t>Active Diagnoses in the last 7 days</a:t>
            </a:r>
          </a:p>
        </p:txBody>
      </p:sp>
      <p:sp>
        <p:nvSpPr>
          <p:cNvPr id="3" name="Content Placeholder 2">
            <a:extLst>
              <a:ext uri="{FF2B5EF4-FFF2-40B4-BE49-F238E27FC236}">
                <a16:creationId xmlns:a16="http://schemas.microsoft.com/office/drawing/2014/main" id="{BA0D98F7-A5C1-A5D1-D8D6-E918514F48B2}"/>
              </a:ext>
            </a:extLst>
          </p:cNvPr>
          <p:cNvSpPr>
            <a:spLocks noGrp="1"/>
          </p:cNvSpPr>
          <p:nvPr>
            <p:ph idx="1"/>
          </p:nvPr>
        </p:nvSpPr>
        <p:spPr>
          <a:xfrm>
            <a:off x="420624" y="825993"/>
            <a:ext cx="11082528" cy="5206016"/>
          </a:xfrm>
        </p:spPr>
        <p:txBody>
          <a:bodyPr/>
          <a:lstStyle/>
          <a:p>
            <a:r>
              <a:rPr lang="en-US" dirty="0"/>
              <a:t>Section I: Active Diagnoses</a:t>
            </a:r>
          </a:p>
          <a:p>
            <a:endParaRPr lang="en-US" dirty="0"/>
          </a:p>
        </p:txBody>
      </p:sp>
      <p:sp>
        <p:nvSpPr>
          <p:cNvPr id="4" name="Date Placeholder 3">
            <a:extLst>
              <a:ext uri="{FF2B5EF4-FFF2-40B4-BE49-F238E27FC236}">
                <a16:creationId xmlns:a16="http://schemas.microsoft.com/office/drawing/2014/main" id="{932F27E9-2251-ECAD-E508-7B64D03BC098}"/>
              </a:ext>
            </a:extLst>
          </p:cNvPr>
          <p:cNvSpPr>
            <a:spLocks noGrp="1"/>
          </p:cNvSpPr>
          <p:nvPr>
            <p:ph type="dt" sz="half" idx="10"/>
          </p:nvPr>
        </p:nvSpPr>
        <p:spPr/>
        <p:txBody>
          <a:bodyPr/>
          <a:lstStyle/>
          <a:p>
            <a:fld id="{57997BA6-BEF8-495F-ACCD-8D19769E4FC6}" type="datetime2">
              <a:rPr lang="en-US" smtClean="0"/>
              <a:t>Friday, August 28, 2026</a:t>
            </a:fld>
            <a:endParaRPr lang="en-US" dirty="0"/>
          </a:p>
        </p:txBody>
      </p:sp>
      <p:sp>
        <p:nvSpPr>
          <p:cNvPr id="5" name="Footer Placeholder 4">
            <a:extLst>
              <a:ext uri="{FF2B5EF4-FFF2-40B4-BE49-F238E27FC236}">
                <a16:creationId xmlns:a16="http://schemas.microsoft.com/office/drawing/2014/main" id="{21C90843-BF29-7DE3-3BA1-2CCBEAFA243D}"/>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FAE41E5D-39F2-EC8A-4D7E-9BB0E943375D}"/>
              </a:ext>
            </a:extLst>
          </p:cNvPr>
          <p:cNvSpPr>
            <a:spLocks noGrp="1"/>
          </p:cNvSpPr>
          <p:nvPr>
            <p:ph type="sldNum" sz="quarter" idx="12"/>
          </p:nvPr>
        </p:nvSpPr>
        <p:spPr/>
        <p:txBody>
          <a:bodyPr/>
          <a:lstStyle/>
          <a:p>
            <a:fld id="{7BE69E03-4804-4553-A1EC-F089884EF50F}" type="slidenum">
              <a:rPr lang="en-US" smtClean="0"/>
              <a:t>8</a:t>
            </a:fld>
            <a:endParaRPr lang="en-US"/>
          </a:p>
        </p:txBody>
      </p:sp>
      <p:pic>
        <p:nvPicPr>
          <p:cNvPr id="8" name="Picture 7">
            <a:extLst>
              <a:ext uri="{FF2B5EF4-FFF2-40B4-BE49-F238E27FC236}">
                <a16:creationId xmlns:a16="http://schemas.microsoft.com/office/drawing/2014/main" id="{19124AC6-5775-A4D8-C9CD-21FEE547813B}"/>
              </a:ext>
            </a:extLst>
          </p:cNvPr>
          <p:cNvPicPr>
            <a:picLocks noChangeAspect="1"/>
          </p:cNvPicPr>
          <p:nvPr/>
        </p:nvPicPr>
        <p:blipFill>
          <a:blip r:embed="rId3"/>
          <a:stretch>
            <a:fillRect/>
          </a:stretch>
        </p:blipFill>
        <p:spPr>
          <a:xfrm>
            <a:off x="688848" y="1347323"/>
            <a:ext cx="7878274" cy="2081677"/>
          </a:xfrm>
          <a:prstGeom prst="rect">
            <a:avLst/>
          </a:prstGeom>
        </p:spPr>
      </p:pic>
      <p:pic>
        <p:nvPicPr>
          <p:cNvPr id="9" name="Picture 8">
            <a:extLst>
              <a:ext uri="{FF2B5EF4-FFF2-40B4-BE49-F238E27FC236}">
                <a16:creationId xmlns:a16="http://schemas.microsoft.com/office/drawing/2014/main" id="{F6054431-B30F-2FEE-5262-CC9BC4AE7337}"/>
              </a:ext>
            </a:extLst>
          </p:cNvPr>
          <p:cNvPicPr>
            <a:picLocks noChangeAspect="1"/>
          </p:cNvPicPr>
          <p:nvPr/>
        </p:nvPicPr>
        <p:blipFill>
          <a:blip r:embed="rId4"/>
          <a:stretch>
            <a:fillRect/>
          </a:stretch>
        </p:blipFill>
        <p:spPr>
          <a:xfrm>
            <a:off x="688848" y="3614911"/>
            <a:ext cx="7878274" cy="949713"/>
          </a:xfrm>
          <a:prstGeom prst="rect">
            <a:avLst/>
          </a:prstGeom>
        </p:spPr>
      </p:pic>
    </p:spTree>
    <p:extLst>
      <p:ext uri="{BB962C8B-B14F-4D97-AF65-F5344CB8AC3E}">
        <p14:creationId xmlns:p14="http://schemas.microsoft.com/office/powerpoint/2010/main" val="22955780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309F2-6830-41BF-80B1-4A96F6662BAC}"/>
              </a:ext>
            </a:extLst>
          </p:cNvPr>
          <p:cNvSpPr>
            <a:spLocks noGrp="1"/>
          </p:cNvSpPr>
          <p:nvPr>
            <p:ph type="title"/>
          </p:nvPr>
        </p:nvSpPr>
        <p:spPr>
          <a:xfrm>
            <a:off x="420624" y="365125"/>
            <a:ext cx="10515600" cy="460867"/>
          </a:xfrm>
        </p:spPr>
        <p:txBody>
          <a:bodyPr>
            <a:normAutofit/>
          </a:bodyPr>
          <a:lstStyle/>
          <a:p>
            <a:pPr algn="ctr"/>
            <a:r>
              <a:rPr lang="en-US" sz="2400" b="1" dirty="0"/>
              <a:t>Other areas on the MDS that trigger for the Surveyors</a:t>
            </a:r>
          </a:p>
        </p:txBody>
      </p:sp>
      <p:sp>
        <p:nvSpPr>
          <p:cNvPr id="3" name="Content Placeholder 2">
            <a:extLst>
              <a:ext uri="{FF2B5EF4-FFF2-40B4-BE49-F238E27FC236}">
                <a16:creationId xmlns:a16="http://schemas.microsoft.com/office/drawing/2014/main" id="{645F9A96-59D5-CD61-E06A-9DE3B11E8617}"/>
              </a:ext>
            </a:extLst>
          </p:cNvPr>
          <p:cNvSpPr>
            <a:spLocks noGrp="1"/>
          </p:cNvSpPr>
          <p:nvPr>
            <p:ph idx="1"/>
          </p:nvPr>
        </p:nvSpPr>
        <p:spPr>
          <a:xfrm>
            <a:off x="585216" y="1002665"/>
            <a:ext cx="10515600" cy="5151247"/>
          </a:xfrm>
        </p:spPr>
        <p:txBody>
          <a:bodyPr/>
          <a:lstStyle/>
          <a:p>
            <a:r>
              <a:rPr lang="en-US" dirty="0"/>
              <a:t>Section N: Medications</a:t>
            </a:r>
          </a:p>
          <a:p>
            <a:endParaRPr lang="en-US" dirty="0"/>
          </a:p>
        </p:txBody>
      </p:sp>
      <p:sp>
        <p:nvSpPr>
          <p:cNvPr id="4" name="Date Placeholder 3">
            <a:extLst>
              <a:ext uri="{FF2B5EF4-FFF2-40B4-BE49-F238E27FC236}">
                <a16:creationId xmlns:a16="http://schemas.microsoft.com/office/drawing/2014/main" id="{4CE4F54A-E6FA-9B20-1A35-3FC8D834BD37}"/>
              </a:ext>
            </a:extLst>
          </p:cNvPr>
          <p:cNvSpPr>
            <a:spLocks noGrp="1"/>
          </p:cNvSpPr>
          <p:nvPr>
            <p:ph type="dt" sz="half" idx="10"/>
          </p:nvPr>
        </p:nvSpPr>
        <p:spPr/>
        <p:txBody>
          <a:bodyPr/>
          <a:lstStyle/>
          <a:p>
            <a:fld id="{57997BA6-BEF8-495F-ACCD-8D19769E4FC6}" type="datetime2">
              <a:rPr lang="en-US" smtClean="0"/>
              <a:t>Friday, August 28, 2026</a:t>
            </a:fld>
            <a:endParaRPr lang="en-US" dirty="0"/>
          </a:p>
        </p:txBody>
      </p:sp>
      <p:sp>
        <p:nvSpPr>
          <p:cNvPr id="5" name="Footer Placeholder 4">
            <a:extLst>
              <a:ext uri="{FF2B5EF4-FFF2-40B4-BE49-F238E27FC236}">
                <a16:creationId xmlns:a16="http://schemas.microsoft.com/office/drawing/2014/main" id="{0418497C-F649-3820-3678-76540D0C41B9}"/>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E044B44C-3DD9-E152-2B6F-6C403CA94902}"/>
              </a:ext>
            </a:extLst>
          </p:cNvPr>
          <p:cNvSpPr>
            <a:spLocks noGrp="1"/>
          </p:cNvSpPr>
          <p:nvPr>
            <p:ph type="sldNum" sz="quarter" idx="12"/>
          </p:nvPr>
        </p:nvSpPr>
        <p:spPr/>
        <p:txBody>
          <a:bodyPr/>
          <a:lstStyle/>
          <a:p>
            <a:fld id="{7BE69E03-4804-4553-A1EC-F089884EF50F}" type="slidenum">
              <a:rPr lang="en-US" smtClean="0"/>
              <a:t>9</a:t>
            </a:fld>
            <a:endParaRPr lang="en-US"/>
          </a:p>
        </p:txBody>
      </p:sp>
      <p:pic>
        <p:nvPicPr>
          <p:cNvPr id="8" name="Picture 7">
            <a:extLst>
              <a:ext uri="{FF2B5EF4-FFF2-40B4-BE49-F238E27FC236}">
                <a16:creationId xmlns:a16="http://schemas.microsoft.com/office/drawing/2014/main" id="{F2A8BDB8-52B1-3388-84F3-7E8D2DD0E2DB}"/>
              </a:ext>
            </a:extLst>
          </p:cNvPr>
          <p:cNvPicPr>
            <a:picLocks noChangeAspect="1"/>
          </p:cNvPicPr>
          <p:nvPr/>
        </p:nvPicPr>
        <p:blipFill>
          <a:blip r:embed="rId3"/>
          <a:stretch>
            <a:fillRect/>
          </a:stretch>
        </p:blipFill>
        <p:spPr>
          <a:xfrm>
            <a:off x="2180678" y="1518970"/>
            <a:ext cx="7830643" cy="4634941"/>
          </a:xfrm>
          <a:prstGeom prst="rect">
            <a:avLst/>
          </a:prstGeom>
        </p:spPr>
      </p:pic>
    </p:spTree>
    <p:extLst>
      <p:ext uri="{BB962C8B-B14F-4D97-AF65-F5344CB8AC3E}">
        <p14:creationId xmlns:p14="http://schemas.microsoft.com/office/powerpoint/2010/main" val="30608910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D1914-B496-CE5B-1A48-2EE294567C3A}"/>
              </a:ext>
            </a:extLst>
          </p:cNvPr>
          <p:cNvSpPr>
            <a:spLocks noGrp="1"/>
          </p:cNvSpPr>
          <p:nvPr>
            <p:ph type="title"/>
          </p:nvPr>
        </p:nvSpPr>
        <p:spPr>
          <a:xfrm>
            <a:off x="420624" y="365125"/>
            <a:ext cx="10515600" cy="460867"/>
          </a:xfrm>
        </p:spPr>
        <p:txBody>
          <a:bodyPr>
            <a:normAutofit/>
          </a:bodyPr>
          <a:lstStyle/>
          <a:p>
            <a:pPr algn="ctr"/>
            <a:r>
              <a:rPr lang="en-US" sz="2400" b="1" dirty="0"/>
              <a:t>What triggers the surveyor to investigate the PASRR</a:t>
            </a:r>
          </a:p>
        </p:txBody>
      </p:sp>
      <p:pic>
        <p:nvPicPr>
          <p:cNvPr id="8" name="Content Placeholder 7">
            <a:extLst>
              <a:ext uri="{FF2B5EF4-FFF2-40B4-BE49-F238E27FC236}">
                <a16:creationId xmlns:a16="http://schemas.microsoft.com/office/drawing/2014/main" id="{8DCA3D62-FC0E-A8F3-9098-709724D05481}"/>
              </a:ext>
            </a:extLst>
          </p:cNvPr>
          <p:cNvPicPr>
            <a:picLocks noGrp="1" noChangeAspect="1"/>
          </p:cNvPicPr>
          <p:nvPr>
            <p:ph idx="1"/>
          </p:nvPr>
        </p:nvPicPr>
        <p:blipFill>
          <a:blip r:embed="rId3"/>
          <a:stretch>
            <a:fillRect/>
          </a:stretch>
        </p:blipFill>
        <p:spPr>
          <a:xfrm>
            <a:off x="2971800" y="1035541"/>
            <a:ext cx="6334125" cy="1945783"/>
          </a:xfrm>
          <a:prstGeom prst="rect">
            <a:avLst/>
          </a:prstGeom>
        </p:spPr>
      </p:pic>
      <p:sp>
        <p:nvSpPr>
          <p:cNvPr id="4" name="Date Placeholder 3">
            <a:extLst>
              <a:ext uri="{FF2B5EF4-FFF2-40B4-BE49-F238E27FC236}">
                <a16:creationId xmlns:a16="http://schemas.microsoft.com/office/drawing/2014/main" id="{D2BE8280-7C4C-C258-E1C7-2CE040526D48}"/>
              </a:ext>
            </a:extLst>
          </p:cNvPr>
          <p:cNvSpPr>
            <a:spLocks noGrp="1"/>
          </p:cNvSpPr>
          <p:nvPr>
            <p:ph type="dt" sz="half" idx="10"/>
          </p:nvPr>
        </p:nvSpPr>
        <p:spPr/>
        <p:txBody>
          <a:bodyPr/>
          <a:lstStyle/>
          <a:p>
            <a:fld id="{57997BA6-BEF8-495F-ACCD-8D19769E4FC6}" type="datetime2">
              <a:rPr lang="en-US" smtClean="0"/>
              <a:t>Friday, August 28, 2026</a:t>
            </a:fld>
            <a:endParaRPr lang="en-US" dirty="0"/>
          </a:p>
        </p:txBody>
      </p:sp>
      <p:sp>
        <p:nvSpPr>
          <p:cNvPr id="5" name="Footer Placeholder 4">
            <a:extLst>
              <a:ext uri="{FF2B5EF4-FFF2-40B4-BE49-F238E27FC236}">
                <a16:creationId xmlns:a16="http://schemas.microsoft.com/office/drawing/2014/main" id="{873480BD-05D5-739F-88C9-C789EB80CBA5}"/>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39233505-EA9F-046C-FC18-E0101503A62E}"/>
              </a:ext>
            </a:extLst>
          </p:cNvPr>
          <p:cNvSpPr>
            <a:spLocks noGrp="1"/>
          </p:cNvSpPr>
          <p:nvPr>
            <p:ph type="sldNum" sz="quarter" idx="12"/>
          </p:nvPr>
        </p:nvSpPr>
        <p:spPr/>
        <p:txBody>
          <a:bodyPr/>
          <a:lstStyle/>
          <a:p>
            <a:fld id="{7BE69E03-4804-4553-A1EC-F089884EF50F}" type="slidenum">
              <a:rPr lang="en-US" smtClean="0"/>
              <a:t>10</a:t>
            </a:fld>
            <a:endParaRPr lang="en-US"/>
          </a:p>
        </p:txBody>
      </p:sp>
      <p:pic>
        <p:nvPicPr>
          <p:cNvPr id="10" name="Picture 9">
            <a:extLst>
              <a:ext uri="{FF2B5EF4-FFF2-40B4-BE49-F238E27FC236}">
                <a16:creationId xmlns:a16="http://schemas.microsoft.com/office/drawing/2014/main" id="{39BD2C92-4D61-798C-3173-08C9D657D0FB}"/>
              </a:ext>
            </a:extLst>
          </p:cNvPr>
          <p:cNvPicPr>
            <a:picLocks noChangeAspect="1"/>
          </p:cNvPicPr>
          <p:nvPr/>
        </p:nvPicPr>
        <p:blipFill>
          <a:blip r:embed="rId4"/>
          <a:stretch>
            <a:fillRect/>
          </a:stretch>
        </p:blipFill>
        <p:spPr>
          <a:xfrm>
            <a:off x="2971800" y="3505200"/>
            <a:ext cx="6257925" cy="2066925"/>
          </a:xfrm>
          <a:prstGeom prst="rect">
            <a:avLst/>
          </a:prstGeom>
        </p:spPr>
      </p:pic>
    </p:spTree>
    <p:extLst>
      <p:ext uri="{BB962C8B-B14F-4D97-AF65-F5344CB8AC3E}">
        <p14:creationId xmlns:p14="http://schemas.microsoft.com/office/powerpoint/2010/main" val="15611470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2C5A8-7E1F-1825-E1BF-7A7AD58B5D8F}"/>
              </a:ext>
            </a:extLst>
          </p:cNvPr>
          <p:cNvSpPr>
            <a:spLocks noGrp="1"/>
          </p:cNvSpPr>
          <p:nvPr>
            <p:ph type="title"/>
          </p:nvPr>
        </p:nvSpPr>
        <p:spPr>
          <a:xfrm>
            <a:off x="420624" y="365126"/>
            <a:ext cx="10515600" cy="460865"/>
          </a:xfrm>
        </p:spPr>
        <p:txBody>
          <a:bodyPr>
            <a:normAutofit/>
          </a:bodyPr>
          <a:lstStyle/>
          <a:p>
            <a:pPr algn="ctr"/>
            <a:r>
              <a:rPr lang="en-US" sz="2400" b="1" dirty="0"/>
              <a:t>F645 PASRR Screening for MD &amp; ID</a:t>
            </a:r>
          </a:p>
        </p:txBody>
      </p:sp>
      <p:sp>
        <p:nvSpPr>
          <p:cNvPr id="3" name="Content Placeholder 2">
            <a:extLst>
              <a:ext uri="{FF2B5EF4-FFF2-40B4-BE49-F238E27FC236}">
                <a16:creationId xmlns:a16="http://schemas.microsoft.com/office/drawing/2014/main" id="{4F7A6DF6-8B62-5C0D-E172-74E40B99C41C}"/>
              </a:ext>
            </a:extLst>
          </p:cNvPr>
          <p:cNvSpPr>
            <a:spLocks noGrp="1"/>
          </p:cNvSpPr>
          <p:nvPr>
            <p:ph idx="1"/>
          </p:nvPr>
        </p:nvSpPr>
        <p:spPr>
          <a:xfrm>
            <a:off x="420624" y="859536"/>
            <a:ext cx="10515600" cy="5172473"/>
          </a:xfrm>
        </p:spPr>
        <p:txBody>
          <a:bodyPr>
            <a:normAutofit fontScale="92500" lnSpcReduction="10000"/>
          </a:bodyPr>
          <a:lstStyle/>
          <a:p>
            <a:r>
              <a:rPr lang="en-US" b="1" dirty="0"/>
              <a:t>Level I Screening:</a:t>
            </a:r>
            <a:r>
              <a:rPr lang="en-US" dirty="0"/>
              <a:t> Identifies if the applicant has a possible serious mental illness, intellectual disability, or related condition. This is done before the resident is admitted. </a:t>
            </a:r>
          </a:p>
          <a:p>
            <a:r>
              <a:rPr lang="en-US" b="1" dirty="0"/>
              <a:t>Level II Evaluation:</a:t>
            </a:r>
            <a:r>
              <a:rPr lang="en-US" dirty="0"/>
              <a:t> An in-depth assessment conducted by the state if a Level I screen triggers. This step determines the most appropriate care setting and if specialized services are necessary.</a:t>
            </a:r>
          </a:p>
          <a:p>
            <a:endParaRPr lang="en-US" dirty="0"/>
          </a:p>
          <a:p>
            <a:r>
              <a:rPr lang="en-US" b="1" dirty="0"/>
              <a:t>Surveyor Guidelines:</a:t>
            </a:r>
            <a:endParaRPr lang="en-US" dirty="0"/>
          </a:p>
          <a:p>
            <a:r>
              <a:rPr lang="en-US" b="1" dirty="0"/>
              <a:t>Pre-Admission Completion:</a:t>
            </a:r>
            <a:r>
              <a:rPr lang="en-US" dirty="0"/>
              <a:t> The screening was done </a:t>
            </a:r>
            <a:r>
              <a:rPr lang="en-US" i="1" dirty="0"/>
              <a:t>before</a:t>
            </a:r>
            <a:r>
              <a:rPr lang="en-US" dirty="0"/>
              <a:t> the resident moved into the facility.</a:t>
            </a:r>
          </a:p>
          <a:p>
            <a:r>
              <a:rPr lang="en-US" b="1" dirty="0"/>
              <a:t>No Inappropriate Placement:</a:t>
            </a:r>
            <a:r>
              <a:rPr lang="en-US" dirty="0"/>
              <a:t> The resident is not placed in the nursing home if they could safely live in the community or if their needs are too acute.</a:t>
            </a:r>
          </a:p>
          <a:p>
            <a:r>
              <a:rPr lang="en-US" b="1" dirty="0"/>
              <a:t>Specialized Services:</a:t>
            </a:r>
            <a:r>
              <a:rPr lang="en-US" dirty="0"/>
              <a:t> The resident receives the specific services outlined in their Level II evaluation. </a:t>
            </a:r>
          </a:p>
          <a:p>
            <a:endParaRPr lang="en-US" dirty="0"/>
          </a:p>
        </p:txBody>
      </p:sp>
      <p:sp>
        <p:nvSpPr>
          <p:cNvPr id="4" name="Date Placeholder 3">
            <a:extLst>
              <a:ext uri="{FF2B5EF4-FFF2-40B4-BE49-F238E27FC236}">
                <a16:creationId xmlns:a16="http://schemas.microsoft.com/office/drawing/2014/main" id="{6E4FAF61-3E73-124D-C6CF-702B8E6F354E}"/>
              </a:ext>
            </a:extLst>
          </p:cNvPr>
          <p:cNvSpPr>
            <a:spLocks noGrp="1"/>
          </p:cNvSpPr>
          <p:nvPr>
            <p:ph type="dt" sz="half" idx="10"/>
          </p:nvPr>
        </p:nvSpPr>
        <p:spPr/>
        <p:txBody>
          <a:bodyPr/>
          <a:lstStyle/>
          <a:p>
            <a:fld id="{57997BA6-BEF8-495F-ACCD-8D19769E4FC6}" type="datetime2">
              <a:rPr lang="en-US" smtClean="0"/>
              <a:t>Friday, August 28, 2026</a:t>
            </a:fld>
            <a:endParaRPr lang="en-US" dirty="0"/>
          </a:p>
        </p:txBody>
      </p:sp>
      <p:sp>
        <p:nvSpPr>
          <p:cNvPr id="5" name="Footer Placeholder 4">
            <a:extLst>
              <a:ext uri="{FF2B5EF4-FFF2-40B4-BE49-F238E27FC236}">
                <a16:creationId xmlns:a16="http://schemas.microsoft.com/office/drawing/2014/main" id="{7DE7ACFD-7E45-5894-E671-AE5A4B76C573}"/>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FDB9F6BC-9E5B-D0CC-A4D1-5469D88A5C6A}"/>
              </a:ext>
            </a:extLst>
          </p:cNvPr>
          <p:cNvSpPr>
            <a:spLocks noGrp="1"/>
          </p:cNvSpPr>
          <p:nvPr>
            <p:ph type="sldNum" sz="quarter" idx="12"/>
          </p:nvPr>
        </p:nvSpPr>
        <p:spPr/>
        <p:txBody>
          <a:bodyPr/>
          <a:lstStyle/>
          <a:p>
            <a:fld id="{7BE69E03-4804-4553-A1EC-F089884EF50F}" type="slidenum">
              <a:rPr lang="en-US" smtClean="0"/>
              <a:t>11</a:t>
            </a:fld>
            <a:endParaRPr lang="en-US"/>
          </a:p>
        </p:txBody>
      </p:sp>
    </p:spTree>
    <p:extLst>
      <p:ext uri="{BB962C8B-B14F-4D97-AF65-F5344CB8AC3E}">
        <p14:creationId xmlns:p14="http://schemas.microsoft.com/office/powerpoint/2010/main" val="23542878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471983-C766-4D26-4614-58D16343C0C2}"/>
              </a:ext>
            </a:extLst>
          </p:cNvPr>
          <p:cNvSpPr>
            <a:spLocks noGrp="1"/>
          </p:cNvSpPr>
          <p:nvPr>
            <p:ph type="title"/>
          </p:nvPr>
        </p:nvSpPr>
        <p:spPr>
          <a:xfrm>
            <a:off x="448056" y="346838"/>
            <a:ext cx="10515600" cy="640080"/>
          </a:xfrm>
        </p:spPr>
        <p:txBody>
          <a:bodyPr>
            <a:normAutofit/>
          </a:bodyPr>
          <a:lstStyle/>
          <a:p>
            <a:pPr algn="ctr"/>
            <a:r>
              <a:rPr lang="en-US" sz="2400" b="1" dirty="0"/>
              <a:t>F646 MD/ID Significant Change Notification</a:t>
            </a:r>
          </a:p>
        </p:txBody>
      </p:sp>
      <p:sp>
        <p:nvSpPr>
          <p:cNvPr id="3" name="Content Placeholder 2">
            <a:extLst>
              <a:ext uri="{FF2B5EF4-FFF2-40B4-BE49-F238E27FC236}">
                <a16:creationId xmlns:a16="http://schemas.microsoft.com/office/drawing/2014/main" id="{B630E55F-ECF5-BD94-1216-3917A0C710BB}"/>
              </a:ext>
            </a:extLst>
          </p:cNvPr>
          <p:cNvSpPr>
            <a:spLocks noGrp="1"/>
          </p:cNvSpPr>
          <p:nvPr>
            <p:ph idx="1"/>
          </p:nvPr>
        </p:nvSpPr>
        <p:spPr>
          <a:xfrm>
            <a:off x="420624" y="986919"/>
            <a:ext cx="10515600" cy="5045090"/>
          </a:xfrm>
        </p:spPr>
        <p:txBody>
          <a:bodyPr/>
          <a:lstStyle/>
          <a:p>
            <a:r>
              <a:rPr lang="en-US" b="1" dirty="0"/>
              <a:t>Surveyor Guidance:</a:t>
            </a:r>
          </a:p>
          <a:p>
            <a:r>
              <a:rPr lang="en-US" dirty="0"/>
              <a:t>During a survey, inspectors check whether the facility properly identified and reported the change.</a:t>
            </a:r>
          </a:p>
          <a:p>
            <a:r>
              <a:rPr lang="en-US" b="1" dirty="0"/>
              <a:t>Medical Record Review:</a:t>
            </a:r>
            <a:r>
              <a:rPr lang="en-US" dirty="0"/>
              <a:t> Surveyors look at clinical notes to see if a significant change occurred.</a:t>
            </a:r>
          </a:p>
          <a:p>
            <a:r>
              <a:rPr lang="en-US" b="1" dirty="0"/>
              <a:t>State Authority Referral:</a:t>
            </a:r>
            <a:r>
              <a:rPr lang="en-US" dirty="0"/>
              <a:t> Inspectors check if the facility actually notified the state agency.</a:t>
            </a:r>
          </a:p>
          <a:p>
            <a:r>
              <a:rPr lang="en-US" b="1" dirty="0"/>
              <a:t>MDS Accuracy:</a:t>
            </a:r>
            <a:r>
              <a:rPr lang="en-US" dirty="0"/>
              <a:t> Surveyors verify if the Minimum Data Set (MDS)—the standard screening tool used in nursing homes—was coded correctly to reflect the resident’s current clinical status.</a:t>
            </a:r>
          </a:p>
          <a:p>
            <a:endParaRPr lang="en-US" dirty="0"/>
          </a:p>
        </p:txBody>
      </p:sp>
      <p:sp>
        <p:nvSpPr>
          <p:cNvPr id="4" name="Date Placeholder 3">
            <a:extLst>
              <a:ext uri="{FF2B5EF4-FFF2-40B4-BE49-F238E27FC236}">
                <a16:creationId xmlns:a16="http://schemas.microsoft.com/office/drawing/2014/main" id="{EC64EAA2-0A5D-ED15-AFEA-BA61630E2C2C}"/>
              </a:ext>
            </a:extLst>
          </p:cNvPr>
          <p:cNvSpPr>
            <a:spLocks noGrp="1"/>
          </p:cNvSpPr>
          <p:nvPr>
            <p:ph type="dt" sz="half" idx="10"/>
          </p:nvPr>
        </p:nvSpPr>
        <p:spPr/>
        <p:txBody>
          <a:bodyPr/>
          <a:lstStyle/>
          <a:p>
            <a:fld id="{57997BA6-BEF8-495F-ACCD-8D19769E4FC6}" type="datetime2">
              <a:rPr lang="en-US" smtClean="0"/>
              <a:t>Friday, August 28, 2026</a:t>
            </a:fld>
            <a:endParaRPr lang="en-US" dirty="0"/>
          </a:p>
        </p:txBody>
      </p:sp>
      <p:sp>
        <p:nvSpPr>
          <p:cNvPr id="5" name="Footer Placeholder 4">
            <a:extLst>
              <a:ext uri="{FF2B5EF4-FFF2-40B4-BE49-F238E27FC236}">
                <a16:creationId xmlns:a16="http://schemas.microsoft.com/office/drawing/2014/main" id="{5119E170-1DAD-4636-A743-4974F22E5C00}"/>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50D1A377-BCFA-52D6-BAF8-311892C5323F}"/>
              </a:ext>
            </a:extLst>
          </p:cNvPr>
          <p:cNvSpPr>
            <a:spLocks noGrp="1"/>
          </p:cNvSpPr>
          <p:nvPr>
            <p:ph type="sldNum" sz="quarter" idx="12"/>
          </p:nvPr>
        </p:nvSpPr>
        <p:spPr/>
        <p:txBody>
          <a:bodyPr/>
          <a:lstStyle/>
          <a:p>
            <a:fld id="{7BE69E03-4804-4553-A1EC-F089884EF50F}" type="slidenum">
              <a:rPr lang="en-US" smtClean="0"/>
              <a:t>12</a:t>
            </a:fld>
            <a:endParaRPr lang="en-US"/>
          </a:p>
        </p:txBody>
      </p:sp>
    </p:spTree>
    <p:extLst>
      <p:ext uri="{BB962C8B-B14F-4D97-AF65-F5344CB8AC3E}">
        <p14:creationId xmlns:p14="http://schemas.microsoft.com/office/powerpoint/2010/main" val="3053721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58992-7D59-F566-9378-15EE08B1EF18}"/>
              </a:ext>
            </a:extLst>
          </p:cNvPr>
          <p:cNvSpPr>
            <a:spLocks noGrp="1"/>
          </p:cNvSpPr>
          <p:nvPr>
            <p:ph type="title"/>
          </p:nvPr>
        </p:nvSpPr>
        <p:spPr>
          <a:xfrm>
            <a:off x="420624" y="365126"/>
            <a:ext cx="10515600" cy="685800"/>
          </a:xfrm>
        </p:spPr>
        <p:txBody>
          <a:bodyPr>
            <a:normAutofit/>
          </a:bodyPr>
          <a:lstStyle/>
          <a:p>
            <a:pPr algn="ctr"/>
            <a:r>
              <a:rPr lang="en-US" sz="2400" b="1" dirty="0"/>
              <a:t>Significant changes are:</a:t>
            </a:r>
          </a:p>
        </p:txBody>
      </p:sp>
      <p:sp>
        <p:nvSpPr>
          <p:cNvPr id="3" name="Content Placeholder 2">
            <a:extLst>
              <a:ext uri="{FF2B5EF4-FFF2-40B4-BE49-F238E27FC236}">
                <a16:creationId xmlns:a16="http://schemas.microsoft.com/office/drawing/2014/main" id="{FB957080-3963-FBE7-B370-D7953A862C35}"/>
              </a:ext>
            </a:extLst>
          </p:cNvPr>
          <p:cNvSpPr>
            <a:spLocks noGrp="1"/>
          </p:cNvSpPr>
          <p:nvPr>
            <p:ph idx="1"/>
          </p:nvPr>
        </p:nvSpPr>
        <p:spPr>
          <a:xfrm>
            <a:off x="274320" y="1050927"/>
            <a:ext cx="11228832" cy="4981082"/>
          </a:xfrm>
        </p:spPr>
        <p:txBody>
          <a:bodyPr>
            <a:normAutofit lnSpcReduction="10000"/>
          </a:bodyPr>
          <a:lstStyle/>
          <a:p>
            <a:pPr>
              <a:buFontTx/>
              <a:buChar char="-"/>
            </a:pPr>
            <a:r>
              <a:rPr lang="en-US" sz="3200" dirty="0"/>
              <a:t>Will not normally resolve itself without intervention.</a:t>
            </a:r>
          </a:p>
          <a:p>
            <a:pPr>
              <a:buFontTx/>
              <a:buChar char="-"/>
            </a:pPr>
            <a:endParaRPr lang="en-US" sz="3200" dirty="0"/>
          </a:p>
          <a:p>
            <a:pPr>
              <a:buFontTx/>
              <a:buChar char="-"/>
            </a:pPr>
            <a:r>
              <a:rPr lang="en-US" sz="3200" dirty="0"/>
              <a:t>Is not "self-limiting" (for declines).</a:t>
            </a:r>
          </a:p>
          <a:p>
            <a:pPr>
              <a:buFontTx/>
              <a:buChar char="-"/>
            </a:pPr>
            <a:endParaRPr lang="en-US" sz="3200" dirty="0"/>
          </a:p>
          <a:p>
            <a:pPr>
              <a:buFontTx/>
              <a:buChar char="-"/>
            </a:pPr>
            <a:r>
              <a:rPr lang="en-US" sz="3200" dirty="0"/>
              <a:t>Impacts more than one area of the resident's health status.</a:t>
            </a:r>
          </a:p>
          <a:p>
            <a:pPr>
              <a:buFontTx/>
              <a:buChar char="-"/>
            </a:pPr>
            <a:endParaRPr lang="en-US" sz="3200" dirty="0"/>
          </a:p>
          <a:p>
            <a:pPr>
              <a:buFontTx/>
              <a:buChar char="-"/>
            </a:pPr>
            <a:r>
              <a:rPr lang="en-US" sz="3200" dirty="0"/>
              <a:t>Requires interdisciplinary review and/or care plan revision</a:t>
            </a:r>
          </a:p>
        </p:txBody>
      </p:sp>
      <p:sp>
        <p:nvSpPr>
          <p:cNvPr id="4" name="Date Placeholder 3">
            <a:extLst>
              <a:ext uri="{FF2B5EF4-FFF2-40B4-BE49-F238E27FC236}">
                <a16:creationId xmlns:a16="http://schemas.microsoft.com/office/drawing/2014/main" id="{1E538CCA-9A0A-A7A7-41A7-E2C3CD25C96B}"/>
              </a:ext>
            </a:extLst>
          </p:cNvPr>
          <p:cNvSpPr>
            <a:spLocks noGrp="1"/>
          </p:cNvSpPr>
          <p:nvPr>
            <p:ph type="dt" sz="half" idx="10"/>
          </p:nvPr>
        </p:nvSpPr>
        <p:spPr/>
        <p:txBody>
          <a:bodyPr/>
          <a:lstStyle/>
          <a:p>
            <a:fld id="{57997BA6-BEF8-495F-ACCD-8D19769E4FC6}" type="datetime2">
              <a:rPr lang="en-US" smtClean="0"/>
              <a:t>Friday, August 28, 2026</a:t>
            </a:fld>
            <a:endParaRPr lang="en-US" dirty="0"/>
          </a:p>
        </p:txBody>
      </p:sp>
      <p:sp>
        <p:nvSpPr>
          <p:cNvPr id="5" name="Footer Placeholder 4">
            <a:extLst>
              <a:ext uri="{FF2B5EF4-FFF2-40B4-BE49-F238E27FC236}">
                <a16:creationId xmlns:a16="http://schemas.microsoft.com/office/drawing/2014/main" id="{D8230A68-204D-1E1B-4481-8D8406AC4725}"/>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23EC778D-5822-737C-7A49-084D008601BF}"/>
              </a:ext>
            </a:extLst>
          </p:cNvPr>
          <p:cNvSpPr>
            <a:spLocks noGrp="1"/>
          </p:cNvSpPr>
          <p:nvPr>
            <p:ph type="sldNum" sz="quarter" idx="12"/>
          </p:nvPr>
        </p:nvSpPr>
        <p:spPr/>
        <p:txBody>
          <a:bodyPr/>
          <a:lstStyle/>
          <a:p>
            <a:fld id="{7BE69E03-4804-4553-A1EC-F089884EF50F}" type="slidenum">
              <a:rPr lang="en-US" smtClean="0"/>
              <a:t>13</a:t>
            </a:fld>
            <a:endParaRPr lang="en-US"/>
          </a:p>
        </p:txBody>
      </p:sp>
    </p:spTree>
    <p:extLst>
      <p:ext uri="{BB962C8B-B14F-4D97-AF65-F5344CB8AC3E}">
        <p14:creationId xmlns:p14="http://schemas.microsoft.com/office/powerpoint/2010/main" val="1653574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826759E9-91BB-2D3F-A032-686DA7C2E900}"/>
              </a:ext>
            </a:extLst>
          </p:cNvPr>
          <p:cNvSpPr>
            <a:spLocks noGrp="1"/>
          </p:cNvSpPr>
          <p:nvPr>
            <p:ph type="dt" sz="half" idx="10"/>
          </p:nvPr>
        </p:nvSpPr>
        <p:spPr/>
        <p:txBody>
          <a:bodyPr/>
          <a:lstStyle/>
          <a:p>
            <a:fld id="{57997BA6-BEF8-495F-ACCD-8D19769E4FC6}" type="datetime2">
              <a:rPr lang="en-US" smtClean="0"/>
              <a:t>Friday, August 28, 2026</a:t>
            </a:fld>
            <a:endParaRPr lang="en-US" dirty="0"/>
          </a:p>
        </p:txBody>
      </p:sp>
      <p:sp>
        <p:nvSpPr>
          <p:cNvPr id="5" name="Footer Placeholder 4">
            <a:extLst>
              <a:ext uri="{FF2B5EF4-FFF2-40B4-BE49-F238E27FC236}">
                <a16:creationId xmlns:a16="http://schemas.microsoft.com/office/drawing/2014/main" id="{7DF0BC04-77D5-CD47-E13B-7DEDD9631214}"/>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64827259-CD9A-683F-DAAB-C7FE8E955C49}"/>
              </a:ext>
            </a:extLst>
          </p:cNvPr>
          <p:cNvSpPr>
            <a:spLocks noGrp="1"/>
          </p:cNvSpPr>
          <p:nvPr>
            <p:ph type="sldNum" sz="quarter" idx="12"/>
          </p:nvPr>
        </p:nvSpPr>
        <p:spPr/>
        <p:txBody>
          <a:bodyPr/>
          <a:lstStyle/>
          <a:p>
            <a:fld id="{7BE69E03-4804-4553-A1EC-F089884EF50F}" type="slidenum">
              <a:rPr lang="en-US" smtClean="0"/>
              <a:t>14</a:t>
            </a:fld>
            <a:endParaRPr lang="en-US"/>
          </a:p>
        </p:txBody>
      </p:sp>
      <p:sp>
        <p:nvSpPr>
          <p:cNvPr id="3" name="Content Placeholder 2">
            <a:extLst>
              <a:ext uri="{FF2B5EF4-FFF2-40B4-BE49-F238E27FC236}">
                <a16:creationId xmlns:a16="http://schemas.microsoft.com/office/drawing/2014/main" id="{8AA4F46D-EB63-CA88-9869-1B8190194D90}"/>
              </a:ext>
            </a:extLst>
          </p:cNvPr>
          <p:cNvSpPr>
            <a:spLocks noGrp="1"/>
          </p:cNvSpPr>
          <p:nvPr>
            <p:ph idx="4294967295"/>
          </p:nvPr>
        </p:nvSpPr>
        <p:spPr>
          <a:xfrm>
            <a:off x="0" y="247650"/>
            <a:ext cx="10542588" cy="6245225"/>
          </a:xfrm>
        </p:spPr>
        <p:txBody>
          <a:bodyPr>
            <a:normAutofit/>
          </a:bodyPr>
          <a:lstStyle/>
          <a:p>
            <a:pPr marL="0" indent="0" algn="ctr">
              <a:buNone/>
            </a:pPr>
            <a:endParaRPr lang="en-US" dirty="0"/>
          </a:p>
          <a:p>
            <a:pPr marL="0" indent="0" algn="ctr">
              <a:buNone/>
            </a:pPr>
            <a:r>
              <a:rPr lang="en-US" sz="2400" b="1" dirty="0"/>
              <a:t>PASRR Level II Clarification </a:t>
            </a:r>
          </a:p>
          <a:p>
            <a:pPr marL="0" indent="0" algn="ctr">
              <a:buNone/>
            </a:pPr>
            <a:endParaRPr lang="en-US" sz="2800" dirty="0"/>
          </a:p>
          <a:p>
            <a:r>
              <a:rPr lang="en-US" dirty="0"/>
              <a:t>The title of the HW0090 1.5 PASRR Screen for NF Admission has been updated to HW0090 Abbreviated Level 2 PASRR Screen for NF Admission. The update is to relieve confusion over what is considered a PASRR Level 2 diagnosis. </a:t>
            </a:r>
            <a:r>
              <a:rPr lang="en-US" sz="1600" dirty="0"/>
              <a:t>(February 2018)</a:t>
            </a:r>
          </a:p>
          <a:p>
            <a:pPr marL="0" indent="0">
              <a:buNone/>
            </a:pPr>
            <a:endParaRPr lang="en-US" dirty="0"/>
          </a:p>
          <a:p>
            <a:r>
              <a:rPr lang="en-US" dirty="0"/>
              <a:t>If a participant has an Abbreviated Level 2 (formally Level 1.5), this participant has a Level 2 diagnosis related to mental health or intellectual disability. Nursing facilities are expected to address if a participant has a Level 2 diagnosis in the Minimum Data Set (MDS), if the participant was admitted with a Level 1 and an Abbreviated Level 2, the participant should have items A1500 marked ‘Yes’ and A1510 should be marked accordingly. </a:t>
            </a:r>
          </a:p>
        </p:txBody>
      </p:sp>
    </p:spTree>
    <p:extLst>
      <p:ext uri="{BB962C8B-B14F-4D97-AF65-F5344CB8AC3E}">
        <p14:creationId xmlns:p14="http://schemas.microsoft.com/office/powerpoint/2010/main" val="11083941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CC53C-D3DE-BD7A-77DD-A6B4EB2976B7}"/>
              </a:ext>
            </a:extLst>
          </p:cNvPr>
          <p:cNvSpPr>
            <a:spLocks noGrp="1"/>
          </p:cNvSpPr>
          <p:nvPr>
            <p:ph type="title"/>
          </p:nvPr>
        </p:nvSpPr>
        <p:spPr>
          <a:xfrm>
            <a:off x="420624" y="1"/>
            <a:ext cx="10515600" cy="667512"/>
          </a:xfrm>
        </p:spPr>
        <p:txBody>
          <a:bodyPr>
            <a:normAutofit/>
          </a:bodyPr>
          <a:lstStyle/>
          <a:p>
            <a:pPr algn="ctr"/>
            <a:r>
              <a:rPr lang="en-US" sz="2400" b="1" dirty="0"/>
              <a:t>Where to go to get PASRR Information</a:t>
            </a:r>
          </a:p>
        </p:txBody>
      </p:sp>
      <p:sp>
        <p:nvSpPr>
          <p:cNvPr id="3" name="Content Placeholder 2">
            <a:extLst>
              <a:ext uri="{FF2B5EF4-FFF2-40B4-BE49-F238E27FC236}">
                <a16:creationId xmlns:a16="http://schemas.microsoft.com/office/drawing/2014/main" id="{82AA916D-8FF0-38C4-C0C5-AAB901361024}"/>
              </a:ext>
            </a:extLst>
          </p:cNvPr>
          <p:cNvSpPr>
            <a:spLocks noGrp="1"/>
          </p:cNvSpPr>
          <p:nvPr>
            <p:ph idx="1"/>
          </p:nvPr>
        </p:nvSpPr>
        <p:spPr>
          <a:xfrm>
            <a:off x="210312" y="786385"/>
            <a:ext cx="11292840" cy="5245624"/>
          </a:xfrm>
        </p:spPr>
        <p:txBody>
          <a:bodyPr>
            <a:normAutofit/>
          </a:bodyPr>
          <a:lstStyle/>
          <a:p>
            <a:pPr marL="0" indent="0" algn="ctr">
              <a:buNone/>
            </a:pPr>
            <a:r>
              <a:rPr lang="en-US" sz="2000" dirty="0"/>
              <a:t>healthandwelfare.idaho.gov/providers/idaho-medicaid-providers/</a:t>
            </a:r>
            <a:r>
              <a:rPr lang="en-US" sz="2000" dirty="0" err="1"/>
              <a:t>medicaid</a:t>
            </a:r>
            <a:r>
              <a:rPr lang="en-US" sz="2000" dirty="0"/>
              <a:t>-nursing-facilities</a:t>
            </a:r>
          </a:p>
          <a:p>
            <a:pPr marL="0" indent="0" algn="ctr">
              <a:buNone/>
            </a:pPr>
            <a:endParaRPr lang="en-US" sz="2000" dirty="0"/>
          </a:p>
          <a:p>
            <a:pPr marL="0" indent="0" algn="ctr">
              <a:buNone/>
            </a:pPr>
            <a:endParaRPr lang="en-US" sz="1600" dirty="0"/>
          </a:p>
        </p:txBody>
      </p:sp>
      <p:sp>
        <p:nvSpPr>
          <p:cNvPr id="4" name="Date Placeholder 3">
            <a:extLst>
              <a:ext uri="{FF2B5EF4-FFF2-40B4-BE49-F238E27FC236}">
                <a16:creationId xmlns:a16="http://schemas.microsoft.com/office/drawing/2014/main" id="{B6F872F5-95FF-FE2D-8133-EDD3D9C2C368}"/>
              </a:ext>
            </a:extLst>
          </p:cNvPr>
          <p:cNvSpPr>
            <a:spLocks noGrp="1"/>
          </p:cNvSpPr>
          <p:nvPr>
            <p:ph type="dt" sz="half" idx="10"/>
          </p:nvPr>
        </p:nvSpPr>
        <p:spPr/>
        <p:txBody>
          <a:bodyPr/>
          <a:lstStyle/>
          <a:p>
            <a:fld id="{57997BA6-BEF8-495F-ACCD-8D19769E4FC6}" type="datetime2">
              <a:rPr lang="en-US" smtClean="0"/>
              <a:t>Friday, August 28, 2026</a:t>
            </a:fld>
            <a:endParaRPr lang="en-US" dirty="0"/>
          </a:p>
        </p:txBody>
      </p:sp>
      <p:sp>
        <p:nvSpPr>
          <p:cNvPr id="5" name="Footer Placeholder 4">
            <a:extLst>
              <a:ext uri="{FF2B5EF4-FFF2-40B4-BE49-F238E27FC236}">
                <a16:creationId xmlns:a16="http://schemas.microsoft.com/office/drawing/2014/main" id="{316B4144-2E17-A8B8-CE9F-32613511567E}"/>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E81518D9-7BA7-CD51-C2F6-B9D5AC686C6D}"/>
              </a:ext>
            </a:extLst>
          </p:cNvPr>
          <p:cNvSpPr>
            <a:spLocks noGrp="1"/>
          </p:cNvSpPr>
          <p:nvPr>
            <p:ph type="sldNum" sz="quarter" idx="12"/>
          </p:nvPr>
        </p:nvSpPr>
        <p:spPr/>
        <p:txBody>
          <a:bodyPr/>
          <a:lstStyle/>
          <a:p>
            <a:fld id="{7BE69E03-4804-4553-A1EC-F089884EF50F}" type="slidenum">
              <a:rPr lang="en-US" smtClean="0"/>
              <a:t>15</a:t>
            </a:fld>
            <a:endParaRPr lang="en-US"/>
          </a:p>
        </p:txBody>
      </p:sp>
      <p:pic>
        <p:nvPicPr>
          <p:cNvPr id="10" name="Picture 9">
            <a:extLst>
              <a:ext uri="{FF2B5EF4-FFF2-40B4-BE49-F238E27FC236}">
                <a16:creationId xmlns:a16="http://schemas.microsoft.com/office/drawing/2014/main" id="{92D0FDF3-0EDF-E65B-BE6D-57A8B89493C8}"/>
              </a:ext>
            </a:extLst>
          </p:cNvPr>
          <p:cNvPicPr>
            <a:picLocks noChangeAspect="1"/>
          </p:cNvPicPr>
          <p:nvPr/>
        </p:nvPicPr>
        <p:blipFill>
          <a:blip r:embed="rId3"/>
          <a:stretch>
            <a:fillRect/>
          </a:stretch>
        </p:blipFill>
        <p:spPr>
          <a:xfrm>
            <a:off x="1228344" y="1536192"/>
            <a:ext cx="9625584" cy="5321808"/>
          </a:xfrm>
          <a:prstGeom prst="rect">
            <a:avLst/>
          </a:prstGeom>
        </p:spPr>
      </p:pic>
    </p:spTree>
    <p:extLst>
      <p:ext uri="{BB962C8B-B14F-4D97-AF65-F5344CB8AC3E}">
        <p14:creationId xmlns:p14="http://schemas.microsoft.com/office/powerpoint/2010/main" val="12650325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650D3-3DC0-2FE2-12F6-805695C22C3C}"/>
              </a:ext>
            </a:extLst>
          </p:cNvPr>
          <p:cNvSpPr>
            <a:spLocks noGrp="1"/>
          </p:cNvSpPr>
          <p:nvPr>
            <p:ph type="title"/>
          </p:nvPr>
        </p:nvSpPr>
        <p:spPr>
          <a:xfrm>
            <a:off x="438531" y="155575"/>
            <a:ext cx="10515600" cy="446579"/>
          </a:xfrm>
        </p:spPr>
        <p:txBody>
          <a:bodyPr>
            <a:normAutofit/>
          </a:bodyPr>
          <a:lstStyle/>
          <a:p>
            <a:pPr algn="ctr"/>
            <a:r>
              <a:rPr lang="en-US" sz="2400" b="1" dirty="0"/>
              <a:t>PASRR Contacts and Forms takes you to here</a:t>
            </a:r>
          </a:p>
        </p:txBody>
      </p:sp>
      <p:sp>
        <p:nvSpPr>
          <p:cNvPr id="4" name="Date Placeholder 3">
            <a:extLst>
              <a:ext uri="{FF2B5EF4-FFF2-40B4-BE49-F238E27FC236}">
                <a16:creationId xmlns:a16="http://schemas.microsoft.com/office/drawing/2014/main" id="{51B70076-F3F1-1DF3-727C-4CFB79CEF59A}"/>
              </a:ext>
            </a:extLst>
          </p:cNvPr>
          <p:cNvSpPr>
            <a:spLocks noGrp="1"/>
          </p:cNvSpPr>
          <p:nvPr>
            <p:ph type="dt" sz="half" idx="10"/>
          </p:nvPr>
        </p:nvSpPr>
        <p:spPr/>
        <p:txBody>
          <a:bodyPr/>
          <a:lstStyle/>
          <a:p>
            <a:fld id="{57997BA6-BEF8-495F-ACCD-8D19769E4FC6}" type="datetime2">
              <a:rPr lang="en-US" smtClean="0"/>
              <a:t>Friday, August 28, 2026</a:t>
            </a:fld>
            <a:endParaRPr lang="en-US" dirty="0"/>
          </a:p>
        </p:txBody>
      </p:sp>
      <p:sp>
        <p:nvSpPr>
          <p:cNvPr id="5" name="Footer Placeholder 4">
            <a:extLst>
              <a:ext uri="{FF2B5EF4-FFF2-40B4-BE49-F238E27FC236}">
                <a16:creationId xmlns:a16="http://schemas.microsoft.com/office/drawing/2014/main" id="{EBCEC5AB-DC07-592E-EB42-3F5F3307383C}"/>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CAD7C4D3-5612-A639-A9BE-1B002641B924}"/>
              </a:ext>
            </a:extLst>
          </p:cNvPr>
          <p:cNvSpPr>
            <a:spLocks noGrp="1"/>
          </p:cNvSpPr>
          <p:nvPr>
            <p:ph type="sldNum" sz="quarter" idx="12"/>
          </p:nvPr>
        </p:nvSpPr>
        <p:spPr/>
        <p:txBody>
          <a:bodyPr/>
          <a:lstStyle/>
          <a:p>
            <a:fld id="{7BE69E03-4804-4553-A1EC-F089884EF50F}" type="slidenum">
              <a:rPr lang="en-US" smtClean="0"/>
              <a:t>16</a:t>
            </a:fld>
            <a:endParaRPr lang="en-US"/>
          </a:p>
        </p:txBody>
      </p:sp>
      <p:sp>
        <p:nvSpPr>
          <p:cNvPr id="7" name="Content Placeholder 6">
            <a:extLst>
              <a:ext uri="{FF2B5EF4-FFF2-40B4-BE49-F238E27FC236}">
                <a16:creationId xmlns:a16="http://schemas.microsoft.com/office/drawing/2014/main" id="{A4463699-0D1F-4D94-CD5E-7DDB00439219}"/>
              </a:ext>
            </a:extLst>
          </p:cNvPr>
          <p:cNvSpPr>
            <a:spLocks noGrp="1"/>
          </p:cNvSpPr>
          <p:nvPr>
            <p:ph idx="1"/>
          </p:nvPr>
        </p:nvSpPr>
        <p:spPr>
          <a:xfrm>
            <a:off x="1597863" y="1127744"/>
            <a:ext cx="10399065" cy="6619070"/>
          </a:xfrm>
        </p:spPr>
        <p:txBody>
          <a:bodyPr/>
          <a:lstStyle/>
          <a:p>
            <a:endParaRPr lang="en-US" dirty="0"/>
          </a:p>
        </p:txBody>
      </p:sp>
      <p:pic>
        <p:nvPicPr>
          <p:cNvPr id="1026" name="Picture 2">
            <a:extLst>
              <a:ext uri="{FF2B5EF4-FFF2-40B4-BE49-F238E27FC236}">
                <a16:creationId xmlns:a16="http://schemas.microsoft.com/office/drawing/2014/main" id="{E37D0010-38C9-8826-E733-2E3497D349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8177" y="757602"/>
            <a:ext cx="8147818" cy="5304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76419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75D4C-7EE2-CAAB-5459-23DB0FA010E4}"/>
              </a:ext>
            </a:extLst>
          </p:cNvPr>
          <p:cNvSpPr>
            <a:spLocks noGrp="1"/>
          </p:cNvSpPr>
          <p:nvPr>
            <p:ph type="title"/>
          </p:nvPr>
        </p:nvSpPr>
        <p:spPr>
          <a:xfrm>
            <a:off x="420624" y="667512"/>
            <a:ext cx="10515600" cy="576072"/>
          </a:xfrm>
        </p:spPr>
        <p:txBody>
          <a:bodyPr>
            <a:normAutofit fontScale="90000"/>
          </a:bodyPr>
          <a:lstStyle/>
          <a:p>
            <a:pPr algn="ctr"/>
            <a:r>
              <a:rPr lang="en-US" dirty="0"/>
              <a:t>Questions?</a:t>
            </a:r>
          </a:p>
        </p:txBody>
      </p:sp>
      <p:sp>
        <p:nvSpPr>
          <p:cNvPr id="3" name="Content Placeholder 2">
            <a:extLst>
              <a:ext uri="{FF2B5EF4-FFF2-40B4-BE49-F238E27FC236}">
                <a16:creationId xmlns:a16="http://schemas.microsoft.com/office/drawing/2014/main" id="{CFFF50B2-7845-460C-5CA6-825DC8203CE9}"/>
              </a:ext>
            </a:extLst>
          </p:cNvPr>
          <p:cNvSpPr>
            <a:spLocks noGrp="1"/>
          </p:cNvSpPr>
          <p:nvPr>
            <p:ph idx="1"/>
          </p:nvPr>
        </p:nvSpPr>
        <p:spPr>
          <a:xfrm>
            <a:off x="420624" y="1243585"/>
            <a:ext cx="10515600" cy="4788424"/>
          </a:xfrm>
        </p:spPr>
        <p:txBody>
          <a:bodyPr>
            <a:normAutofit lnSpcReduction="10000"/>
          </a:bodyPr>
          <a:lstStyle/>
          <a:p>
            <a:pPr marL="0" indent="0">
              <a:buNone/>
            </a:pPr>
            <a:r>
              <a:rPr lang="en-US" sz="1600" dirty="0"/>
              <a:t>Q: A resident has a primary diagnosis of dementia and is exempt from specialized services, but our facility primary diagnosis is not dementia it's a left hip fracture do we need to resubmit the PASSR? </a:t>
            </a:r>
          </a:p>
          <a:p>
            <a:pPr marL="0" indent="0">
              <a:buNone/>
            </a:pPr>
            <a:r>
              <a:rPr lang="en-US" sz="1600" dirty="0"/>
              <a:t>A: On the PASRR form the “Primary Diagnosis” is referring to the primary diagnosis for the medication not the primary diagnosis for the resident being admitted to the facility. </a:t>
            </a:r>
          </a:p>
          <a:p>
            <a:pPr marL="0" indent="0">
              <a:buNone/>
            </a:pPr>
            <a:endParaRPr lang="en-US" sz="1600" dirty="0"/>
          </a:p>
          <a:p>
            <a:pPr marL="0" indent="0">
              <a:buNone/>
            </a:pPr>
            <a:r>
              <a:rPr lang="en-US" sz="1600" dirty="0"/>
              <a:t>Q: If a resident starts a new antipsychotic medication (meaning they had not been on an antipsychotic medication before), we are to do a significant change MDS within 14 days, the PASRR was sent for review/update but we may not get it back within the 14 days. Do we still mark yes to level 2 since we have sent it in but, have not received it back?</a:t>
            </a:r>
          </a:p>
          <a:p>
            <a:pPr marL="0" indent="0">
              <a:buNone/>
            </a:pPr>
            <a:r>
              <a:rPr lang="en-US" sz="1600" dirty="0"/>
              <a:t>A: Review Chapter 2 of the RAI manual (A1500/ Significant Change Guidelines). </a:t>
            </a:r>
          </a:p>
          <a:p>
            <a:pPr marL="0" indent="0">
              <a:buNone/>
            </a:pPr>
            <a:r>
              <a:rPr lang="en-US" sz="1600" dirty="0"/>
              <a:t>A1500 states: Is the resident currently considered by the state Level II PASRR process to have serious mental illness and/or intellectual disability or a related condition?</a:t>
            </a:r>
          </a:p>
          <a:p>
            <a:pPr>
              <a:buFontTx/>
              <a:buChar char="-"/>
            </a:pPr>
            <a:r>
              <a:rPr lang="en-US" sz="1600" dirty="0"/>
              <a:t>Do they already have a PASRR Levell II? Check the answer based on that PASRR Level II.</a:t>
            </a:r>
          </a:p>
          <a:p>
            <a:pPr>
              <a:buFontTx/>
              <a:buChar char="-"/>
            </a:pPr>
            <a:r>
              <a:rPr lang="en-US" sz="1600" dirty="0"/>
              <a:t>If you have not received the PASRR Level II back yet you would mark 0.No, because you don’t know if the resident currently considered by the state Level II PASRR process to have serious mental illness and/or intellectual disability or a related condition. </a:t>
            </a:r>
          </a:p>
          <a:p>
            <a:pPr marL="0" indent="0">
              <a:buNone/>
            </a:pPr>
            <a:endParaRPr lang="en-US" sz="1600" dirty="0"/>
          </a:p>
        </p:txBody>
      </p:sp>
      <p:sp>
        <p:nvSpPr>
          <p:cNvPr id="4" name="Date Placeholder 3">
            <a:extLst>
              <a:ext uri="{FF2B5EF4-FFF2-40B4-BE49-F238E27FC236}">
                <a16:creationId xmlns:a16="http://schemas.microsoft.com/office/drawing/2014/main" id="{C7E7ED17-9549-357A-B32F-8EF0831CD1A5}"/>
              </a:ext>
            </a:extLst>
          </p:cNvPr>
          <p:cNvSpPr>
            <a:spLocks noGrp="1"/>
          </p:cNvSpPr>
          <p:nvPr>
            <p:ph type="dt" sz="half" idx="10"/>
          </p:nvPr>
        </p:nvSpPr>
        <p:spPr/>
        <p:txBody>
          <a:bodyPr/>
          <a:lstStyle/>
          <a:p>
            <a:fld id="{57997BA6-BEF8-495F-ACCD-8D19769E4FC6}" type="datetime2">
              <a:rPr lang="en-US" smtClean="0"/>
              <a:t>Friday, August 28, 2026</a:t>
            </a:fld>
            <a:endParaRPr lang="en-US" dirty="0"/>
          </a:p>
        </p:txBody>
      </p:sp>
      <p:sp>
        <p:nvSpPr>
          <p:cNvPr id="5" name="Footer Placeholder 4">
            <a:extLst>
              <a:ext uri="{FF2B5EF4-FFF2-40B4-BE49-F238E27FC236}">
                <a16:creationId xmlns:a16="http://schemas.microsoft.com/office/drawing/2014/main" id="{76841DDB-FD4C-39BE-521E-5B406BA08E89}"/>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405C8E15-42D3-80D6-FD73-CB2A1DA052DF}"/>
              </a:ext>
            </a:extLst>
          </p:cNvPr>
          <p:cNvSpPr>
            <a:spLocks noGrp="1"/>
          </p:cNvSpPr>
          <p:nvPr>
            <p:ph type="sldNum" sz="quarter" idx="12"/>
          </p:nvPr>
        </p:nvSpPr>
        <p:spPr/>
        <p:txBody>
          <a:bodyPr/>
          <a:lstStyle/>
          <a:p>
            <a:fld id="{7BE69E03-4804-4553-A1EC-F089884EF50F}" type="slidenum">
              <a:rPr lang="en-US" smtClean="0"/>
              <a:t>17</a:t>
            </a:fld>
            <a:endParaRPr lang="en-US"/>
          </a:p>
        </p:txBody>
      </p:sp>
    </p:spTree>
    <p:extLst>
      <p:ext uri="{BB962C8B-B14F-4D97-AF65-F5344CB8AC3E}">
        <p14:creationId xmlns:p14="http://schemas.microsoft.com/office/powerpoint/2010/main" val="32998623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19E7F-048C-4C5E-E05B-901E84C0F7C9}"/>
              </a:ext>
            </a:extLst>
          </p:cNvPr>
          <p:cNvSpPr>
            <a:spLocks noGrp="1"/>
          </p:cNvSpPr>
          <p:nvPr>
            <p:ph type="title"/>
          </p:nvPr>
        </p:nvSpPr>
        <p:spPr>
          <a:xfrm>
            <a:off x="420624" y="365125"/>
            <a:ext cx="10515600" cy="558419"/>
          </a:xfrm>
        </p:spPr>
        <p:txBody>
          <a:bodyPr>
            <a:normAutofit/>
          </a:bodyPr>
          <a:lstStyle/>
          <a:p>
            <a:pPr algn="ctr"/>
            <a:r>
              <a:rPr lang="en-US" sz="2400" b="1" dirty="0"/>
              <a:t>Questions cont.</a:t>
            </a:r>
          </a:p>
        </p:txBody>
      </p:sp>
      <p:sp>
        <p:nvSpPr>
          <p:cNvPr id="3" name="Content Placeholder 2">
            <a:extLst>
              <a:ext uri="{FF2B5EF4-FFF2-40B4-BE49-F238E27FC236}">
                <a16:creationId xmlns:a16="http://schemas.microsoft.com/office/drawing/2014/main" id="{21A1AA25-2C7E-BA23-57B9-061DA4F9D4FF}"/>
              </a:ext>
            </a:extLst>
          </p:cNvPr>
          <p:cNvSpPr>
            <a:spLocks noGrp="1"/>
          </p:cNvSpPr>
          <p:nvPr>
            <p:ph idx="1"/>
          </p:nvPr>
        </p:nvSpPr>
        <p:spPr>
          <a:xfrm>
            <a:off x="420624" y="859537"/>
            <a:ext cx="10515600" cy="5172472"/>
          </a:xfrm>
        </p:spPr>
        <p:txBody>
          <a:bodyPr>
            <a:normAutofit/>
          </a:bodyPr>
          <a:lstStyle/>
          <a:p>
            <a:r>
              <a:rPr lang="en-US" sz="1600" dirty="0"/>
              <a:t>Q: Does a facility-to-facility transfer require a new PASRR if there are no changes in condition?</a:t>
            </a:r>
          </a:p>
          <a:p>
            <a:r>
              <a:rPr lang="en-US" sz="1600" dirty="0"/>
              <a:t>A: 42 CR 483.106 (b)(4): No, a facility-to-facility transfer within the same state does not require a new PASRR screening or evaluation if there has been no significant change in the resident's physical or mental condition.</a:t>
            </a:r>
          </a:p>
          <a:p>
            <a:r>
              <a:rPr lang="en-US" sz="1600" dirty="0"/>
              <a:t>Q: If a resident is on an antidepressant and switch to a different antidepressant, do we need an updated PASRR?</a:t>
            </a:r>
          </a:p>
          <a:p>
            <a:r>
              <a:rPr lang="en-US" sz="1600" dirty="0"/>
              <a:t>A: No</a:t>
            </a:r>
          </a:p>
          <a:p>
            <a:r>
              <a:rPr lang="en-US" sz="1600" dirty="0"/>
              <a:t>Q: Where is the 30-day exception is supposed to be documented?</a:t>
            </a:r>
          </a:p>
          <a:p>
            <a:r>
              <a:rPr lang="en-US" sz="1600" dirty="0"/>
              <a:t>A: If the attending physician at the hospital has certified that the resident is likely to require less than 30 calendar days of NF services it is marked on the PASRR Level I. This is sent to the NF with the resident and saved in the resident’s medical record.</a:t>
            </a:r>
          </a:p>
          <a:p>
            <a:r>
              <a:rPr lang="en-US" sz="1600" dirty="0"/>
              <a:t>Q. Do we need the Level 1 submitted prior to admit if they only have a Level 1 or does that just go for the Level 2’s?</a:t>
            </a:r>
          </a:p>
          <a:p>
            <a:r>
              <a:rPr lang="en-US" sz="1600" dirty="0"/>
              <a:t>A: If the resident only has a PASRR Level I, they must have that prior to admit.</a:t>
            </a:r>
          </a:p>
          <a:p>
            <a:r>
              <a:rPr lang="en-US" sz="1600" dirty="0"/>
              <a:t>** If you have submitted a PASRR to Medicaid (for whatever reason) put a progress not in the resident’s chart, save the email, somehow show proof that you are working on getting the PASRR done.</a:t>
            </a:r>
            <a:r>
              <a:rPr lang="en-US" dirty="0"/>
              <a:t> </a:t>
            </a:r>
          </a:p>
          <a:p>
            <a:endParaRPr lang="en-US" sz="1600" dirty="0"/>
          </a:p>
          <a:p>
            <a:endParaRPr lang="en-US" sz="1600" dirty="0"/>
          </a:p>
        </p:txBody>
      </p:sp>
      <p:sp>
        <p:nvSpPr>
          <p:cNvPr id="4" name="Date Placeholder 3">
            <a:extLst>
              <a:ext uri="{FF2B5EF4-FFF2-40B4-BE49-F238E27FC236}">
                <a16:creationId xmlns:a16="http://schemas.microsoft.com/office/drawing/2014/main" id="{D814A654-E25E-33D0-EBCF-42465BE811D2}"/>
              </a:ext>
            </a:extLst>
          </p:cNvPr>
          <p:cNvSpPr>
            <a:spLocks noGrp="1"/>
          </p:cNvSpPr>
          <p:nvPr>
            <p:ph type="dt" sz="half" idx="10"/>
          </p:nvPr>
        </p:nvSpPr>
        <p:spPr/>
        <p:txBody>
          <a:bodyPr/>
          <a:lstStyle/>
          <a:p>
            <a:fld id="{57997BA6-BEF8-495F-ACCD-8D19769E4FC6}" type="datetime2">
              <a:rPr lang="en-US" smtClean="0"/>
              <a:t>Friday, August 28, 2026</a:t>
            </a:fld>
            <a:endParaRPr lang="en-US" dirty="0"/>
          </a:p>
        </p:txBody>
      </p:sp>
      <p:sp>
        <p:nvSpPr>
          <p:cNvPr id="5" name="Footer Placeholder 4">
            <a:extLst>
              <a:ext uri="{FF2B5EF4-FFF2-40B4-BE49-F238E27FC236}">
                <a16:creationId xmlns:a16="http://schemas.microsoft.com/office/drawing/2014/main" id="{8EA90BC3-EEAB-0BDB-BC40-8DF32503A540}"/>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1983799C-9558-D8F8-EC0A-09C2087EBF8A}"/>
              </a:ext>
            </a:extLst>
          </p:cNvPr>
          <p:cNvSpPr>
            <a:spLocks noGrp="1"/>
          </p:cNvSpPr>
          <p:nvPr>
            <p:ph type="sldNum" sz="quarter" idx="12"/>
          </p:nvPr>
        </p:nvSpPr>
        <p:spPr/>
        <p:txBody>
          <a:bodyPr/>
          <a:lstStyle/>
          <a:p>
            <a:fld id="{7BE69E03-4804-4553-A1EC-F089884EF50F}" type="slidenum">
              <a:rPr lang="en-US" smtClean="0"/>
              <a:t>18</a:t>
            </a:fld>
            <a:endParaRPr lang="en-US"/>
          </a:p>
        </p:txBody>
      </p:sp>
    </p:spTree>
    <p:extLst>
      <p:ext uri="{BB962C8B-B14F-4D97-AF65-F5344CB8AC3E}">
        <p14:creationId xmlns:p14="http://schemas.microsoft.com/office/powerpoint/2010/main" val="310924200"/>
      </p:ext>
    </p:extLst>
  </p:cSld>
  <p:clrMapOvr>
    <a:masterClrMapping/>
  </p:clrMapOvr>
</p:sld>
</file>

<file path=ppt/theme/theme1.xml><?xml version="1.0" encoding="utf-8"?>
<a:theme xmlns:a="http://schemas.openxmlformats.org/drawingml/2006/main" name="OffsetVTI">
  <a:themeElements>
    <a:clrScheme name="Office">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Dante">
      <a:majorFont>
        <a:latin typeface="Univers Light"/>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setVTI" id="{17A3166B-76FF-4669-8F6D-D4251AE158D8}" vid="{4532814A-B5F8-4CFD-BC69-A007D492DA4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1423</TotalTime>
  <Words>2813</Words>
  <Application>Microsoft Office PowerPoint</Application>
  <PresentationFormat>Widescreen</PresentationFormat>
  <Paragraphs>266</Paragraphs>
  <Slides>18</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Aptos</vt:lpstr>
      <vt:lpstr>Arial</vt:lpstr>
      <vt:lpstr>Dante (Headings)2</vt:lpstr>
      <vt:lpstr>Helvetica Neue Medium</vt:lpstr>
      <vt:lpstr>Univers</vt:lpstr>
      <vt:lpstr>Univers Light</vt:lpstr>
      <vt:lpstr>Wingdings 2</vt:lpstr>
      <vt:lpstr>OffsetVTI</vt:lpstr>
      <vt:lpstr>Preadmission Screening and Resident Review</vt:lpstr>
      <vt:lpstr>Objectives</vt:lpstr>
      <vt:lpstr>CFR 42 483.102 Applicability and definitions    </vt:lpstr>
      <vt:lpstr>PASARR / PASRR</vt:lpstr>
      <vt:lpstr>The Minimum Data Set (MDS) Assessment</vt:lpstr>
      <vt:lpstr>Key MDS Items for PASRR</vt:lpstr>
      <vt:lpstr>Section I 10020 Primary Diagnosis</vt:lpstr>
      <vt:lpstr>Active Diagnoses in the last 7 days</vt:lpstr>
      <vt:lpstr>Other areas on the MDS that trigger for the Surveyors</vt:lpstr>
      <vt:lpstr>What triggers the surveyor to investigate the PASRR</vt:lpstr>
      <vt:lpstr>F645 PASRR Screening for MD &amp; ID</vt:lpstr>
      <vt:lpstr>F646 MD/ID Significant Change Notification</vt:lpstr>
      <vt:lpstr>Significant changes are:</vt:lpstr>
      <vt:lpstr>PowerPoint Presentation</vt:lpstr>
      <vt:lpstr>Where to go to get PASRR Information</vt:lpstr>
      <vt:lpstr>PASRR Contacts and Forms takes you to here</vt:lpstr>
      <vt:lpstr>Questions?</vt:lpstr>
      <vt:lpstr>Questions cont.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Burrows, Donna - Reg7</dc:creator>
  <cp:lastModifiedBy>Burrows, Donna - Reg7</cp:lastModifiedBy>
  <cp:revision>7</cp:revision>
  <dcterms:created xsi:type="dcterms:W3CDTF">2026-05-07T13:13:42Z</dcterms:created>
  <dcterms:modified xsi:type="dcterms:W3CDTF">2026-08-28T14:51:24Z</dcterms:modified>
</cp:coreProperties>
</file>