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26"/>
  </p:notesMasterIdLst>
  <p:sldIdLst>
    <p:sldId id="256" r:id="rId5"/>
    <p:sldId id="257" r:id="rId6"/>
    <p:sldId id="258" r:id="rId7"/>
    <p:sldId id="259" r:id="rId8"/>
    <p:sldId id="334" r:id="rId9"/>
    <p:sldId id="322" r:id="rId10"/>
    <p:sldId id="340" r:id="rId11"/>
    <p:sldId id="349" r:id="rId12"/>
    <p:sldId id="352" r:id="rId13"/>
    <p:sldId id="350" r:id="rId14"/>
    <p:sldId id="296" r:id="rId15"/>
    <p:sldId id="338" r:id="rId16"/>
    <p:sldId id="298" r:id="rId17"/>
    <p:sldId id="342" r:id="rId18"/>
    <p:sldId id="343" r:id="rId19"/>
    <p:sldId id="354" r:id="rId20"/>
    <p:sldId id="356" r:id="rId21"/>
    <p:sldId id="355" r:id="rId22"/>
    <p:sldId id="344" r:id="rId23"/>
    <p:sldId id="353" r:id="rId24"/>
    <p:sldId id="335"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E2A04A1-616A-13D2-B5E2-3CE244FA87C1}" name="Arritola, Cecilia - CO 4th" initials="CA" userId="S::ArritolC@dhw.idaho.gov::fc92fd53-0cef-4287-9af4-2a4b92c6ba70" providerId="AD"/>
  <p188:author id="{3257F3FF-4E67-AAA1-3E1F-D0191B64E9CE}" name="Liposchak, Jennifer - CO 4th" initials="JL" userId="S::LiposchJ@dhw.idaho.gov::c7a21790-2f08-408c-b634-b323d015b96b"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15390"/>
    <a:srgbClr val="F4CE3B"/>
    <a:srgbClr val="009AD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41C0B2-DB20-926E-A891-09D24516E021}" v="174" dt="2026-09-09T22:20:33.0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713" autoAdjust="0"/>
    <p:restoredTop sz="94660"/>
  </p:normalViewPr>
  <p:slideViewPr>
    <p:cSldViewPr snapToGrid="0">
      <p:cViewPr varScale="1">
        <p:scale>
          <a:sx n="109" d="100"/>
          <a:sy n="109" d="100"/>
        </p:scale>
        <p:origin x="114"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rritola, Cecilia - CO 4th" userId="S::arritolc@dhw.idaho.gov::fc92fd53-0cef-4287-9af4-2a4b92c6ba70" providerId="AD" clId="Web-{0D41C0B2-DB20-926E-A891-09D24516E021}"/>
    <pc:docChg chg="modSld">
      <pc:chgData name="Arritola, Cecilia - CO 4th" userId="S::arritolc@dhw.idaho.gov::fc92fd53-0cef-4287-9af4-2a4b92c6ba70" providerId="AD" clId="Web-{0D41C0B2-DB20-926E-A891-09D24516E021}" dt="2026-09-09T22:20:33.042" v="176" actId="20577"/>
      <pc:docMkLst>
        <pc:docMk/>
      </pc:docMkLst>
      <pc:sldChg chg="modSp">
        <pc:chgData name="Arritola, Cecilia - CO 4th" userId="S::arritolc@dhw.idaho.gov::fc92fd53-0cef-4287-9af4-2a4b92c6ba70" providerId="AD" clId="Web-{0D41C0B2-DB20-926E-A891-09D24516E021}" dt="2026-09-09T22:20:33.042" v="176" actId="20577"/>
        <pc:sldMkLst>
          <pc:docMk/>
          <pc:sldMk cId="2249749644" sldId="353"/>
        </pc:sldMkLst>
        <pc:spChg chg="mod">
          <ac:chgData name="Arritola, Cecilia - CO 4th" userId="S::arritolc@dhw.idaho.gov::fc92fd53-0cef-4287-9af4-2a4b92c6ba70" providerId="AD" clId="Web-{0D41C0B2-DB20-926E-A891-09D24516E021}" dt="2026-09-09T22:20:33.042" v="176" actId="20577"/>
          <ac:spMkLst>
            <pc:docMk/>
            <pc:sldMk cId="2249749644" sldId="353"/>
            <ac:spMk id="5" creationId="{83B9786A-A45D-EFBB-D12F-FF4EEFB1E179}"/>
          </ac:spMkLst>
        </pc:spChg>
      </pc:sldChg>
    </pc:docChg>
  </pc:docChgLst>
  <pc:docChgLst>
    <pc:chgData name="Arritola, Cecilia - CO 4th" userId="fc92fd53-0cef-4287-9af4-2a4b92c6ba70" providerId="ADAL" clId="{11AB9593-5B93-445B-9FC2-9581AA057E87}"/>
    <pc:docChg chg="undo custSel addSld delSld modSld sldOrd">
      <pc:chgData name="Arritola, Cecilia - CO 4th" userId="fc92fd53-0cef-4287-9af4-2a4b92c6ba70" providerId="ADAL" clId="{11AB9593-5B93-445B-9FC2-9581AA057E87}" dt="2026-09-02T20:22:55.402" v="3476" actId="20577"/>
      <pc:docMkLst>
        <pc:docMk/>
      </pc:docMkLst>
      <pc:sldChg chg="modSp mod">
        <pc:chgData name="Arritola, Cecilia - CO 4th" userId="fc92fd53-0cef-4287-9af4-2a4b92c6ba70" providerId="ADAL" clId="{11AB9593-5B93-445B-9FC2-9581AA057E87}" dt="2026-09-02T20:09:45.929" v="2357" actId="20577"/>
        <pc:sldMkLst>
          <pc:docMk/>
          <pc:sldMk cId="4048067395" sldId="298"/>
        </pc:sldMkLst>
        <pc:spChg chg="mod">
          <ac:chgData name="Arritola, Cecilia - CO 4th" userId="fc92fd53-0cef-4287-9af4-2a4b92c6ba70" providerId="ADAL" clId="{11AB9593-5B93-445B-9FC2-9581AA057E87}" dt="2026-09-02T20:09:45.929" v="2357" actId="20577"/>
          <ac:spMkLst>
            <pc:docMk/>
            <pc:sldMk cId="4048067395" sldId="298"/>
            <ac:spMk id="5" creationId="{0D7459C8-5DD4-407A-A089-52FB98B3F46F}"/>
          </ac:spMkLst>
        </pc:spChg>
      </pc:sldChg>
      <pc:sldChg chg="modSp mod">
        <pc:chgData name="Arritola, Cecilia - CO 4th" userId="fc92fd53-0cef-4287-9af4-2a4b92c6ba70" providerId="ADAL" clId="{11AB9593-5B93-445B-9FC2-9581AA057E87}" dt="2026-09-02T19:49:24.833" v="479" actId="6549"/>
        <pc:sldMkLst>
          <pc:docMk/>
          <pc:sldMk cId="2663279105" sldId="322"/>
        </pc:sldMkLst>
        <pc:spChg chg="mod">
          <ac:chgData name="Arritola, Cecilia - CO 4th" userId="fc92fd53-0cef-4287-9af4-2a4b92c6ba70" providerId="ADAL" clId="{11AB9593-5B93-445B-9FC2-9581AA057E87}" dt="2026-09-02T19:49:24.833" v="479" actId="6549"/>
          <ac:spMkLst>
            <pc:docMk/>
            <pc:sldMk cId="2663279105" sldId="322"/>
            <ac:spMk id="7" creationId="{7AABFAAD-73C0-B20E-9E62-0A57E654B2DE}"/>
          </ac:spMkLst>
        </pc:spChg>
        <pc:spChg chg="mod">
          <ac:chgData name="Arritola, Cecilia - CO 4th" userId="fc92fd53-0cef-4287-9af4-2a4b92c6ba70" providerId="ADAL" clId="{11AB9593-5B93-445B-9FC2-9581AA057E87}" dt="2026-09-02T19:48:02.732" v="428" actId="20577"/>
          <ac:spMkLst>
            <pc:docMk/>
            <pc:sldMk cId="2663279105" sldId="322"/>
            <ac:spMk id="8" creationId="{1F3AC7D8-4D77-FCD3-0F78-C5A717C2BDEE}"/>
          </ac:spMkLst>
        </pc:spChg>
      </pc:sldChg>
      <pc:sldChg chg="modSp mod">
        <pc:chgData name="Arritola, Cecilia - CO 4th" userId="fc92fd53-0cef-4287-9af4-2a4b92c6ba70" providerId="ADAL" clId="{11AB9593-5B93-445B-9FC2-9581AA057E87}" dt="2026-09-02T19:45:09.312" v="269" actId="20577"/>
        <pc:sldMkLst>
          <pc:docMk/>
          <pc:sldMk cId="1135873013" sldId="334"/>
        </pc:sldMkLst>
        <pc:spChg chg="mod">
          <ac:chgData name="Arritola, Cecilia - CO 4th" userId="fc92fd53-0cef-4287-9af4-2a4b92c6ba70" providerId="ADAL" clId="{11AB9593-5B93-445B-9FC2-9581AA057E87}" dt="2026-09-02T19:45:09.312" v="269" actId="20577"/>
          <ac:spMkLst>
            <pc:docMk/>
            <pc:sldMk cId="1135873013" sldId="334"/>
            <ac:spMk id="3" creationId="{F255503D-D09C-BB18-180B-99E65AD8B73A}"/>
          </ac:spMkLst>
        </pc:spChg>
      </pc:sldChg>
      <pc:sldChg chg="modSp mod">
        <pc:chgData name="Arritola, Cecilia - CO 4th" userId="fc92fd53-0cef-4287-9af4-2a4b92c6ba70" providerId="ADAL" clId="{11AB9593-5B93-445B-9FC2-9581AA057E87}" dt="2026-09-02T19:58:38.997" v="582" actId="14100"/>
        <pc:sldMkLst>
          <pc:docMk/>
          <pc:sldMk cId="2637620788" sldId="340"/>
        </pc:sldMkLst>
        <pc:spChg chg="mod">
          <ac:chgData name="Arritola, Cecilia - CO 4th" userId="fc92fd53-0cef-4287-9af4-2a4b92c6ba70" providerId="ADAL" clId="{11AB9593-5B93-445B-9FC2-9581AA057E87}" dt="2026-09-02T19:49:57.288" v="506" actId="20577"/>
          <ac:spMkLst>
            <pc:docMk/>
            <pc:sldMk cId="2637620788" sldId="340"/>
            <ac:spMk id="7" creationId="{D335305E-9E56-5200-7EE4-DACB39B1B9FA}"/>
          </ac:spMkLst>
        </pc:spChg>
        <pc:spChg chg="mod">
          <ac:chgData name="Arritola, Cecilia - CO 4th" userId="fc92fd53-0cef-4287-9af4-2a4b92c6ba70" providerId="ADAL" clId="{11AB9593-5B93-445B-9FC2-9581AA057E87}" dt="2026-09-02T19:58:38.997" v="582" actId="14100"/>
          <ac:spMkLst>
            <pc:docMk/>
            <pc:sldMk cId="2637620788" sldId="340"/>
            <ac:spMk id="8" creationId="{23D3E072-CC01-9AA4-1032-F9BEB1543876}"/>
          </ac:spMkLst>
        </pc:spChg>
      </pc:sldChg>
      <pc:sldChg chg="modSp mod">
        <pc:chgData name="Arritola, Cecilia - CO 4th" userId="fc92fd53-0cef-4287-9af4-2a4b92c6ba70" providerId="ADAL" clId="{11AB9593-5B93-445B-9FC2-9581AA057E87}" dt="2026-09-02T20:12:05.570" v="2804"/>
        <pc:sldMkLst>
          <pc:docMk/>
          <pc:sldMk cId="2685436200" sldId="342"/>
        </pc:sldMkLst>
        <pc:spChg chg="mod">
          <ac:chgData name="Arritola, Cecilia - CO 4th" userId="fc92fd53-0cef-4287-9af4-2a4b92c6ba70" providerId="ADAL" clId="{11AB9593-5B93-445B-9FC2-9581AA057E87}" dt="2026-09-02T20:12:05.570" v="2804"/>
          <ac:spMkLst>
            <pc:docMk/>
            <pc:sldMk cId="2685436200" sldId="342"/>
            <ac:spMk id="5" creationId="{3A3A045C-AD72-352B-1550-BE14D19A8E9E}"/>
          </ac:spMkLst>
        </pc:spChg>
      </pc:sldChg>
      <pc:sldChg chg="modSp mod">
        <pc:chgData name="Arritola, Cecilia - CO 4th" userId="fc92fd53-0cef-4287-9af4-2a4b92c6ba70" providerId="ADAL" clId="{11AB9593-5B93-445B-9FC2-9581AA057E87}" dt="2026-09-02T20:13:35.009" v="2986" actId="20577"/>
        <pc:sldMkLst>
          <pc:docMk/>
          <pc:sldMk cId="3537605166" sldId="343"/>
        </pc:sldMkLst>
        <pc:spChg chg="mod">
          <ac:chgData name="Arritola, Cecilia - CO 4th" userId="fc92fd53-0cef-4287-9af4-2a4b92c6ba70" providerId="ADAL" clId="{11AB9593-5B93-445B-9FC2-9581AA057E87}" dt="2026-09-02T20:13:35.009" v="2986" actId="20577"/>
          <ac:spMkLst>
            <pc:docMk/>
            <pc:sldMk cId="3537605166" sldId="343"/>
            <ac:spMk id="5" creationId="{4CA17B39-D128-45E1-7E89-8D3D07DF45E3}"/>
          </ac:spMkLst>
        </pc:spChg>
      </pc:sldChg>
      <pc:sldChg chg="modSp mod">
        <pc:chgData name="Arritola, Cecilia - CO 4th" userId="fc92fd53-0cef-4287-9af4-2a4b92c6ba70" providerId="ADAL" clId="{11AB9593-5B93-445B-9FC2-9581AA057E87}" dt="2026-09-02T20:20:07.434" v="3470" actId="6549"/>
        <pc:sldMkLst>
          <pc:docMk/>
          <pc:sldMk cId="573975765" sldId="344"/>
        </pc:sldMkLst>
        <pc:spChg chg="mod">
          <ac:chgData name="Arritola, Cecilia - CO 4th" userId="fc92fd53-0cef-4287-9af4-2a4b92c6ba70" providerId="ADAL" clId="{11AB9593-5B93-445B-9FC2-9581AA057E87}" dt="2026-09-02T20:20:07.434" v="3470" actId="6549"/>
          <ac:spMkLst>
            <pc:docMk/>
            <pc:sldMk cId="573975765" sldId="344"/>
            <ac:spMk id="5" creationId="{AF8D37D8-E1AA-2D6A-15F5-67BA48AA501B}"/>
          </ac:spMkLst>
        </pc:spChg>
      </pc:sldChg>
      <pc:sldChg chg="modSp mod">
        <pc:chgData name="Arritola, Cecilia - CO 4th" userId="fc92fd53-0cef-4287-9af4-2a4b92c6ba70" providerId="ADAL" clId="{11AB9593-5B93-445B-9FC2-9581AA057E87}" dt="2026-09-02T20:00:23.604" v="984" actId="27636"/>
        <pc:sldMkLst>
          <pc:docMk/>
          <pc:sldMk cId="3980024648" sldId="349"/>
        </pc:sldMkLst>
        <pc:spChg chg="mod">
          <ac:chgData name="Arritola, Cecilia - CO 4th" userId="fc92fd53-0cef-4287-9af4-2a4b92c6ba70" providerId="ADAL" clId="{11AB9593-5B93-445B-9FC2-9581AA057E87}" dt="2026-09-02T19:50:10.464" v="533" actId="20577"/>
          <ac:spMkLst>
            <pc:docMk/>
            <pc:sldMk cId="3980024648" sldId="349"/>
            <ac:spMk id="7" creationId="{52F9BA58-F89A-DC44-2FAB-235A01B47BBC}"/>
          </ac:spMkLst>
        </pc:spChg>
        <pc:spChg chg="mod">
          <ac:chgData name="Arritola, Cecilia - CO 4th" userId="fc92fd53-0cef-4287-9af4-2a4b92c6ba70" providerId="ADAL" clId="{11AB9593-5B93-445B-9FC2-9581AA057E87}" dt="2026-09-02T20:00:23.604" v="984" actId="27636"/>
          <ac:spMkLst>
            <pc:docMk/>
            <pc:sldMk cId="3980024648" sldId="349"/>
            <ac:spMk id="8" creationId="{C5A14D92-66B3-7247-7144-B81E4A5A0D47}"/>
          </ac:spMkLst>
        </pc:spChg>
      </pc:sldChg>
      <pc:sldChg chg="modSp mod">
        <pc:chgData name="Arritola, Cecilia - CO 4th" userId="fc92fd53-0cef-4287-9af4-2a4b92c6ba70" providerId="ADAL" clId="{11AB9593-5B93-445B-9FC2-9581AA057E87}" dt="2026-09-02T20:06:14.483" v="1968" actId="20577"/>
        <pc:sldMkLst>
          <pc:docMk/>
          <pc:sldMk cId="4064779285" sldId="350"/>
        </pc:sldMkLst>
        <pc:spChg chg="mod">
          <ac:chgData name="Arritola, Cecilia - CO 4th" userId="fc92fd53-0cef-4287-9af4-2a4b92c6ba70" providerId="ADAL" clId="{11AB9593-5B93-445B-9FC2-9581AA057E87}" dt="2026-09-02T20:06:14.483" v="1968" actId="20577"/>
          <ac:spMkLst>
            <pc:docMk/>
            <pc:sldMk cId="4064779285" sldId="350"/>
            <ac:spMk id="8" creationId="{FF330F79-68C6-5663-A513-FB5898EAA3DD}"/>
          </ac:spMkLst>
        </pc:spChg>
      </pc:sldChg>
      <pc:sldChg chg="modSp add mod ord">
        <pc:chgData name="Arritola, Cecilia - CO 4th" userId="fc92fd53-0cef-4287-9af4-2a4b92c6ba70" providerId="ADAL" clId="{11AB9593-5B93-445B-9FC2-9581AA057E87}" dt="2026-09-02T20:04:11.556" v="1674" actId="20577"/>
        <pc:sldMkLst>
          <pc:docMk/>
          <pc:sldMk cId="1485000131" sldId="352"/>
        </pc:sldMkLst>
        <pc:spChg chg="mod">
          <ac:chgData name="Arritola, Cecilia - CO 4th" userId="fc92fd53-0cef-4287-9af4-2a4b92c6ba70" providerId="ADAL" clId="{11AB9593-5B93-445B-9FC2-9581AA057E87}" dt="2026-09-02T20:04:11.556" v="1674" actId="20577"/>
          <ac:spMkLst>
            <pc:docMk/>
            <pc:sldMk cId="1485000131" sldId="352"/>
            <ac:spMk id="8" creationId="{7E558251-6434-CF1F-85AF-625D7234B68E}"/>
          </ac:spMkLst>
        </pc:spChg>
      </pc:sldChg>
      <pc:sldChg chg="modSp add mod ord">
        <pc:chgData name="Arritola, Cecilia - CO 4th" userId="fc92fd53-0cef-4287-9af4-2a4b92c6ba70" providerId="ADAL" clId="{11AB9593-5B93-445B-9FC2-9581AA057E87}" dt="2026-09-02T20:22:55.402" v="3476" actId="20577"/>
        <pc:sldMkLst>
          <pc:docMk/>
          <pc:sldMk cId="2249749644" sldId="353"/>
        </pc:sldMkLst>
        <pc:spChg chg="mod">
          <ac:chgData name="Arritola, Cecilia - CO 4th" userId="fc92fd53-0cef-4287-9af4-2a4b92c6ba70" providerId="ADAL" clId="{11AB9593-5B93-445B-9FC2-9581AA057E87}" dt="2026-09-02T20:22:55.402" v="3476" actId="20577"/>
          <ac:spMkLst>
            <pc:docMk/>
            <pc:sldMk cId="2249749644" sldId="353"/>
            <ac:spMk id="5" creationId="{83B9786A-A45D-EFBB-D12F-FF4EEFB1E179}"/>
          </ac:spMkLst>
        </pc:spChg>
      </pc:sldChg>
    </pc:docChg>
  </pc:docChgLst>
  <pc:docChgLst>
    <pc:chgData name="Arritola, Cecilia - CO 4th" userId="S::arritolc@dhw.idaho.gov::fc92fd53-0cef-4287-9af4-2a4b92c6ba70" providerId="AD" clId="Web-{C1C274B5-E5ED-9B34-33F5-A3D29D2A5C1B}"/>
    <pc:docChg chg="addSld modSld">
      <pc:chgData name="Arritola, Cecilia - CO 4th" userId="S::arritolc@dhw.idaho.gov::fc92fd53-0cef-4287-9af4-2a4b92c6ba70" providerId="AD" clId="Web-{C1C274B5-E5ED-9B34-33F5-A3D29D2A5C1B}" dt="2026-09-03T00:50:28.989" v="269" actId="20577"/>
      <pc:docMkLst>
        <pc:docMk/>
      </pc:docMkLst>
      <pc:sldChg chg="modSp add replId">
        <pc:chgData name="Arritola, Cecilia - CO 4th" userId="S::arritolc@dhw.idaho.gov::fc92fd53-0cef-4287-9af4-2a4b92c6ba70" providerId="AD" clId="Web-{C1C274B5-E5ED-9B34-33F5-A3D29D2A5C1B}" dt="2026-09-03T00:45:05.023" v="61" actId="20577"/>
        <pc:sldMkLst>
          <pc:docMk/>
          <pc:sldMk cId="2306822467" sldId="354"/>
        </pc:sldMkLst>
        <pc:spChg chg="mod">
          <ac:chgData name="Arritola, Cecilia - CO 4th" userId="S::arritolc@dhw.idaho.gov::fc92fd53-0cef-4287-9af4-2a4b92c6ba70" providerId="AD" clId="Web-{C1C274B5-E5ED-9B34-33F5-A3D29D2A5C1B}" dt="2026-09-03T00:45:05.023" v="61" actId="20577"/>
          <ac:spMkLst>
            <pc:docMk/>
            <pc:sldMk cId="2306822467" sldId="354"/>
            <ac:spMk id="5" creationId="{6083ECD9-0325-3B44-63F0-1762D7E597B1}"/>
          </ac:spMkLst>
        </pc:spChg>
      </pc:sldChg>
      <pc:sldChg chg="modSp add replId">
        <pc:chgData name="Arritola, Cecilia - CO 4th" userId="S::arritolc@dhw.idaho.gov::fc92fd53-0cef-4287-9af4-2a4b92c6ba70" providerId="AD" clId="Web-{C1C274B5-E5ED-9B34-33F5-A3D29D2A5C1B}" dt="2026-09-03T00:48:23.516" v="173" actId="20577"/>
        <pc:sldMkLst>
          <pc:docMk/>
          <pc:sldMk cId="1874964461" sldId="355"/>
        </pc:sldMkLst>
        <pc:spChg chg="mod">
          <ac:chgData name="Arritola, Cecilia - CO 4th" userId="S::arritolc@dhw.idaho.gov::fc92fd53-0cef-4287-9af4-2a4b92c6ba70" providerId="AD" clId="Web-{C1C274B5-E5ED-9B34-33F5-A3D29D2A5C1B}" dt="2026-09-03T00:48:23.516" v="173" actId="20577"/>
          <ac:spMkLst>
            <pc:docMk/>
            <pc:sldMk cId="1874964461" sldId="355"/>
            <ac:spMk id="5" creationId="{35FE9E10-6DC3-772C-F51C-0773ED72A0D4}"/>
          </ac:spMkLst>
        </pc:spChg>
      </pc:sldChg>
      <pc:sldChg chg="modSp add replId">
        <pc:chgData name="Arritola, Cecilia - CO 4th" userId="S::arritolc@dhw.idaho.gov::fc92fd53-0cef-4287-9af4-2a4b92c6ba70" providerId="AD" clId="Web-{C1C274B5-E5ED-9B34-33F5-A3D29D2A5C1B}" dt="2026-09-03T00:50:28.989" v="269" actId="20577"/>
        <pc:sldMkLst>
          <pc:docMk/>
          <pc:sldMk cId="3977285773" sldId="356"/>
        </pc:sldMkLst>
        <pc:spChg chg="mod">
          <ac:chgData name="Arritola, Cecilia - CO 4th" userId="S::arritolc@dhw.idaho.gov::fc92fd53-0cef-4287-9af4-2a4b92c6ba70" providerId="AD" clId="Web-{C1C274B5-E5ED-9B34-33F5-A3D29D2A5C1B}" dt="2026-09-03T00:50:28.989" v="269" actId="20577"/>
          <ac:spMkLst>
            <pc:docMk/>
            <pc:sldMk cId="3977285773" sldId="356"/>
            <ac:spMk id="5" creationId="{12B54558-35A8-3FA4-53F6-2D51595BA60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C0341F-5E84-4E92-87AD-F0F6335B6A6A}" type="datetimeFigureOut">
              <a:rPr lang="en-US" smtClean="0"/>
              <a:t>9/9/2026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5DCF12-B0BC-4E26-82B4-164899329C87}" type="slidenum">
              <a:rPr lang="en-US" smtClean="0"/>
              <a:t>‹#›</a:t>
            </a:fld>
            <a:endParaRPr lang="en-US"/>
          </a:p>
        </p:txBody>
      </p:sp>
    </p:spTree>
    <p:extLst>
      <p:ext uri="{BB962C8B-B14F-4D97-AF65-F5344CB8AC3E}">
        <p14:creationId xmlns:p14="http://schemas.microsoft.com/office/powerpoint/2010/main" val="4097782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Subaward Type: Cost Reimbursement</a:t>
            </a:r>
          </a:p>
          <a:p>
            <a:r>
              <a:rPr lang="en-US" dirty="0"/>
              <a:t>Continuation of Funding: Based on performance and continued funding availability (completed through subgrant amendments)</a:t>
            </a:r>
          </a:p>
        </p:txBody>
      </p:sp>
      <p:sp>
        <p:nvSpPr>
          <p:cNvPr id="4" name="Slide Number Placeholder 3"/>
          <p:cNvSpPr>
            <a:spLocks noGrp="1"/>
          </p:cNvSpPr>
          <p:nvPr>
            <p:ph type="sldNum" sz="quarter" idx="5"/>
          </p:nvPr>
        </p:nvSpPr>
        <p:spPr/>
        <p:txBody>
          <a:bodyPr/>
          <a:lstStyle/>
          <a:p>
            <a:fld id="{96CA79D5-DA62-4856-95B9-F55017B023ED}" type="slidenum">
              <a:rPr lang="en-US" smtClean="0"/>
              <a:t>6</a:t>
            </a:fld>
            <a:endParaRPr lang="en-US"/>
          </a:p>
        </p:txBody>
      </p:sp>
    </p:spTree>
    <p:extLst>
      <p:ext uri="{BB962C8B-B14F-4D97-AF65-F5344CB8AC3E}">
        <p14:creationId xmlns:p14="http://schemas.microsoft.com/office/powerpoint/2010/main" val="4222988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1B4E9-5FCA-2D39-3500-4134D56387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1702DA-3EDC-2952-3485-E213DB4CE1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29CDE5-92CE-A2E4-C6A2-61E864A1511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Thoroughly read all of pages four and five in the solicitation</a:t>
            </a:r>
          </a:p>
          <a:p>
            <a:endParaRPr lang="en-US" dirty="0"/>
          </a:p>
        </p:txBody>
      </p:sp>
      <p:sp>
        <p:nvSpPr>
          <p:cNvPr id="4" name="Slide Number Placeholder 3">
            <a:extLst>
              <a:ext uri="{FF2B5EF4-FFF2-40B4-BE49-F238E27FC236}">
                <a16:creationId xmlns:a16="http://schemas.microsoft.com/office/drawing/2014/main" id="{6566784E-E9EA-AAE0-09A9-9425155E2A5A}"/>
              </a:ext>
            </a:extLst>
          </p:cNvPr>
          <p:cNvSpPr>
            <a:spLocks noGrp="1"/>
          </p:cNvSpPr>
          <p:nvPr>
            <p:ph type="sldNum" sz="quarter" idx="5"/>
          </p:nvPr>
        </p:nvSpPr>
        <p:spPr/>
        <p:txBody>
          <a:bodyPr/>
          <a:lstStyle/>
          <a:p>
            <a:fld id="{96CA79D5-DA62-4856-95B9-F55017B023ED}" type="slidenum">
              <a:rPr lang="en-US" smtClean="0"/>
              <a:t>7</a:t>
            </a:fld>
            <a:endParaRPr lang="en-US"/>
          </a:p>
        </p:txBody>
      </p:sp>
    </p:spTree>
    <p:extLst>
      <p:ext uri="{BB962C8B-B14F-4D97-AF65-F5344CB8AC3E}">
        <p14:creationId xmlns:p14="http://schemas.microsoft.com/office/powerpoint/2010/main" val="18090846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70F4AA-D241-ECED-D576-B8638418B0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6FD1B4-C0B3-9203-F860-5DEAFBA0FB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0D2960-C67E-FAE8-CE61-AEFA4C3F8B6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Thoroughly read all of pages four and five in the solicitation</a:t>
            </a:r>
          </a:p>
          <a:p>
            <a:endParaRPr lang="en-US" dirty="0"/>
          </a:p>
        </p:txBody>
      </p:sp>
      <p:sp>
        <p:nvSpPr>
          <p:cNvPr id="4" name="Slide Number Placeholder 3">
            <a:extLst>
              <a:ext uri="{FF2B5EF4-FFF2-40B4-BE49-F238E27FC236}">
                <a16:creationId xmlns:a16="http://schemas.microsoft.com/office/drawing/2014/main" id="{6AE6D806-A223-6F8C-5D36-CACDAF12892E}"/>
              </a:ext>
            </a:extLst>
          </p:cNvPr>
          <p:cNvSpPr>
            <a:spLocks noGrp="1"/>
          </p:cNvSpPr>
          <p:nvPr>
            <p:ph type="sldNum" sz="quarter" idx="5"/>
          </p:nvPr>
        </p:nvSpPr>
        <p:spPr/>
        <p:txBody>
          <a:bodyPr/>
          <a:lstStyle/>
          <a:p>
            <a:fld id="{96CA79D5-DA62-4856-95B9-F55017B023ED}" type="slidenum">
              <a:rPr lang="en-US" smtClean="0"/>
              <a:t>8</a:t>
            </a:fld>
            <a:endParaRPr lang="en-US"/>
          </a:p>
        </p:txBody>
      </p:sp>
    </p:spTree>
    <p:extLst>
      <p:ext uri="{BB962C8B-B14F-4D97-AF65-F5344CB8AC3E}">
        <p14:creationId xmlns:p14="http://schemas.microsoft.com/office/powerpoint/2010/main" val="689800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EFE0C1-3BD8-BCAC-D557-D3B8448BC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EB3A8D-865C-BCB1-46E6-7640279057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65E0A3-FEE9-002F-7318-6B7A2D9BAB7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Thoroughly read all of pages four and five in the solicitation</a:t>
            </a:r>
          </a:p>
          <a:p>
            <a:endParaRPr lang="en-US" dirty="0"/>
          </a:p>
        </p:txBody>
      </p:sp>
      <p:sp>
        <p:nvSpPr>
          <p:cNvPr id="4" name="Slide Number Placeholder 3">
            <a:extLst>
              <a:ext uri="{FF2B5EF4-FFF2-40B4-BE49-F238E27FC236}">
                <a16:creationId xmlns:a16="http://schemas.microsoft.com/office/drawing/2014/main" id="{9183962B-CAEE-23BD-E649-BC2F23DCC228}"/>
              </a:ext>
            </a:extLst>
          </p:cNvPr>
          <p:cNvSpPr>
            <a:spLocks noGrp="1"/>
          </p:cNvSpPr>
          <p:nvPr>
            <p:ph type="sldNum" sz="quarter" idx="5"/>
          </p:nvPr>
        </p:nvSpPr>
        <p:spPr/>
        <p:txBody>
          <a:bodyPr/>
          <a:lstStyle/>
          <a:p>
            <a:fld id="{96CA79D5-DA62-4856-95B9-F55017B023ED}" type="slidenum">
              <a:rPr lang="en-US" smtClean="0"/>
              <a:t>9</a:t>
            </a:fld>
            <a:endParaRPr lang="en-US"/>
          </a:p>
        </p:txBody>
      </p:sp>
    </p:spTree>
    <p:extLst>
      <p:ext uri="{BB962C8B-B14F-4D97-AF65-F5344CB8AC3E}">
        <p14:creationId xmlns:p14="http://schemas.microsoft.com/office/powerpoint/2010/main" val="40779516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8C7BD1-5899-7EB6-7EC4-B2A72499DD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532CD7-815E-A2A6-3909-0A59007C7E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E0D3E2-AB6D-A213-15A7-760EE5B2A1B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Thoroughly read all of pages four and five in the solicitation</a:t>
            </a:r>
          </a:p>
          <a:p>
            <a:endParaRPr lang="en-US" dirty="0"/>
          </a:p>
        </p:txBody>
      </p:sp>
      <p:sp>
        <p:nvSpPr>
          <p:cNvPr id="4" name="Slide Number Placeholder 3">
            <a:extLst>
              <a:ext uri="{FF2B5EF4-FFF2-40B4-BE49-F238E27FC236}">
                <a16:creationId xmlns:a16="http://schemas.microsoft.com/office/drawing/2014/main" id="{E70EEEC5-8E27-41FA-5356-2C8E621B65B8}"/>
              </a:ext>
            </a:extLst>
          </p:cNvPr>
          <p:cNvSpPr>
            <a:spLocks noGrp="1"/>
          </p:cNvSpPr>
          <p:nvPr>
            <p:ph type="sldNum" sz="quarter" idx="5"/>
          </p:nvPr>
        </p:nvSpPr>
        <p:spPr/>
        <p:txBody>
          <a:bodyPr/>
          <a:lstStyle/>
          <a:p>
            <a:fld id="{96CA79D5-DA62-4856-95B9-F55017B023ED}" type="slidenum">
              <a:rPr lang="en-US" smtClean="0"/>
              <a:t>10</a:t>
            </a:fld>
            <a:endParaRPr lang="en-US"/>
          </a:p>
        </p:txBody>
      </p:sp>
    </p:spTree>
    <p:extLst>
      <p:ext uri="{BB962C8B-B14F-4D97-AF65-F5344CB8AC3E}">
        <p14:creationId xmlns:p14="http://schemas.microsoft.com/office/powerpoint/2010/main" val="5643125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D853B-D0C4-84AB-127F-3697DCF8062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691A74F-0706-13BB-C115-4558BCC6EB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Date Placeholder 3">
            <a:extLst>
              <a:ext uri="{FF2B5EF4-FFF2-40B4-BE49-F238E27FC236}">
                <a16:creationId xmlns:a16="http://schemas.microsoft.com/office/drawing/2014/main" id="{3AD5B0F8-9C4D-CC29-79D8-E27AF0A53B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en-US"/>
              <a:t>September 2, 2026</a:t>
            </a:r>
            <a:endParaRPr lang="en-US" dirty="0"/>
          </a:p>
        </p:txBody>
      </p:sp>
      <p:sp>
        <p:nvSpPr>
          <p:cNvPr id="8" name="Footer Placeholder 4">
            <a:extLst>
              <a:ext uri="{FF2B5EF4-FFF2-40B4-BE49-F238E27FC236}">
                <a16:creationId xmlns:a16="http://schemas.microsoft.com/office/drawing/2014/main" id="{6AC0CC1D-AD86-B40F-FA0B-74CCDBE36A6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RHTP  Solicitation Webinar: Substance Misuse Prevention Programs</a:t>
            </a:r>
            <a:endParaRPr lang="en-US" dirty="0"/>
          </a:p>
        </p:txBody>
      </p:sp>
      <p:sp>
        <p:nvSpPr>
          <p:cNvPr id="9" name="Slide Number Placeholder 5">
            <a:extLst>
              <a:ext uri="{FF2B5EF4-FFF2-40B4-BE49-F238E27FC236}">
                <a16:creationId xmlns:a16="http://schemas.microsoft.com/office/drawing/2014/main" id="{ED222E21-A668-D6BB-4990-878D8BCCDD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81E3D81-160A-45B5-BED4-B19B64175DEB}" type="slidenum">
              <a:rPr lang="en-US" smtClean="0"/>
              <a:t>‹#›</a:t>
            </a:fld>
            <a:endParaRPr lang="en-US"/>
          </a:p>
        </p:txBody>
      </p:sp>
    </p:spTree>
    <p:extLst>
      <p:ext uri="{BB962C8B-B14F-4D97-AF65-F5344CB8AC3E}">
        <p14:creationId xmlns:p14="http://schemas.microsoft.com/office/powerpoint/2010/main" val="4147835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F04B8-7E9E-1F4E-2AE5-5A78B2AE17ED}"/>
              </a:ext>
            </a:extLst>
          </p:cNvPr>
          <p:cNvSpPr>
            <a:spLocks noGrp="1"/>
          </p:cNvSpPr>
          <p:nvPr>
            <p:ph type="title"/>
          </p:nvPr>
        </p:nvSpPr>
        <p:spPr/>
        <p:txBody>
          <a:bodyPr/>
          <a:lstStyle>
            <a:lvl1pPr>
              <a:defRPr>
                <a:solidFill>
                  <a:srgbClr val="015390"/>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071C773-AFF5-2E2C-7C2A-381A9388E4EB}"/>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a:extLst>
              <a:ext uri="{FF2B5EF4-FFF2-40B4-BE49-F238E27FC236}">
                <a16:creationId xmlns:a16="http://schemas.microsoft.com/office/drawing/2014/main" id="{E809E9AA-48E1-7761-A34F-DCFEFFEC23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r>
              <a:rPr lang="en-US"/>
              <a:t>September 2, 2026</a:t>
            </a:r>
            <a:endParaRPr lang="en-US" dirty="0"/>
          </a:p>
        </p:txBody>
      </p:sp>
      <p:sp>
        <p:nvSpPr>
          <p:cNvPr id="8" name="Footer Placeholder 4">
            <a:extLst>
              <a:ext uri="{FF2B5EF4-FFF2-40B4-BE49-F238E27FC236}">
                <a16:creationId xmlns:a16="http://schemas.microsoft.com/office/drawing/2014/main" id="{03F033DA-A4EB-581F-7F5D-FCEB431449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olidFill>
              </a:defRPr>
            </a:lvl1pPr>
          </a:lstStyle>
          <a:p>
            <a:r>
              <a:rPr lang="en-US"/>
              <a:t>RHTP  Solicitation Webinar: Substance Misuse Prevention Programs</a:t>
            </a:r>
            <a:endParaRPr lang="en-US" dirty="0"/>
          </a:p>
        </p:txBody>
      </p:sp>
      <p:sp>
        <p:nvSpPr>
          <p:cNvPr id="9" name="Slide Number Placeholder 5">
            <a:extLst>
              <a:ext uri="{FF2B5EF4-FFF2-40B4-BE49-F238E27FC236}">
                <a16:creationId xmlns:a16="http://schemas.microsoft.com/office/drawing/2014/main" id="{6800FF1F-5600-83CA-B74E-55FB18002A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defRPr>
            </a:lvl1pPr>
          </a:lstStyle>
          <a:p>
            <a:fld id="{F81E3D81-160A-45B5-BED4-B19B64175DEB}" type="slidenum">
              <a:rPr lang="en-US" smtClean="0"/>
              <a:pPr/>
              <a:t>‹#›</a:t>
            </a:fld>
            <a:endParaRPr lang="en-US" dirty="0"/>
          </a:p>
        </p:txBody>
      </p:sp>
    </p:spTree>
    <p:extLst>
      <p:ext uri="{BB962C8B-B14F-4D97-AF65-F5344CB8AC3E}">
        <p14:creationId xmlns:p14="http://schemas.microsoft.com/office/powerpoint/2010/main" val="31131922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D200B-525E-94AF-8130-F49291A317B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DFD6821-6C12-079B-EF55-086F1DB57778}"/>
              </a:ext>
            </a:extLst>
          </p:cNvPr>
          <p:cNvSpPr>
            <a:spLocks noGrp="1"/>
          </p:cNvSpPr>
          <p:nvPr>
            <p:ph type="dt" sz="half" idx="10"/>
          </p:nvPr>
        </p:nvSpPr>
        <p:spPr/>
        <p:txBody>
          <a:bodyPr/>
          <a:lstStyle/>
          <a:p>
            <a:r>
              <a:rPr lang="en-US"/>
              <a:t>September 2, 2026</a:t>
            </a:r>
            <a:endParaRPr lang="en-US" dirty="0"/>
          </a:p>
        </p:txBody>
      </p:sp>
      <p:sp>
        <p:nvSpPr>
          <p:cNvPr id="4" name="Footer Placeholder 3">
            <a:extLst>
              <a:ext uri="{FF2B5EF4-FFF2-40B4-BE49-F238E27FC236}">
                <a16:creationId xmlns:a16="http://schemas.microsoft.com/office/drawing/2014/main" id="{E288248A-87AB-6025-CC64-D50983672B4E}"/>
              </a:ext>
            </a:extLst>
          </p:cNvPr>
          <p:cNvSpPr>
            <a:spLocks noGrp="1"/>
          </p:cNvSpPr>
          <p:nvPr>
            <p:ph type="ftr" sz="quarter" idx="11"/>
          </p:nvPr>
        </p:nvSpPr>
        <p:spPr/>
        <p:txBody>
          <a:bodyPr/>
          <a:lstStyle/>
          <a:p>
            <a:r>
              <a:rPr lang="en-US"/>
              <a:t>RHTP  Solicitation Webinar: Substance Misuse Prevention Programs</a:t>
            </a:r>
            <a:endParaRPr lang="en-US" dirty="0"/>
          </a:p>
        </p:txBody>
      </p:sp>
      <p:sp>
        <p:nvSpPr>
          <p:cNvPr id="5" name="Slide Number Placeholder 4">
            <a:extLst>
              <a:ext uri="{FF2B5EF4-FFF2-40B4-BE49-F238E27FC236}">
                <a16:creationId xmlns:a16="http://schemas.microsoft.com/office/drawing/2014/main" id="{77451505-8709-B091-71B2-B6DE207C5331}"/>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63301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0D42B-2EC4-4B72-519B-E3478590485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DC588DC-9067-91C1-6CAC-7F38DBCD947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DB692A1D-F253-02A6-8EB4-44289E72B5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en-US"/>
              <a:t>September 2, 2026</a:t>
            </a:r>
            <a:endParaRPr lang="en-US" dirty="0"/>
          </a:p>
        </p:txBody>
      </p:sp>
      <p:sp>
        <p:nvSpPr>
          <p:cNvPr id="8" name="Footer Placeholder 4">
            <a:extLst>
              <a:ext uri="{FF2B5EF4-FFF2-40B4-BE49-F238E27FC236}">
                <a16:creationId xmlns:a16="http://schemas.microsoft.com/office/drawing/2014/main" id="{65D17704-8B11-4DFD-54A9-DB5EA6DD45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RHTP  Solicitation Webinar: Substance Misuse Prevention Programs</a:t>
            </a:r>
            <a:endParaRPr lang="en-US" dirty="0"/>
          </a:p>
        </p:txBody>
      </p:sp>
      <p:sp>
        <p:nvSpPr>
          <p:cNvPr id="9" name="Slide Number Placeholder 5">
            <a:extLst>
              <a:ext uri="{FF2B5EF4-FFF2-40B4-BE49-F238E27FC236}">
                <a16:creationId xmlns:a16="http://schemas.microsoft.com/office/drawing/2014/main" id="{3EBBA1D6-002E-B1C9-3C48-BAE956FFD2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81E3D81-160A-45B5-BED4-B19B64175DEB}" type="slidenum">
              <a:rPr lang="en-US" smtClean="0"/>
              <a:t>‹#›</a:t>
            </a:fld>
            <a:endParaRPr lang="en-US"/>
          </a:p>
        </p:txBody>
      </p:sp>
    </p:spTree>
    <p:extLst>
      <p:ext uri="{BB962C8B-B14F-4D97-AF65-F5344CB8AC3E}">
        <p14:creationId xmlns:p14="http://schemas.microsoft.com/office/powerpoint/2010/main" val="247715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A1C8D-8256-3699-2032-8819B21097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D32A025-65F1-F41B-020F-E7A46537E89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0DAFDAB-9022-D79F-DD49-E1DEA5D6FA7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48ACC54-81DE-3369-7908-6FBB301B6459}"/>
              </a:ext>
            </a:extLst>
          </p:cNvPr>
          <p:cNvSpPr>
            <a:spLocks noGrp="1"/>
          </p:cNvSpPr>
          <p:nvPr>
            <p:ph type="dt" sz="half" idx="10"/>
          </p:nvPr>
        </p:nvSpPr>
        <p:spPr/>
        <p:txBody>
          <a:bodyPr/>
          <a:lstStyle/>
          <a:p>
            <a:r>
              <a:rPr lang="en-US"/>
              <a:t>September 2, 2026</a:t>
            </a:r>
          </a:p>
        </p:txBody>
      </p:sp>
      <p:sp>
        <p:nvSpPr>
          <p:cNvPr id="6" name="Footer Placeholder 5">
            <a:extLst>
              <a:ext uri="{FF2B5EF4-FFF2-40B4-BE49-F238E27FC236}">
                <a16:creationId xmlns:a16="http://schemas.microsoft.com/office/drawing/2014/main" id="{C3291C99-D30A-A37F-4CCB-087B2299894E}"/>
              </a:ext>
            </a:extLst>
          </p:cNvPr>
          <p:cNvSpPr>
            <a:spLocks noGrp="1"/>
          </p:cNvSpPr>
          <p:nvPr>
            <p:ph type="ftr" sz="quarter" idx="11"/>
          </p:nvPr>
        </p:nvSpPr>
        <p:spPr/>
        <p:txBody>
          <a:bodyPr/>
          <a:lstStyle/>
          <a:p>
            <a:r>
              <a:rPr lang="en-US"/>
              <a:t>RHTP  Solicitation Webinar: Substance Misuse Prevention Programs</a:t>
            </a:r>
          </a:p>
        </p:txBody>
      </p:sp>
      <p:sp>
        <p:nvSpPr>
          <p:cNvPr id="7" name="Slide Number Placeholder 6">
            <a:extLst>
              <a:ext uri="{FF2B5EF4-FFF2-40B4-BE49-F238E27FC236}">
                <a16:creationId xmlns:a16="http://schemas.microsoft.com/office/drawing/2014/main" id="{0730ADB4-1D39-AEC4-628C-70885D99101A}"/>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3306740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4FFA7-110A-6F37-BE8A-462B2313AA7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CB4E4E8-903C-A32B-EC86-87DA3561BB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9AD85DE-44FD-6743-0E54-60DDF1A3598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8320A0E-B60C-345F-4AA5-34B2E51237C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7E74367-381F-1A87-40BA-C441C1B3536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3">
            <a:extLst>
              <a:ext uri="{FF2B5EF4-FFF2-40B4-BE49-F238E27FC236}">
                <a16:creationId xmlns:a16="http://schemas.microsoft.com/office/drawing/2014/main" id="{1DDDD15C-B692-CCF5-0FBD-A54FE239723E}"/>
              </a:ext>
            </a:extLst>
          </p:cNvPr>
          <p:cNvSpPr>
            <a:spLocks noGrp="1"/>
          </p:cNvSpPr>
          <p:nvPr>
            <p:ph type="dt" sz="half" idx="10"/>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en-US"/>
              <a:t>September 2, 2026</a:t>
            </a:r>
            <a:endParaRPr lang="en-US" dirty="0"/>
          </a:p>
        </p:txBody>
      </p:sp>
      <p:sp>
        <p:nvSpPr>
          <p:cNvPr id="11" name="Footer Placeholder 4">
            <a:extLst>
              <a:ext uri="{FF2B5EF4-FFF2-40B4-BE49-F238E27FC236}">
                <a16:creationId xmlns:a16="http://schemas.microsoft.com/office/drawing/2014/main" id="{6E4DEE79-E615-27AF-E8AF-4409050B341D}"/>
              </a:ext>
            </a:extLst>
          </p:cNvPr>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RHTP  Solicitation Webinar: Substance Misuse Prevention Programs</a:t>
            </a:r>
            <a:endParaRPr lang="en-US" dirty="0"/>
          </a:p>
        </p:txBody>
      </p:sp>
      <p:sp>
        <p:nvSpPr>
          <p:cNvPr id="12" name="Slide Number Placeholder 5">
            <a:extLst>
              <a:ext uri="{FF2B5EF4-FFF2-40B4-BE49-F238E27FC236}">
                <a16:creationId xmlns:a16="http://schemas.microsoft.com/office/drawing/2014/main" id="{60F76977-EACD-D574-AB33-346C91E8288E}"/>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81E3D81-160A-45B5-BED4-B19B64175DEB}" type="slidenum">
              <a:rPr lang="en-US" smtClean="0"/>
              <a:t>‹#›</a:t>
            </a:fld>
            <a:endParaRPr lang="en-US"/>
          </a:p>
        </p:txBody>
      </p:sp>
    </p:spTree>
    <p:extLst>
      <p:ext uri="{BB962C8B-B14F-4D97-AF65-F5344CB8AC3E}">
        <p14:creationId xmlns:p14="http://schemas.microsoft.com/office/powerpoint/2010/main" val="1761967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B0C4D-DE54-3C65-8D0A-CF73AED4D180}"/>
              </a:ext>
            </a:extLst>
          </p:cNvPr>
          <p:cNvSpPr>
            <a:spLocks noGrp="1"/>
          </p:cNvSpPr>
          <p:nvPr>
            <p:ph type="title"/>
          </p:nvPr>
        </p:nvSpPr>
        <p:spPr>
          <a:xfrm>
            <a:off x="838200" y="191008"/>
            <a:ext cx="10515600" cy="1325563"/>
          </a:xfrm>
        </p:spPr>
        <p:txBody>
          <a:bodyPr/>
          <a:lstStyle/>
          <a:p>
            <a:r>
              <a:rPr lang="en-US"/>
              <a:t>Click to edit Master title style</a:t>
            </a:r>
          </a:p>
        </p:txBody>
      </p:sp>
      <p:sp>
        <p:nvSpPr>
          <p:cNvPr id="3" name="Date Placeholder 2">
            <a:extLst>
              <a:ext uri="{FF2B5EF4-FFF2-40B4-BE49-F238E27FC236}">
                <a16:creationId xmlns:a16="http://schemas.microsoft.com/office/drawing/2014/main" id="{ABA070AE-3F3F-3CFC-F9FC-18709E0BB022}"/>
              </a:ext>
            </a:extLst>
          </p:cNvPr>
          <p:cNvSpPr>
            <a:spLocks noGrp="1"/>
          </p:cNvSpPr>
          <p:nvPr>
            <p:ph type="dt" sz="half" idx="10"/>
          </p:nvPr>
        </p:nvSpPr>
        <p:spPr/>
        <p:txBody>
          <a:bodyPr/>
          <a:lstStyle/>
          <a:p>
            <a:r>
              <a:rPr lang="en-US"/>
              <a:t>September 2, 2026</a:t>
            </a:r>
          </a:p>
        </p:txBody>
      </p:sp>
      <p:sp>
        <p:nvSpPr>
          <p:cNvPr id="4" name="Footer Placeholder 3">
            <a:extLst>
              <a:ext uri="{FF2B5EF4-FFF2-40B4-BE49-F238E27FC236}">
                <a16:creationId xmlns:a16="http://schemas.microsoft.com/office/drawing/2014/main" id="{5B3DEBAC-762B-5535-4B38-02861FC52FCB}"/>
              </a:ext>
            </a:extLst>
          </p:cNvPr>
          <p:cNvSpPr>
            <a:spLocks noGrp="1"/>
          </p:cNvSpPr>
          <p:nvPr>
            <p:ph type="ftr" sz="quarter" idx="11"/>
          </p:nvPr>
        </p:nvSpPr>
        <p:spPr/>
        <p:txBody>
          <a:bodyPr/>
          <a:lstStyle/>
          <a:p>
            <a:r>
              <a:rPr lang="en-US"/>
              <a:t>RHTP  Solicitation Webinar: Substance Misuse Prevention Programs</a:t>
            </a:r>
          </a:p>
        </p:txBody>
      </p:sp>
      <p:sp>
        <p:nvSpPr>
          <p:cNvPr id="5" name="Slide Number Placeholder 4">
            <a:extLst>
              <a:ext uri="{FF2B5EF4-FFF2-40B4-BE49-F238E27FC236}">
                <a16:creationId xmlns:a16="http://schemas.microsoft.com/office/drawing/2014/main" id="{4C08D607-B2A5-A598-9D05-82947B83060A}"/>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558216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6BB0F2-0560-3AA7-1988-5B6F0E531B0D}"/>
              </a:ext>
            </a:extLst>
          </p:cNvPr>
          <p:cNvSpPr>
            <a:spLocks noGrp="1"/>
          </p:cNvSpPr>
          <p:nvPr>
            <p:ph type="dt" sz="half" idx="10"/>
          </p:nvPr>
        </p:nvSpPr>
        <p:spPr/>
        <p:txBody>
          <a:bodyPr/>
          <a:lstStyle/>
          <a:p>
            <a:r>
              <a:rPr lang="en-US"/>
              <a:t>September 2, 2026</a:t>
            </a:r>
          </a:p>
        </p:txBody>
      </p:sp>
      <p:sp>
        <p:nvSpPr>
          <p:cNvPr id="3" name="Footer Placeholder 2">
            <a:extLst>
              <a:ext uri="{FF2B5EF4-FFF2-40B4-BE49-F238E27FC236}">
                <a16:creationId xmlns:a16="http://schemas.microsoft.com/office/drawing/2014/main" id="{CA9DD81C-4FB4-31BE-DADD-636AAC5A85B7}"/>
              </a:ext>
            </a:extLst>
          </p:cNvPr>
          <p:cNvSpPr>
            <a:spLocks noGrp="1"/>
          </p:cNvSpPr>
          <p:nvPr>
            <p:ph type="ftr" sz="quarter" idx="11"/>
          </p:nvPr>
        </p:nvSpPr>
        <p:spPr/>
        <p:txBody>
          <a:bodyPr/>
          <a:lstStyle/>
          <a:p>
            <a:r>
              <a:rPr lang="en-US"/>
              <a:t>RHTP  Solicitation Webinar: Substance Misuse Prevention Programs</a:t>
            </a:r>
          </a:p>
        </p:txBody>
      </p:sp>
      <p:sp>
        <p:nvSpPr>
          <p:cNvPr id="4" name="Slide Number Placeholder 3">
            <a:extLst>
              <a:ext uri="{FF2B5EF4-FFF2-40B4-BE49-F238E27FC236}">
                <a16:creationId xmlns:a16="http://schemas.microsoft.com/office/drawing/2014/main" id="{A2288ECC-C31D-F081-0217-BB64A37AC590}"/>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4129808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0E2C5-AF9A-76A0-7D43-C29FE220E8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FFF9E48-6D6E-53CB-49F7-5B9324BC41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E67599A-9CCC-73A4-59AF-DDED287AA2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16EA90-7679-A496-EFFC-6D772387E8C9}"/>
              </a:ext>
            </a:extLst>
          </p:cNvPr>
          <p:cNvSpPr>
            <a:spLocks noGrp="1"/>
          </p:cNvSpPr>
          <p:nvPr>
            <p:ph type="dt" sz="half" idx="10"/>
          </p:nvPr>
        </p:nvSpPr>
        <p:spPr/>
        <p:txBody>
          <a:bodyPr/>
          <a:lstStyle/>
          <a:p>
            <a:r>
              <a:rPr lang="en-US"/>
              <a:t>September 2, 2026</a:t>
            </a:r>
          </a:p>
        </p:txBody>
      </p:sp>
      <p:sp>
        <p:nvSpPr>
          <p:cNvPr id="6" name="Footer Placeholder 5">
            <a:extLst>
              <a:ext uri="{FF2B5EF4-FFF2-40B4-BE49-F238E27FC236}">
                <a16:creationId xmlns:a16="http://schemas.microsoft.com/office/drawing/2014/main" id="{96E9BABA-57DE-B1E2-419D-428FBE5F5237}"/>
              </a:ext>
            </a:extLst>
          </p:cNvPr>
          <p:cNvSpPr>
            <a:spLocks noGrp="1"/>
          </p:cNvSpPr>
          <p:nvPr>
            <p:ph type="ftr" sz="quarter" idx="11"/>
          </p:nvPr>
        </p:nvSpPr>
        <p:spPr/>
        <p:txBody>
          <a:bodyPr/>
          <a:lstStyle/>
          <a:p>
            <a:r>
              <a:rPr lang="en-US"/>
              <a:t>RHTP  Solicitation Webinar: Substance Misuse Prevention Programs</a:t>
            </a:r>
          </a:p>
        </p:txBody>
      </p:sp>
      <p:sp>
        <p:nvSpPr>
          <p:cNvPr id="7" name="Slide Number Placeholder 6">
            <a:extLst>
              <a:ext uri="{FF2B5EF4-FFF2-40B4-BE49-F238E27FC236}">
                <a16:creationId xmlns:a16="http://schemas.microsoft.com/office/drawing/2014/main" id="{439CF8D5-E82C-41D3-EFE0-CF1A6807772F}"/>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3120580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C3474-293F-1E08-482B-EC0BF0B094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4674915-9034-B3D7-840A-3F508212C3B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F2A0507-9F1F-13A5-4566-AB3BEEC18B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ABA8DE-7FA9-8A0D-E845-FA8069442849}"/>
              </a:ext>
            </a:extLst>
          </p:cNvPr>
          <p:cNvSpPr>
            <a:spLocks noGrp="1"/>
          </p:cNvSpPr>
          <p:nvPr>
            <p:ph type="dt" sz="half" idx="10"/>
          </p:nvPr>
        </p:nvSpPr>
        <p:spPr/>
        <p:txBody>
          <a:bodyPr/>
          <a:lstStyle/>
          <a:p>
            <a:r>
              <a:rPr lang="en-US"/>
              <a:t>September 2, 2026</a:t>
            </a:r>
          </a:p>
        </p:txBody>
      </p:sp>
      <p:sp>
        <p:nvSpPr>
          <p:cNvPr id="6" name="Footer Placeholder 5">
            <a:extLst>
              <a:ext uri="{FF2B5EF4-FFF2-40B4-BE49-F238E27FC236}">
                <a16:creationId xmlns:a16="http://schemas.microsoft.com/office/drawing/2014/main" id="{22977983-CE86-F246-06F1-FF9A18A11143}"/>
              </a:ext>
            </a:extLst>
          </p:cNvPr>
          <p:cNvSpPr>
            <a:spLocks noGrp="1"/>
          </p:cNvSpPr>
          <p:nvPr>
            <p:ph type="ftr" sz="quarter" idx="11"/>
          </p:nvPr>
        </p:nvSpPr>
        <p:spPr/>
        <p:txBody>
          <a:bodyPr/>
          <a:lstStyle/>
          <a:p>
            <a:r>
              <a:rPr lang="en-US"/>
              <a:t>RHTP  Solicitation Webinar: Substance Misuse Prevention Programs</a:t>
            </a:r>
          </a:p>
        </p:txBody>
      </p:sp>
      <p:sp>
        <p:nvSpPr>
          <p:cNvPr id="7" name="Slide Number Placeholder 6">
            <a:extLst>
              <a:ext uri="{FF2B5EF4-FFF2-40B4-BE49-F238E27FC236}">
                <a16:creationId xmlns:a16="http://schemas.microsoft.com/office/drawing/2014/main" id="{6ABF0608-D4DD-5350-1335-BCACE71A4ACF}"/>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29733393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D44EB-6C18-A5AA-C3BA-49BD1C59517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DF0120F-D409-916F-C70A-00CCDB45849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08A1BDF-15DF-C0F1-A855-CCDFEFAF5E9A}"/>
              </a:ext>
            </a:extLst>
          </p:cNvPr>
          <p:cNvSpPr>
            <a:spLocks noGrp="1"/>
          </p:cNvSpPr>
          <p:nvPr>
            <p:ph type="dt" sz="half" idx="10"/>
          </p:nvPr>
        </p:nvSpPr>
        <p:spPr/>
        <p:txBody>
          <a:bodyPr/>
          <a:lstStyle/>
          <a:p>
            <a:r>
              <a:rPr lang="en-US"/>
              <a:t>September 2, 2026</a:t>
            </a:r>
          </a:p>
        </p:txBody>
      </p:sp>
      <p:sp>
        <p:nvSpPr>
          <p:cNvPr id="5" name="Footer Placeholder 4">
            <a:extLst>
              <a:ext uri="{FF2B5EF4-FFF2-40B4-BE49-F238E27FC236}">
                <a16:creationId xmlns:a16="http://schemas.microsoft.com/office/drawing/2014/main" id="{EFA3F41F-C437-C4ED-CA4D-D40AC7585223}"/>
              </a:ext>
            </a:extLst>
          </p:cNvPr>
          <p:cNvSpPr>
            <a:spLocks noGrp="1"/>
          </p:cNvSpPr>
          <p:nvPr>
            <p:ph type="ftr" sz="quarter" idx="11"/>
          </p:nvPr>
        </p:nvSpPr>
        <p:spPr/>
        <p:txBody>
          <a:bodyPr/>
          <a:lstStyle/>
          <a:p>
            <a:r>
              <a:rPr lang="en-US"/>
              <a:t>RHTP  Solicitation Webinar: Substance Misuse Prevention Programs</a:t>
            </a:r>
          </a:p>
        </p:txBody>
      </p:sp>
      <p:sp>
        <p:nvSpPr>
          <p:cNvPr id="6" name="Slide Number Placeholder 5">
            <a:extLst>
              <a:ext uri="{FF2B5EF4-FFF2-40B4-BE49-F238E27FC236}">
                <a16:creationId xmlns:a16="http://schemas.microsoft.com/office/drawing/2014/main" id="{3695555F-39B0-6C19-9040-44602D81EC58}"/>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21973851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5DE314-2738-F4E9-7F17-32C675FD8CE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FFE9849-647F-4C96-9B40-D8105B989D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769DCB-A232-037D-F215-468D0EEFFA51}"/>
              </a:ext>
            </a:extLst>
          </p:cNvPr>
          <p:cNvSpPr>
            <a:spLocks noGrp="1"/>
          </p:cNvSpPr>
          <p:nvPr>
            <p:ph type="dt" sz="half" idx="10"/>
          </p:nvPr>
        </p:nvSpPr>
        <p:spPr/>
        <p:txBody>
          <a:bodyPr/>
          <a:lstStyle/>
          <a:p>
            <a:r>
              <a:rPr lang="en-US"/>
              <a:t>September 2, 2026</a:t>
            </a:r>
          </a:p>
        </p:txBody>
      </p:sp>
      <p:sp>
        <p:nvSpPr>
          <p:cNvPr id="5" name="Footer Placeholder 4">
            <a:extLst>
              <a:ext uri="{FF2B5EF4-FFF2-40B4-BE49-F238E27FC236}">
                <a16:creationId xmlns:a16="http://schemas.microsoft.com/office/drawing/2014/main" id="{C48CBB2C-E395-C815-902D-712769C0E278}"/>
              </a:ext>
            </a:extLst>
          </p:cNvPr>
          <p:cNvSpPr>
            <a:spLocks noGrp="1"/>
          </p:cNvSpPr>
          <p:nvPr>
            <p:ph type="ftr" sz="quarter" idx="11"/>
          </p:nvPr>
        </p:nvSpPr>
        <p:spPr/>
        <p:txBody>
          <a:bodyPr/>
          <a:lstStyle/>
          <a:p>
            <a:r>
              <a:rPr lang="en-US"/>
              <a:t>RHTP  Solicitation Webinar: Substance Misuse Prevention Programs</a:t>
            </a:r>
          </a:p>
        </p:txBody>
      </p:sp>
      <p:sp>
        <p:nvSpPr>
          <p:cNvPr id="6" name="Slide Number Placeholder 5">
            <a:extLst>
              <a:ext uri="{FF2B5EF4-FFF2-40B4-BE49-F238E27FC236}">
                <a16:creationId xmlns:a16="http://schemas.microsoft.com/office/drawing/2014/main" id="{3B9BD138-C150-5836-0012-E566545D0FD6}"/>
              </a:ext>
            </a:extLst>
          </p:cNvPr>
          <p:cNvSpPr>
            <a:spLocks noGrp="1"/>
          </p:cNvSpPr>
          <p:nvPr>
            <p:ph type="sldNum" sz="quarter" idx="12"/>
          </p:nvPr>
        </p:nvSpPr>
        <p:spPr/>
        <p:txBody>
          <a:bodyPr/>
          <a:lstStyle/>
          <a:p>
            <a:fld id="{F81E3D81-160A-45B5-BED4-B19B64175DEB}" type="slidenum">
              <a:rPr lang="en-US" smtClean="0"/>
              <a:t>‹#›</a:t>
            </a:fld>
            <a:endParaRPr lang="en-US"/>
          </a:p>
        </p:txBody>
      </p:sp>
    </p:spTree>
    <p:extLst>
      <p:ext uri="{BB962C8B-B14F-4D97-AF65-F5344CB8AC3E}">
        <p14:creationId xmlns:p14="http://schemas.microsoft.com/office/powerpoint/2010/main" val="3749892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3025707-2129-67BB-E649-70B3574F689A}"/>
              </a:ext>
            </a:extLst>
          </p:cNvPr>
          <p:cNvSpPr>
            <a:spLocks noGrp="1"/>
          </p:cNvSpPr>
          <p:nvPr>
            <p:ph type="title"/>
          </p:nvPr>
        </p:nvSpPr>
        <p:spPr>
          <a:xfrm>
            <a:off x="838200" y="298928"/>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7981DBC-005A-4CBF-44D1-55267FBA2AD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7F51DE4-8117-7B67-9B5A-E097AD1A74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en-US"/>
              <a:t>September 2, 2026</a:t>
            </a:r>
            <a:endParaRPr lang="en-US" dirty="0"/>
          </a:p>
        </p:txBody>
      </p:sp>
      <p:sp>
        <p:nvSpPr>
          <p:cNvPr id="5" name="Footer Placeholder 4">
            <a:extLst>
              <a:ext uri="{FF2B5EF4-FFF2-40B4-BE49-F238E27FC236}">
                <a16:creationId xmlns:a16="http://schemas.microsoft.com/office/drawing/2014/main" id="{3FE0C21B-1BC2-7B48-34BE-39D1FF5097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RHTP  Solicitation Webinar: Substance Misuse Prevention Programs</a:t>
            </a:r>
            <a:endParaRPr lang="en-US" dirty="0"/>
          </a:p>
        </p:txBody>
      </p:sp>
      <p:sp>
        <p:nvSpPr>
          <p:cNvPr id="6" name="Slide Number Placeholder 5">
            <a:extLst>
              <a:ext uri="{FF2B5EF4-FFF2-40B4-BE49-F238E27FC236}">
                <a16:creationId xmlns:a16="http://schemas.microsoft.com/office/drawing/2014/main" id="{238E8CB7-A208-0A41-CC00-3A5F904526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81E3D81-160A-45B5-BED4-B19B64175DEB}" type="slidenum">
              <a:rPr lang="en-US" smtClean="0"/>
              <a:t>‹#›</a:t>
            </a:fld>
            <a:endParaRPr lang="en-US"/>
          </a:p>
        </p:txBody>
      </p:sp>
      <p:pic>
        <p:nvPicPr>
          <p:cNvPr id="8" name="Picture 7" descr="Logo, company name&#10;&#10;AI-generated content may be incorrect.">
            <a:extLst>
              <a:ext uri="{FF2B5EF4-FFF2-40B4-BE49-F238E27FC236}">
                <a16:creationId xmlns:a16="http://schemas.microsoft.com/office/drawing/2014/main" id="{E8AFC089-9FCF-C204-9938-297E9718015F}"/>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8481454" y="439149"/>
            <a:ext cx="2872346" cy="734044"/>
          </a:xfrm>
          <a:prstGeom prst="rect">
            <a:avLst/>
          </a:prstGeom>
        </p:spPr>
      </p:pic>
      <p:cxnSp>
        <p:nvCxnSpPr>
          <p:cNvPr id="13" name="Straight Connector 12">
            <a:extLst>
              <a:ext uri="{FF2B5EF4-FFF2-40B4-BE49-F238E27FC236}">
                <a16:creationId xmlns:a16="http://schemas.microsoft.com/office/drawing/2014/main" id="{9360C767-4CA8-1814-2C3E-DFD1DC2C74D9}"/>
              </a:ext>
            </a:extLst>
          </p:cNvPr>
          <p:cNvCxnSpPr>
            <a:cxnSpLocks/>
          </p:cNvCxnSpPr>
          <p:nvPr userDrawn="1"/>
        </p:nvCxnSpPr>
        <p:spPr>
          <a:xfrm>
            <a:off x="838200" y="1400207"/>
            <a:ext cx="10515600" cy="0"/>
          </a:xfrm>
          <a:prstGeom prst="line">
            <a:avLst/>
          </a:prstGeom>
          <a:ln w="63500">
            <a:solidFill>
              <a:srgbClr val="009AD0"/>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798A7C43-0DA8-014D-3174-42E72F66E208}"/>
              </a:ext>
            </a:extLst>
          </p:cNvPr>
          <p:cNvCxnSpPr>
            <a:cxnSpLocks/>
          </p:cNvCxnSpPr>
          <p:nvPr userDrawn="1"/>
        </p:nvCxnSpPr>
        <p:spPr>
          <a:xfrm flipV="1">
            <a:off x="-6927" y="6821056"/>
            <a:ext cx="12198927" cy="898"/>
          </a:xfrm>
          <a:prstGeom prst="line">
            <a:avLst/>
          </a:prstGeom>
          <a:ln w="63500">
            <a:solidFill>
              <a:srgbClr val="F4CE3B"/>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1515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p:txStyles>
    <p:titleStyle>
      <a:lvl1pPr algn="l" defTabSz="914400" rtl="0" eaLnBrk="1" latinLnBrk="0" hangingPunct="1">
        <a:lnSpc>
          <a:spcPct val="90000"/>
        </a:lnSpc>
        <a:spcBef>
          <a:spcPct val="0"/>
        </a:spcBef>
        <a:buNone/>
        <a:defRPr sz="4400" kern="1200">
          <a:solidFill>
            <a:srgbClr val="01539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mailto:IdahoRHTP@dhw.Idaho.gov"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mailto:IdahoRHTP@dhw.Idaho.gov"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mailto:IdahoRHTP@dhw.idaho.gov" TargetMode="External"/><Relationship Id="rId2" Type="http://schemas.openxmlformats.org/officeDocument/2006/relationships/hyperlink" Target="https://healthandwelfare.idaho.gov/providers/rural-health-transformation-program-grant/funding-opportunities-rural-health"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go, company name&#10;&#10;AI-generated content may be incorrect.">
            <a:extLst>
              <a:ext uri="{FF2B5EF4-FFF2-40B4-BE49-F238E27FC236}">
                <a16:creationId xmlns:a16="http://schemas.microsoft.com/office/drawing/2014/main" id="{1F21326C-6761-4D56-C7D8-2A2144766E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3507" y="623275"/>
            <a:ext cx="8680921" cy="2213635"/>
          </a:xfrm>
          <a:prstGeom prst="rect">
            <a:avLst/>
          </a:prstGeom>
        </p:spPr>
      </p:pic>
      <p:sp>
        <p:nvSpPr>
          <p:cNvPr id="12" name="Right Triangle 1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F19835-499F-259B-3FEA-A5065EC0C233}"/>
              </a:ext>
            </a:extLst>
          </p:cNvPr>
          <p:cNvSpPr>
            <a:spLocks noGrp="1"/>
          </p:cNvSpPr>
          <p:nvPr>
            <p:ph type="ctrTitle"/>
          </p:nvPr>
        </p:nvSpPr>
        <p:spPr>
          <a:xfrm>
            <a:off x="963507" y="2660174"/>
            <a:ext cx="10905053" cy="1713305"/>
          </a:xfrm>
        </p:spPr>
        <p:txBody>
          <a:bodyPr anchor="b">
            <a:noAutofit/>
          </a:bodyPr>
          <a:lstStyle/>
          <a:p>
            <a:pPr algn="l"/>
            <a:r>
              <a:rPr lang="en-US" dirty="0">
                <a:latin typeface="Aptos"/>
              </a:rPr>
              <a:t>Substance Misuse Prevention </a:t>
            </a:r>
            <a:r>
              <a:rPr lang="en-US" dirty="0">
                <a:solidFill>
                  <a:srgbClr val="015390"/>
                </a:solidFill>
                <a:latin typeface="Aptos"/>
              </a:rPr>
              <a:t>Webinar</a:t>
            </a:r>
          </a:p>
        </p:txBody>
      </p:sp>
      <p:sp>
        <p:nvSpPr>
          <p:cNvPr id="3" name="Subtitle 2">
            <a:extLst>
              <a:ext uri="{FF2B5EF4-FFF2-40B4-BE49-F238E27FC236}">
                <a16:creationId xmlns:a16="http://schemas.microsoft.com/office/drawing/2014/main" id="{1F113B90-70A7-4F58-501E-B9BE0EADF3CD}"/>
              </a:ext>
            </a:extLst>
          </p:cNvPr>
          <p:cNvSpPr>
            <a:spLocks noGrp="1"/>
          </p:cNvSpPr>
          <p:nvPr>
            <p:ph type="subTitle" idx="1"/>
          </p:nvPr>
        </p:nvSpPr>
        <p:spPr>
          <a:xfrm>
            <a:off x="1058788" y="4373479"/>
            <a:ext cx="7321298" cy="753165"/>
          </a:xfrm>
        </p:spPr>
        <p:txBody>
          <a:bodyPr anchor="t">
            <a:normAutofit fontScale="47500" lnSpcReduction="20000"/>
          </a:bodyPr>
          <a:lstStyle/>
          <a:p>
            <a:pPr algn="l"/>
            <a:r>
              <a:rPr lang="en-US" dirty="0"/>
              <a:t>September 3, 2026</a:t>
            </a:r>
          </a:p>
          <a:p>
            <a:pPr algn="l"/>
            <a:r>
              <a:rPr lang="en-US" dirty="0"/>
              <a:t>2:00-3:00PM MST</a:t>
            </a:r>
          </a:p>
          <a:p>
            <a:pPr algn="l"/>
            <a:r>
              <a:rPr lang="en-US" dirty="0"/>
              <a:t>Virtual Pre-Application Webinar</a:t>
            </a:r>
          </a:p>
        </p:txBody>
      </p:sp>
      <p:sp>
        <p:nvSpPr>
          <p:cNvPr id="4" name="TextBox 3">
            <a:extLst>
              <a:ext uri="{FF2B5EF4-FFF2-40B4-BE49-F238E27FC236}">
                <a16:creationId xmlns:a16="http://schemas.microsoft.com/office/drawing/2014/main" id="{D4CB1011-A840-B492-936D-2DAB0DD21C95}"/>
              </a:ext>
            </a:extLst>
          </p:cNvPr>
          <p:cNvSpPr txBox="1"/>
          <p:nvPr/>
        </p:nvSpPr>
        <p:spPr>
          <a:xfrm>
            <a:off x="802640" y="5143420"/>
            <a:ext cx="7991856" cy="369332"/>
          </a:xfrm>
          <a:prstGeom prst="rect">
            <a:avLst/>
          </a:prstGeom>
          <a:noFill/>
        </p:spPr>
        <p:txBody>
          <a:bodyPr wrap="square" rtlCol="0">
            <a:spAutoFit/>
          </a:bodyPr>
          <a:lstStyle/>
          <a:p>
            <a:r>
              <a:rPr lang="en-US" dirty="0"/>
              <a:t> </a:t>
            </a:r>
          </a:p>
        </p:txBody>
      </p:sp>
      <p:sp>
        <p:nvSpPr>
          <p:cNvPr id="11" name="Rectangle 5">
            <a:extLst>
              <a:ext uri="{FF2B5EF4-FFF2-40B4-BE49-F238E27FC236}">
                <a16:creationId xmlns:a16="http://schemas.microsoft.com/office/drawing/2014/main" id="{F80F5A4A-A278-FD66-4B95-67847D835937}"/>
              </a:ext>
            </a:extLst>
          </p:cNvPr>
          <p:cNvSpPr>
            <a:spLocks noChangeArrowheads="1"/>
          </p:cNvSpPr>
          <p:nvPr/>
        </p:nvSpPr>
        <p:spPr bwMode="auto">
          <a:xfrm rot="10800000" flipV="1">
            <a:off x="811526" y="5201499"/>
            <a:ext cx="7371925" cy="938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rPr>
              <a:t>This document was supported by the Centers for Medicare &amp; Medicaid Services (CMS) of the U.S. Department of Health and Human Services (HHS) as part of a financial assistance award totaling one hundred eighty-five million nine hundred seventy-four thousand three hundred sixty-seven dollars and eighty-one cents ($185,974,367.81) with one hundred percent (100%) funded by CMS/HHS. The contents are those of the author(s) and do not necessarily represent the official views of, nor an endorsement, by CMS/HHS, or the U.S. Government.</a:t>
            </a:r>
          </a:p>
        </p:txBody>
      </p:sp>
    </p:spTree>
    <p:extLst>
      <p:ext uri="{BB962C8B-B14F-4D97-AF65-F5344CB8AC3E}">
        <p14:creationId xmlns:p14="http://schemas.microsoft.com/office/powerpoint/2010/main" val="3815642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925A6-CB93-5DA4-E688-A14B6A896D27}"/>
              </a:ext>
            </a:extLst>
          </p:cNvPr>
          <p:cNvSpPr>
            <a:spLocks noGrp="1"/>
          </p:cNvSpPr>
          <p:nvPr>
            <p:ph type="title"/>
          </p:nvPr>
        </p:nvSpPr>
        <p:spPr/>
        <p:txBody>
          <a:bodyPr/>
          <a:lstStyle/>
          <a:p>
            <a:r>
              <a:rPr lang="en-US" dirty="0">
                <a:latin typeface="Aptos" panose="020B0004020202020204" pitchFamily="34" charset="0"/>
              </a:rPr>
              <a:t>Agenda</a:t>
            </a:r>
          </a:p>
        </p:txBody>
      </p:sp>
      <p:sp>
        <p:nvSpPr>
          <p:cNvPr id="3" name="Content Placeholder 2">
            <a:extLst>
              <a:ext uri="{FF2B5EF4-FFF2-40B4-BE49-F238E27FC236}">
                <a16:creationId xmlns:a16="http://schemas.microsoft.com/office/drawing/2014/main" id="{2CB0CE72-0440-76A3-D0E8-C385046A8887}"/>
              </a:ext>
            </a:extLst>
          </p:cNvPr>
          <p:cNvSpPr>
            <a:spLocks noGrp="1"/>
          </p:cNvSpPr>
          <p:nvPr>
            <p:ph idx="1"/>
          </p:nvPr>
        </p:nvSpPr>
        <p:spPr>
          <a:xfrm>
            <a:off x="838200" y="1639638"/>
            <a:ext cx="10515600" cy="4351338"/>
          </a:xfrm>
        </p:spPr>
        <p:txBody>
          <a:bodyPr vert="horz" lIns="91440" tIns="45720" rIns="91440" bIns="45720" rtlCol="0" anchor="t">
            <a:normAutofit/>
          </a:bodyPr>
          <a:lstStyle/>
          <a:p>
            <a:pPr>
              <a:lnSpc>
                <a:spcPct val="120000"/>
              </a:lnSpc>
              <a:spcBef>
                <a:spcPts val="600"/>
              </a:spcBef>
              <a:spcAft>
                <a:spcPts val="600"/>
              </a:spcAft>
            </a:pPr>
            <a:r>
              <a:rPr lang="en-US" sz="2900" dirty="0">
                <a:latin typeface="Aptos" panose="020B0004020202020204" pitchFamily="34" charset="0"/>
              </a:rPr>
              <a:t>Welcome and Intros</a:t>
            </a:r>
          </a:p>
          <a:p>
            <a:pPr>
              <a:lnSpc>
                <a:spcPct val="120000"/>
              </a:lnSpc>
              <a:spcBef>
                <a:spcPts val="600"/>
              </a:spcBef>
              <a:spcAft>
                <a:spcPts val="600"/>
              </a:spcAft>
            </a:pPr>
            <a:r>
              <a:rPr lang="en-US" sz="2900" dirty="0">
                <a:latin typeface="Aptos"/>
              </a:rPr>
              <a:t>Overview of RHTP and Behavioral Health Programs Initiative</a:t>
            </a:r>
          </a:p>
          <a:p>
            <a:pPr>
              <a:lnSpc>
                <a:spcPct val="120000"/>
              </a:lnSpc>
              <a:spcBef>
                <a:spcPts val="600"/>
              </a:spcBef>
              <a:spcAft>
                <a:spcPts val="600"/>
              </a:spcAft>
            </a:pPr>
            <a:r>
              <a:rPr lang="en-US" sz="2900" dirty="0">
                <a:latin typeface="Aptos" panose="020B0004020202020204" pitchFamily="34" charset="0"/>
              </a:rPr>
              <a:t>Substance Misuse Prevention Solicitation</a:t>
            </a:r>
          </a:p>
          <a:p>
            <a:pPr>
              <a:lnSpc>
                <a:spcPct val="120000"/>
              </a:lnSpc>
              <a:spcBef>
                <a:spcPts val="600"/>
              </a:spcBef>
              <a:spcAft>
                <a:spcPts val="600"/>
              </a:spcAft>
            </a:pPr>
            <a:r>
              <a:rPr lang="en-US" sz="2900" dirty="0">
                <a:latin typeface="Aptos" panose="020B0004020202020204" pitchFamily="34" charset="0"/>
              </a:rPr>
              <a:t>Questions &amp; Answers</a:t>
            </a:r>
          </a:p>
          <a:p>
            <a:pPr>
              <a:lnSpc>
                <a:spcPct val="120000"/>
              </a:lnSpc>
              <a:spcBef>
                <a:spcPts val="600"/>
              </a:spcBef>
              <a:spcAft>
                <a:spcPts val="600"/>
              </a:spcAft>
            </a:pPr>
            <a:r>
              <a:rPr lang="en-US" sz="2900" dirty="0">
                <a:latin typeface="Aptos" panose="020B0004020202020204" pitchFamily="34" charset="0"/>
              </a:rPr>
              <a:t>Next Steps</a:t>
            </a:r>
          </a:p>
          <a:p>
            <a:pPr>
              <a:lnSpc>
                <a:spcPct val="110000"/>
              </a:lnSpc>
              <a:spcBef>
                <a:spcPts val="600"/>
              </a:spcBef>
              <a:spcAft>
                <a:spcPts val="600"/>
              </a:spcAft>
            </a:pPr>
            <a:endParaRPr lang="en-US" dirty="0"/>
          </a:p>
        </p:txBody>
      </p:sp>
      <p:sp>
        <p:nvSpPr>
          <p:cNvPr id="8" name="Footer Placeholder 7">
            <a:extLst>
              <a:ext uri="{FF2B5EF4-FFF2-40B4-BE49-F238E27FC236}">
                <a16:creationId xmlns:a16="http://schemas.microsoft.com/office/drawing/2014/main" id="{14A0CD15-C6C4-EADD-30A2-CF339CE2E9ED}"/>
              </a:ext>
            </a:extLst>
          </p:cNvPr>
          <p:cNvSpPr>
            <a:spLocks noGrp="1"/>
          </p:cNvSpPr>
          <p:nvPr>
            <p:ph type="ftr" sz="quarter" idx="3"/>
          </p:nvPr>
        </p:nvSpPr>
        <p:spPr/>
        <p:txBody>
          <a:bodyPr/>
          <a:lstStyle/>
          <a:p>
            <a:r>
              <a:rPr lang="en-US" dirty="0"/>
              <a:t>RHTP  Solicitation Webinar: Substance Misuse Prevention Programs</a:t>
            </a:r>
          </a:p>
        </p:txBody>
      </p:sp>
      <p:sp>
        <p:nvSpPr>
          <p:cNvPr id="4" name="Date Placeholder 3">
            <a:extLst>
              <a:ext uri="{FF2B5EF4-FFF2-40B4-BE49-F238E27FC236}">
                <a16:creationId xmlns:a16="http://schemas.microsoft.com/office/drawing/2014/main" id="{B76A2E49-EB80-9F45-C01B-D0A57241C3DB}"/>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3986193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CAA9A-F949-6733-5534-1CB44943BDE0}"/>
              </a:ext>
            </a:extLst>
          </p:cNvPr>
          <p:cNvSpPr>
            <a:spLocks noGrp="1"/>
          </p:cNvSpPr>
          <p:nvPr>
            <p:ph type="title"/>
          </p:nvPr>
        </p:nvSpPr>
        <p:spPr/>
        <p:txBody>
          <a:bodyPr/>
          <a:lstStyle/>
          <a:p>
            <a:r>
              <a:rPr lang="en-US" dirty="0">
                <a:latin typeface="Aptos" panose="020B0004020202020204" pitchFamily="34" charset="0"/>
              </a:rPr>
              <a:t>Welcome &amp; Introductions</a:t>
            </a:r>
          </a:p>
        </p:txBody>
      </p:sp>
      <p:sp>
        <p:nvSpPr>
          <p:cNvPr id="3" name="Content Placeholder 2">
            <a:extLst>
              <a:ext uri="{FF2B5EF4-FFF2-40B4-BE49-F238E27FC236}">
                <a16:creationId xmlns:a16="http://schemas.microsoft.com/office/drawing/2014/main" id="{BB6E8F3E-49E5-0E16-D8A2-CDA0995A56E2}"/>
              </a:ext>
            </a:extLst>
          </p:cNvPr>
          <p:cNvSpPr>
            <a:spLocks noGrp="1"/>
          </p:cNvSpPr>
          <p:nvPr>
            <p:ph idx="1"/>
          </p:nvPr>
        </p:nvSpPr>
        <p:spPr/>
        <p:txBody>
          <a:bodyPr/>
          <a:lstStyle/>
          <a:p>
            <a:pPr>
              <a:spcBef>
                <a:spcPts val="600"/>
              </a:spcBef>
              <a:spcAft>
                <a:spcPts val="600"/>
              </a:spcAft>
            </a:pPr>
            <a:r>
              <a:rPr lang="en-US" dirty="0">
                <a:latin typeface="Aptos" panose="020B0004020202020204" pitchFamily="34" charset="0"/>
              </a:rPr>
              <a:t>Name &amp; Organization</a:t>
            </a:r>
          </a:p>
          <a:p>
            <a:pPr>
              <a:spcBef>
                <a:spcPts val="600"/>
              </a:spcBef>
              <a:spcAft>
                <a:spcPts val="600"/>
              </a:spcAft>
            </a:pPr>
            <a:r>
              <a:rPr lang="en-US" dirty="0">
                <a:latin typeface="Aptos" panose="020B0004020202020204" pitchFamily="34" charset="0"/>
              </a:rPr>
              <a:t>Reason your organization is interested in this funding opportunity</a:t>
            </a:r>
          </a:p>
        </p:txBody>
      </p:sp>
      <p:sp>
        <p:nvSpPr>
          <p:cNvPr id="5" name="Footer Placeholder 4">
            <a:extLst>
              <a:ext uri="{FF2B5EF4-FFF2-40B4-BE49-F238E27FC236}">
                <a16:creationId xmlns:a16="http://schemas.microsoft.com/office/drawing/2014/main" id="{16B1DA4A-F67F-358C-CE49-E47BFA6C07E3}"/>
              </a:ext>
            </a:extLst>
          </p:cNvPr>
          <p:cNvSpPr>
            <a:spLocks noGrp="1"/>
          </p:cNvSpPr>
          <p:nvPr>
            <p:ph type="ftr" sz="quarter" idx="3"/>
          </p:nvPr>
        </p:nvSpPr>
        <p:spPr/>
        <p:txBody>
          <a:bodyPr/>
          <a:lstStyle/>
          <a:p>
            <a:r>
              <a:rPr lang="en-US"/>
              <a:t>RHTP  Solicitation Webinar: Substance Misuse Prevention Programs</a:t>
            </a:r>
            <a:endParaRPr lang="en-US" dirty="0"/>
          </a:p>
        </p:txBody>
      </p:sp>
      <p:sp>
        <p:nvSpPr>
          <p:cNvPr id="6" name="Date Placeholder 5">
            <a:extLst>
              <a:ext uri="{FF2B5EF4-FFF2-40B4-BE49-F238E27FC236}">
                <a16:creationId xmlns:a16="http://schemas.microsoft.com/office/drawing/2014/main" id="{42BA3304-6F6E-5FC5-6212-930302E7566D}"/>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3944284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51CD3-9765-759B-4C79-C9334A30E4DC}"/>
              </a:ext>
            </a:extLst>
          </p:cNvPr>
          <p:cNvSpPr>
            <a:spLocks noGrp="1"/>
          </p:cNvSpPr>
          <p:nvPr>
            <p:ph type="title"/>
          </p:nvPr>
        </p:nvSpPr>
        <p:spPr/>
        <p:txBody>
          <a:bodyPr/>
          <a:lstStyle/>
          <a:p>
            <a:r>
              <a:rPr lang="en-US" dirty="0">
                <a:latin typeface="Aptos" panose="020B0004020202020204" pitchFamily="34" charset="0"/>
              </a:rPr>
              <a:t>RHTP Overview</a:t>
            </a:r>
          </a:p>
        </p:txBody>
      </p:sp>
      <p:sp>
        <p:nvSpPr>
          <p:cNvPr id="3" name="Content Placeholder 2">
            <a:extLst>
              <a:ext uri="{FF2B5EF4-FFF2-40B4-BE49-F238E27FC236}">
                <a16:creationId xmlns:a16="http://schemas.microsoft.com/office/drawing/2014/main" id="{E9F148A5-EA75-77D0-F70C-E4FCA7532E91}"/>
              </a:ext>
            </a:extLst>
          </p:cNvPr>
          <p:cNvSpPr>
            <a:spLocks noGrp="1"/>
          </p:cNvSpPr>
          <p:nvPr>
            <p:ph idx="1"/>
          </p:nvPr>
        </p:nvSpPr>
        <p:spPr/>
        <p:txBody>
          <a:bodyPr>
            <a:normAutofit fontScale="77500" lnSpcReduction="20000"/>
          </a:bodyPr>
          <a:lstStyle/>
          <a:p>
            <a:pPr>
              <a:lnSpc>
                <a:spcPct val="110000"/>
              </a:lnSpc>
              <a:spcBef>
                <a:spcPts val="600"/>
              </a:spcBef>
              <a:spcAft>
                <a:spcPts val="600"/>
              </a:spcAft>
            </a:pPr>
            <a:r>
              <a:rPr lang="en-US" b="1" dirty="0">
                <a:latin typeface="Aptos" panose="020B0004020202020204" pitchFamily="34" charset="0"/>
              </a:rPr>
              <a:t>The Rural Health Transformation Program </a:t>
            </a:r>
            <a:r>
              <a:rPr lang="en-US" dirty="0">
                <a:latin typeface="Aptos" panose="020B0004020202020204" pitchFamily="34" charset="0"/>
              </a:rPr>
              <a:t>(RHTP) is a federally funded Center for Medicare/Medicaid Services (CMS) initiative that provides Idaho with resources to strengthen rural health care systems and improve health outcomes in rural communities.</a:t>
            </a:r>
          </a:p>
          <a:p>
            <a:pPr fontAlgn="base">
              <a:lnSpc>
                <a:spcPct val="110000"/>
              </a:lnSpc>
              <a:spcBef>
                <a:spcPts val="600"/>
              </a:spcBef>
              <a:spcAft>
                <a:spcPts val="600"/>
              </a:spcAft>
            </a:pPr>
            <a:r>
              <a:rPr lang="en-US" b="1" dirty="0">
                <a:latin typeface="Aptos" panose="020B0004020202020204" pitchFamily="34" charset="0"/>
              </a:rPr>
              <a:t>Idaho’s  RHTP Initiatives</a:t>
            </a:r>
            <a:r>
              <a:rPr lang="en-US" dirty="0">
                <a:latin typeface="Aptos" panose="020B0004020202020204" pitchFamily="34" charset="0"/>
              </a:rPr>
              <a:t>:</a:t>
            </a:r>
          </a:p>
          <a:p>
            <a:pPr marL="971550" lvl="1" indent="-514350" fontAlgn="base">
              <a:lnSpc>
                <a:spcPct val="110000"/>
              </a:lnSpc>
              <a:spcBef>
                <a:spcPts val="600"/>
              </a:spcBef>
              <a:spcAft>
                <a:spcPts val="600"/>
              </a:spcAft>
              <a:buFont typeface="+mj-lt"/>
              <a:buAutoNum type="arabicPeriod"/>
            </a:pPr>
            <a:r>
              <a:rPr lang="en-US" dirty="0">
                <a:latin typeface="Aptos" panose="020B0004020202020204" pitchFamily="34" charset="0"/>
              </a:rPr>
              <a:t>Improving rural access to care through technology</a:t>
            </a:r>
          </a:p>
          <a:p>
            <a:pPr marL="971550" lvl="1" indent="-514350" fontAlgn="base">
              <a:lnSpc>
                <a:spcPct val="110000"/>
              </a:lnSpc>
              <a:spcBef>
                <a:spcPts val="600"/>
              </a:spcBef>
              <a:spcAft>
                <a:spcPts val="600"/>
              </a:spcAft>
              <a:buFont typeface="+mj-lt"/>
              <a:buAutoNum type="arabicPeriod"/>
            </a:pPr>
            <a:r>
              <a:rPr lang="en-US" dirty="0">
                <a:latin typeface="Aptos" panose="020B0004020202020204" pitchFamily="34" charset="0"/>
              </a:rPr>
              <a:t>Ensuring accessible quality care through innovative models</a:t>
            </a:r>
          </a:p>
          <a:p>
            <a:pPr marL="971550" lvl="1" indent="-514350" fontAlgn="base">
              <a:lnSpc>
                <a:spcPct val="110000"/>
              </a:lnSpc>
              <a:spcBef>
                <a:spcPts val="600"/>
              </a:spcBef>
              <a:spcAft>
                <a:spcPts val="600"/>
              </a:spcAft>
              <a:buFont typeface="+mj-lt"/>
              <a:buAutoNum type="arabicPeriod"/>
            </a:pPr>
            <a:r>
              <a:rPr lang="en-US" dirty="0">
                <a:latin typeface="Aptos" panose="020B0004020202020204" pitchFamily="34" charset="0"/>
              </a:rPr>
              <a:t>Sustaining rural workforce with training, recruitment, and retention</a:t>
            </a:r>
          </a:p>
          <a:p>
            <a:pPr marL="971550" lvl="1" indent="-514350" fontAlgn="base">
              <a:lnSpc>
                <a:spcPct val="110000"/>
              </a:lnSpc>
              <a:spcBef>
                <a:spcPts val="600"/>
              </a:spcBef>
              <a:spcAft>
                <a:spcPts val="600"/>
              </a:spcAft>
              <a:buFont typeface="+mj-lt"/>
              <a:buAutoNum type="arabicPeriod"/>
            </a:pPr>
            <a:r>
              <a:rPr lang="en-US" dirty="0">
                <a:latin typeface="Aptos" panose="020B0004020202020204" pitchFamily="34" charset="0"/>
              </a:rPr>
              <a:t>Implementing population specific, evidence-based projects to make rural America health again</a:t>
            </a:r>
          </a:p>
          <a:p>
            <a:pPr marL="971550" lvl="1" indent="-514350" fontAlgn="base">
              <a:lnSpc>
                <a:spcPct val="110000"/>
              </a:lnSpc>
              <a:spcBef>
                <a:spcPts val="600"/>
              </a:spcBef>
              <a:spcAft>
                <a:spcPts val="600"/>
              </a:spcAft>
              <a:buFont typeface="+mj-lt"/>
              <a:buAutoNum type="arabicPeriod"/>
            </a:pPr>
            <a:r>
              <a:rPr lang="en-US" dirty="0">
                <a:latin typeface="Aptos" panose="020B0004020202020204" pitchFamily="34" charset="0"/>
              </a:rPr>
              <a:t>Investing in rural health infrastructure</a:t>
            </a:r>
          </a:p>
          <a:p>
            <a:pPr marL="0" indent="0">
              <a:buNone/>
            </a:pPr>
            <a:endParaRPr lang="en-US" dirty="0"/>
          </a:p>
        </p:txBody>
      </p:sp>
      <p:sp>
        <p:nvSpPr>
          <p:cNvPr id="5" name="Footer Placeholder 4">
            <a:extLst>
              <a:ext uri="{FF2B5EF4-FFF2-40B4-BE49-F238E27FC236}">
                <a16:creationId xmlns:a16="http://schemas.microsoft.com/office/drawing/2014/main" id="{53B529E5-D044-5437-ACBD-CEB1C6F40A55}"/>
              </a:ext>
            </a:extLst>
          </p:cNvPr>
          <p:cNvSpPr>
            <a:spLocks noGrp="1"/>
          </p:cNvSpPr>
          <p:nvPr>
            <p:ph type="ftr" sz="quarter" idx="3"/>
          </p:nvPr>
        </p:nvSpPr>
        <p:spPr/>
        <p:txBody>
          <a:bodyPr/>
          <a:lstStyle/>
          <a:p>
            <a:r>
              <a:rPr lang="en-US"/>
              <a:t>RHTP  Solicitation Webinar: Substance Misuse Prevention Programs</a:t>
            </a:r>
            <a:endParaRPr lang="en-US" dirty="0"/>
          </a:p>
        </p:txBody>
      </p:sp>
      <p:sp>
        <p:nvSpPr>
          <p:cNvPr id="6" name="Date Placeholder 5">
            <a:extLst>
              <a:ext uri="{FF2B5EF4-FFF2-40B4-BE49-F238E27FC236}">
                <a16:creationId xmlns:a16="http://schemas.microsoft.com/office/drawing/2014/main" id="{B2955656-8BBB-1682-4719-76C1450FEF8A}"/>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37282225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AC347-E2F9-9002-4323-5CF7083A28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B12568-9AEA-4364-F8EA-8BFA3512E17D}"/>
              </a:ext>
            </a:extLst>
          </p:cNvPr>
          <p:cNvSpPr>
            <a:spLocks noGrp="1"/>
          </p:cNvSpPr>
          <p:nvPr>
            <p:ph type="title"/>
          </p:nvPr>
        </p:nvSpPr>
        <p:spPr/>
        <p:txBody>
          <a:bodyPr/>
          <a:lstStyle/>
          <a:p>
            <a:r>
              <a:rPr lang="en-US" dirty="0">
                <a:latin typeface="Aptos" panose="020B0004020202020204" pitchFamily="34" charset="0"/>
              </a:rPr>
              <a:t>RHTP Overview</a:t>
            </a:r>
          </a:p>
        </p:txBody>
      </p:sp>
      <p:sp>
        <p:nvSpPr>
          <p:cNvPr id="3" name="Content Placeholder 2">
            <a:extLst>
              <a:ext uri="{FF2B5EF4-FFF2-40B4-BE49-F238E27FC236}">
                <a16:creationId xmlns:a16="http://schemas.microsoft.com/office/drawing/2014/main" id="{F255503D-D09C-BB18-180B-99E65AD8B73A}"/>
              </a:ext>
            </a:extLst>
          </p:cNvPr>
          <p:cNvSpPr>
            <a:spLocks noGrp="1"/>
          </p:cNvSpPr>
          <p:nvPr>
            <p:ph idx="1"/>
          </p:nvPr>
        </p:nvSpPr>
        <p:spPr/>
        <p:txBody>
          <a:bodyPr>
            <a:normAutofit/>
          </a:bodyPr>
          <a:lstStyle/>
          <a:p>
            <a:pPr marL="0" indent="0" fontAlgn="base">
              <a:lnSpc>
                <a:spcPct val="100000"/>
              </a:lnSpc>
              <a:spcBef>
                <a:spcPts val="600"/>
              </a:spcBef>
              <a:spcAft>
                <a:spcPts val="600"/>
              </a:spcAft>
              <a:buNone/>
            </a:pPr>
            <a:r>
              <a:rPr lang="en-US" b="1" dirty="0">
                <a:latin typeface="Aptos" panose="020B0004020202020204" pitchFamily="34" charset="0"/>
              </a:rPr>
              <a:t>Connection to Idaho's RHTP Plan</a:t>
            </a:r>
            <a:endParaRPr lang="en-US" dirty="0">
              <a:latin typeface="Aptos" panose="020B0004020202020204" pitchFamily="34" charset="0"/>
            </a:endParaRPr>
          </a:p>
          <a:p>
            <a:pPr fontAlgn="base">
              <a:lnSpc>
                <a:spcPct val="100000"/>
              </a:lnSpc>
              <a:spcBef>
                <a:spcPts val="600"/>
              </a:spcBef>
              <a:spcAft>
                <a:spcPts val="600"/>
              </a:spcAft>
            </a:pPr>
            <a:r>
              <a:rPr lang="en-US" sz="2400" dirty="0">
                <a:latin typeface="Aptos" panose="020B0004020202020204" pitchFamily="34" charset="0"/>
              </a:rPr>
              <a:t>The BH funding opportunities support </a:t>
            </a:r>
            <a:r>
              <a:rPr lang="en-US" sz="2400" b="1" dirty="0">
                <a:latin typeface="Aptos" panose="020B0004020202020204" pitchFamily="34" charset="0"/>
              </a:rPr>
              <a:t>Initiative 4: Implementing Population-Specific, Evidence-Based Projects</a:t>
            </a:r>
            <a:r>
              <a:rPr lang="en-US" sz="2400" dirty="0">
                <a:latin typeface="Aptos" panose="020B0004020202020204" pitchFamily="34" charset="0"/>
              </a:rPr>
              <a:t> of Idaho's Rural Health Transformation Program.</a:t>
            </a:r>
          </a:p>
          <a:p>
            <a:pPr fontAlgn="base">
              <a:lnSpc>
                <a:spcPct val="100000"/>
              </a:lnSpc>
              <a:spcBef>
                <a:spcPts val="600"/>
              </a:spcBef>
              <a:spcAft>
                <a:spcPts val="600"/>
              </a:spcAft>
            </a:pPr>
            <a:r>
              <a:rPr lang="en-US" sz="2400" dirty="0">
                <a:latin typeface="Aptos" panose="020B0004020202020204" pitchFamily="34" charset="0"/>
              </a:rPr>
              <a:t>The purpose of this solicitation is to support eligible entities with the implementation of evidence-based behavioral health and substance misuse prevention-focused parent, family, and home-visit programs in previously unserved rural communities.</a:t>
            </a:r>
            <a:endParaRPr lang="en-US" dirty="0"/>
          </a:p>
        </p:txBody>
      </p:sp>
      <p:sp>
        <p:nvSpPr>
          <p:cNvPr id="5" name="Footer Placeholder 4">
            <a:extLst>
              <a:ext uri="{FF2B5EF4-FFF2-40B4-BE49-F238E27FC236}">
                <a16:creationId xmlns:a16="http://schemas.microsoft.com/office/drawing/2014/main" id="{7D554939-2E35-1A25-269B-D91B54B37FA9}"/>
              </a:ext>
            </a:extLst>
          </p:cNvPr>
          <p:cNvSpPr>
            <a:spLocks noGrp="1"/>
          </p:cNvSpPr>
          <p:nvPr>
            <p:ph type="ftr" sz="quarter" idx="3"/>
          </p:nvPr>
        </p:nvSpPr>
        <p:spPr/>
        <p:txBody>
          <a:bodyPr/>
          <a:lstStyle/>
          <a:p>
            <a:r>
              <a:rPr lang="en-US"/>
              <a:t>RHTP  Solicitation Webinar: Substance Misuse Prevention Programs</a:t>
            </a:r>
            <a:endParaRPr lang="en-US" dirty="0"/>
          </a:p>
        </p:txBody>
      </p:sp>
      <p:sp>
        <p:nvSpPr>
          <p:cNvPr id="6" name="Date Placeholder 5">
            <a:extLst>
              <a:ext uri="{FF2B5EF4-FFF2-40B4-BE49-F238E27FC236}">
                <a16:creationId xmlns:a16="http://schemas.microsoft.com/office/drawing/2014/main" id="{E33C3157-5904-4A4E-5ECA-2372281E46F1}"/>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1135873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69F7859-3DA1-EB18-A802-A8BBB53F7B75}"/>
              </a:ext>
            </a:extLst>
          </p:cNvPr>
          <p:cNvSpPr>
            <a:spLocks noGrp="1"/>
          </p:cNvSpPr>
          <p:nvPr>
            <p:ph type="title"/>
          </p:nvPr>
        </p:nvSpPr>
        <p:spPr>
          <a:xfrm>
            <a:off x="838200" y="365125"/>
            <a:ext cx="10515600" cy="1325563"/>
          </a:xfrm>
        </p:spPr>
        <p:txBody>
          <a:bodyPr>
            <a:normAutofit/>
          </a:bodyPr>
          <a:lstStyle/>
          <a:p>
            <a:r>
              <a:rPr lang="en-US" dirty="0">
                <a:latin typeface="Aptos" panose="020B0004020202020204" pitchFamily="34" charset="0"/>
              </a:rPr>
              <a:t>Funding Overview</a:t>
            </a:r>
          </a:p>
        </p:txBody>
      </p:sp>
      <p:sp>
        <p:nvSpPr>
          <p:cNvPr id="7" name="Text Placeholder 6">
            <a:extLst>
              <a:ext uri="{FF2B5EF4-FFF2-40B4-BE49-F238E27FC236}">
                <a16:creationId xmlns:a16="http://schemas.microsoft.com/office/drawing/2014/main" id="{7AABFAAD-73C0-B20E-9E62-0A57E654B2DE}"/>
              </a:ext>
            </a:extLst>
          </p:cNvPr>
          <p:cNvSpPr>
            <a:spLocks noGrp="1"/>
          </p:cNvSpPr>
          <p:nvPr>
            <p:ph type="body" sz="quarter" idx="3"/>
          </p:nvPr>
        </p:nvSpPr>
        <p:spPr>
          <a:xfrm>
            <a:off x="883728" y="1597820"/>
            <a:ext cx="10470072" cy="823912"/>
          </a:xfrm>
        </p:spPr>
        <p:txBody>
          <a:bodyPr anchor="t">
            <a:normAutofit/>
          </a:bodyPr>
          <a:lstStyle/>
          <a:p>
            <a:r>
              <a:rPr lang="en-US" sz="2800" dirty="0">
                <a:latin typeface="Aptos" panose="020B0004020202020204" pitchFamily="34" charset="0"/>
              </a:rPr>
              <a:t>Substance Misuse Prevention Initiative </a:t>
            </a:r>
          </a:p>
        </p:txBody>
      </p:sp>
      <p:sp>
        <p:nvSpPr>
          <p:cNvPr id="8" name="Content Placeholder 7">
            <a:extLst>
              <a:ext uri="{FF2B5EF4-FFF2-40B4-BE49-F238E27FC236}">
                <a16:creationId xmlns:a16="http://schemas.microsoft.com/office/drawing/2014/main" id="{1F3AC7D8-4D77-FCD3-0F78-C5A717C2BDEE}"/>
              </a:ext>
            </a:extLst>
          </p:cNvPr>
          <p:cNvSpPr>
            <a:spLocks noGrp="1"/>
          </p:cNvSpPr>
          <p:nvPr>
            <p:ph sz="quarter" idx="4"/>
          </p:nvPr>
        </p:nvSpPr>
        <p:spPr>
          <a:xfrm>
            <a:off x="1021742" y="2066192"/>
            <a:ext cx="5484566" cy="4290158"/>
          </a:xfrm>
        </p:spPr>
        <p:txBody>
          <a:bodyPr>
            <a:normAutofit fontScale="92500" lnSpcReduction="20000"/>
          </a:bodyPr>
          <a:lstStyle/>
          <a:p>
            <a:pPr>
              <a:lnSpc>
                <a:spcPct val="100000"/>
              </a:lnSpc>
              <a:spcBef>
                <a:spcPts val="600"/>
              </a:spcBef>
              <a:spcAft>
                <a:spcPts val="600"/>
              </a:spcAft>
            </a:pPr>
            <a:r>
              <a:rPr lang="en-US" dirty="0">
                <a:latin typeface="Aptos" panose="020B0004020202020204" pitchFamily="34" charset="0"/>
              </a:rPr>
              <a:t>Estimated Award Range</a:t>
            </a:r>
          </a:p>
          <a:p>
            <a:pPr lvl="1">
              <a:lnSpc>
                <a:spcPct val="100000"/>
              </a:lnSpc>
              <a:spcBef>
                <a:spcPts val="600"/>
              </a:spcBef>
              <a:spcAft>
                <a:spcPts val="600"/>
              </a:spcAft>
            </a:pPr>
            <a:r>
              <a:rPr lang="en-US" dirty="0">
                <a:latin typeface="Aptos" panose="020B0004020202020204" pitchFamily="34" charset="0"/>
              </a:rPr>
              <a:t>$100,000-$400,000 annually</a:t>
            </a:r>
          </a:p>
          <a:p>
            <a:pPr lvl="1">
              <a:lnSpc>
                <a:spcPct val="100000"/>
              </a:lnSpc>
              <a:spcBef>
                <a:spcPts val="600"/>
              </a:spcBef>
              <a:spcAft>
                <a:spcPts val="600"/>
              </a:spcAft>
            </a:pPr>
            <a:r>
              <a:rPr lang="en-US" dirty="0">
                <a:latin typeface="Aptos" panose="020B0004020202020204" pitchFamily="34" charset="0"/>
              </a:rPr>
              <a:t>$2,000,000 over 5-year period</a:t>
            </a:r>
          </a:p>
          <a:p>
            <a:pPr>
              <a:lnSpc>
                <a:spcPct val="100000"/>
              </a:lnSpc>
              <a:spcBef>
                <a:spcPts val="600"/>
              </a:spcBef>
              <a:spcAft>
                <a:spcPts val="600"/>
              </a:spcAft>
            </a:pPr>
            <a:r>
              <a:rPr lang="en-US" dirty="0">
                <a:latin typeface="Aptos" panose="020B0004020202020204" pitchFamily="34" charset="0"/>
              </a:rPr>
              <a:t>Anticipated Project Period</a:t>
            </a:r>
          </a:p>
          <a:p>
            <a:pPr lvl="1">
              <a:lnSpc>
                <a:spcPct val="100000"/>
              </a:lnSpc>
              <a:spcBef>
                <a:spcPts val="600"/>
              </a:spcBef>
              <a:spcAft>
                <a:spcPts val="600"/>
              </a:spcAft>
            </a:pPr>
            <a:r>
              <a:rPr lang="en-US" dirty="0">
                <a:latin typeface="Aptos" panose="020B0004020202020204" pitchFamily="34" charset="0"/>
              </a:rPr>
              <a:t>10/09/2026 – 9/30/2031</a:t>
            </a:r>
          </a:p>
          <a:p>
            <a:pPr lvl="1">
              <a:lnSpc>
                <a:spcPct val="100000"/>
              </a:lnSpc>
              <a:spcBef>
                <a:spcPts val="600"/>
              </a:spcBef>
              <a:spcAft>
                <a:spcPts val="600"/>
              </a:spcAft>
            </a:pPr>
            <a:r>
              <a:rPr lang="en-US" dirty="0">
                <a:latin typeface="Aptos" panose="020B0004020202020204" pitchFamily="34" charset="0"/>
              </a:rPr>
              <a:t>YR 1: 10/09/2026 – 9/30/2027</a:t>
            </a:r>
          </a:p>
          <a:p>
            <a:pPr>
              <a:lnSpc>
                <a:spcPct val="100000"/>
              </a:lnSpc>
              <a:spcBef>
                <a:spcPts val="600"/>
              </a:spcBef>
              <a:spcAft>
                <a:spcPts val="600"/>
              </a:spcAft>
            </a:pPr>
            <a:r>
              <a:rPr lang="en-US" dirty="0">
                <a:latin typeface="Aptos" panose="020B0004020202020204" pitchFamily="34" charset="0"/>
              </a:rPr>
              <a:t>Number of Awards: 1-4</a:t>
            </a:r>
          </a:p>
          <a:p>
            <a:pPr>
              <a:lnSpc>
                <a:spcPct val="100000"/>
              </a:lnSpc>
              <a:spcBef>
                <a:spcPts val="600"/>
              </a:spcBef>
              <a:spcAft>
                <a:spcPts val="600"/>
              </a:spcAft>
            </a:pPr>
            <a:r>
              <a:rPr lang="en-US" dirty="0">
                <a:latin typeface="Aptos" panose="020B0004020202020204" pitchFamily="34" charset="0"/>
              </a:rPr>
              <a:t>Application Deadline</a:t>
            </a:r>
          </a:p>
          <a:p>
            <a:pPr lvl="1">
              <a:lnSpc>
                <a:spcPct val="100000"/>
              </a:lnSpc>
              <a:spcBef>
                <a:spcPts val="600"/>
              </a:spcBef>
              <a:spcAft>
                <a:spcPts val="600"/>
              </a:spcAft>
            </a:pPr>
            <a:r>
              <a:rPr lang="en-US" dirty="0">
                <a:latin typeface="Aptos" panose="020B0004020202020204" pitchFamily="34" charset="0"/>
              </a:rPr>
              <a:t>9/18/2026 at 5:00 p.m. MT</a:t>
            </a:r>
          </a:p>
          <a:p>
            <a:endParaRPr lang="en-US" dirty="0"/>
          </a:p>
        </p:txBody>
      </p:sp>
      <p:sp>
        <p:nvSpPr>
          <p:cNvPr id="3" name="Footer Placeholder 2">
            <a:extLst>
              <a:ext uri="{FF2B5EF4-FFF2-40B4-BE49-F238E27FC236}">
                <a16:creationId xmlns:a16="http://schemas.microsoft.com/office/drawing/2014/main" id="{38846AB6-27B1-4F2A-6E25-F2A99A734B9A}"/>
              </a:ext>
            </a:extLst>
          </p:cNvPr>
          <p:cNvSpPr>
            <a:spLocks noGrp="1"/>
          </p:cNvSpPr>
          <p:nvPr>
            <p:ph type="ftr" sz="quarter" idx="11"/>
          </p:nvPr>
        </p:nvSpPr>
        <p:spPr/>
        <p:txBody>
          <a:bodyPr/>
          <a:lstStyle/>
          <a:p>
            <a:r>
              <a:rPr lang="en-US"/>
              <a:t>RHTP  Solicitation Webinar: Substance Misuse Prevention Programs</a:t>
            </a:r>
            <a:endParaRPr lang="en-US" dirty="0"/>
          </a:p>
        </p:txBody>
      </p:sp>
      <p:sp>
        <p:nvSpPr>
          <p:cNvPr id="5" name="Date Placeholder 4">
            <a:extLst>
              <a:ext uri="{FF2B5EF4-FFF2-40B4-BE49-F238E27FC236}">
                <a16:creationId xmlns:a16="http://schemas.microsoft.com/office/drawing/2014/main" id="{706DA600-4ABC-D4F6-16FC-CDD13038A696}"/>
              </a:ext>
            </a:extLst>
          </p:cNvPr>
          <p:cNvSpPr>
            <a:spLocks noGrp="1"/>
          </p:cNvSpPr>
          <p:nvPr>
            <p:ph type="dt" sz="half" idx="10"/>
          </p:nvPr>
        </p:nvSpPr>
        <p:spPr/>
        <p:txBody>
          <a:bodyPr/>
          <a:lstStyle/>
          <a:p>
            <a:r>
              <a:rPr lang="en-US"/>
              <a:t>September 2, 2026</a:t>
            </a:r>
            <a:endParaRPr lang="en-US" dirty="0"/>
          </a:p>
        </p:txBody>
      </p:sp>
    </p:spTree>
    <p:extLst>
      <p:ext uri="{BB962C8B-B14F-4D97-AF65-F5344CB8AC3E}">
        <p14:creationId xmlns:p14="http://schemas.microsoft.com/office/powerpoint/2010/main" val="2663279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E6D88B-F38F-3116-1C50-E34C305BD404}"/>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D335305E-9E56-5200-7EE4-DACB39B1B9FA}"/>
              </a:ext>
            </a:extLst>
          </p:cNvPr>
          <p:cNvSpPr>
            <a:spLocks noGrp="1"/>
          </p:cNvSpPr>
          <p:nvPr>
            <p:ph type="title"/>
          </p:nvPr>
        </p:nvSpPr>
        <p:spPr>
          <a:xfrm>
            <a:off x="838200" y="232897"/>
            <a:ext cx="10515600" cy="1325563"/>
          </a:xfrm>
        </p:spPr>
        <p:txBody>
          <a:bodyPr>
            <a:noAutofit/>
          </a:bodyPr>
          <a:lstStyle/>
          <a:p>
            <a:r>
              <a:rPr lang="en-US" sz="3200" dirty="0">
                <a:latin typeface="Aptos" panose="020B0004020202020204" pitchFamily="34" charset="0"/>
              </a:rPr>
              <a:t>Substance Misuse Prevention</a:t>
            </a:r>
            <a:br>
              <a:rPr lang="en-US" sz="3200" dirty="0">
                <a:latin typeface="Aptos" panose="020B0004020202020204" pitchFamily="34" charset="0"/>
              </a:rPr>
            </a:br>
            <a:r>
              <a:rPr lang="en-US" sz="3200" dirty="0">
                <a:latin typeface="Aptos" panose="020B0004020202020204" pitchFamily="34" charset="0"/>
              </a:rPr>
              <a:t>- Scope of Work </a:t>
            </a:r>
          </a:p>
        </p:txBody>
      </p:sp>
      <p:sp>
        <p:nvSpPr>
          <p:cNvPr id="8" name="Content Placeholder 7">
            <a:extLst>
              <a:ext uri="{FF2B5EF4-FFF2-40B4-BE49-F238E27FC236}">
                <a16:creationId xmlns:a16="http://schemas.microsoft.com/office/drawing/2014/main" id="{23D3E072-CC01-9AA4-1032-F9BEB1543876}"/>
              </a:ext>
            </a:extLst>
          </p:cNvPr>
          <p:cNvSpPr>
            <a:spLocks noGrp="1"/>
          </p:cNvSpPr>
          <p:nvPr>
            <p:ph idx="1"/>
          </p:nvPr>
        </p:nvSpPr>
        <p:spPr>
          <a:xfrm>
            <a:off x="838200" y="1328468"/>
            <a:ext cx="10697308" cy="5529532"/>
          </a:xfrm>
        </p:spPr>
        <p:txBody>
          <a:bodyPr>
            <a:normAutofit/>
          </a:bodyPr>
          <a:lstStyle/>
          <a:p>
            <a:pPr marL="0" indent="0">
              <a:lnSpc>
                <a:spcPct val="100000"/>
              </a:lnSpc>
              <a:spcBef>
                <a:spcPts val="600"/>
              </a:spcBef>
              <a:spcAft>
                <a:spcPts val="600"/>
              </a:spcAft>
              <a:buNone/>
            </a:pPr>
            <a:r>
              <a:rPr lang="en-US" dirty="0">
                <a:latin typeface="Aptos" panose="020B0004020202020204" pitchFamily="34" charset="0"/>
              </a:rPr>
              <a:t>Evidence-Based Program Implementation</a:t>
            </a:r>
          </a:p>
          <a:p>
            <a:r>
              <a:rPr lang="en-US" sz="2400" dirty="0">
                <a:latin typeface="Aptos" panose="020B0004020202020204" pitchFamily="34" charset="0"/>
              </a:rPr>
              <a:t>Select and implement at least one evidence-based parent, family, or home-visit program focused on substance misuse prevention and behavioral health promotion.</a:t>
            </a:r>
          </a:p>
          <a:p>
            <a:r>
              <a:rPr lang="en-US" sz="2400" dirty="0">
                <a:latin typeface="Aptos" panose="020B0004020202020204" pitchFamily="34" charset="0"/>
              </a:rPr>
              <a:t>Implement programming in one or more rural communities identified in the approved application that currently have limited or no access to the selected evidence-based program.</a:t>
            </a:r>
          </a:p>
          <a:p>
            <a:r>
              <a:rPr lang="en-US" sz="2400" dirty="0">
                <a:latin typeface="Aptos" panose="020B0004020202020204" pitchFamily="34" charset="0"/>
              </a:rPr>
              <a:t>Deliver the minimum number of program cohorts, classes, sessions, or home visits identified in the application.</a:t>
            </a:r>
          </a:p>
          <a:p>
            <a:r>
              <a:rPr lang="en-US" sz="2400" dirty="0">
                <a:latin typeface="Aptos" panose="020B0004020202020204" pitchFamily="34" charset="0"/>
              </a:rPr>
              <a:t>Recruit, enroll, and serve participants from the identified target population(s).</a:t>
            </a:r>
          </a:p>
          <a:p>
            <a:r>
              <a:rPr lang="en-US" sz="2400" dirty="0">
                <a:latin typeface="Aptos" panose="020B0004020202020204" pitchFamily="34" charset="0"/>
              </a:rPr>
              <a:t>Implement programming with fidelity to the evidence-based program model while documenting any approved adaptations consistent with developer guidance.</a:t>
            </a:r>
          </a:p>
          <a:p>
            <a:pPr marL="0" indent="0">
              <a:lnSpc>
                <a:spcPct val="100000"/>
              </a:lnSpc>
              <a:spcBef>
                <a:spcPts val="600"/>
              </a:spcBef>
              <a:spcAft>
                <a:spcPts val="600"/>
              </a:spcAft>
              <a:buNone/>
            </a:pPr>
            <a:endParaRPr lang="en-US" dirty="0">
              <a:latin typeface="Aptos" panose="020B0004020202020204" pitchFamily="34" charset="0"/>
            </a:endParaRPr>
          </a:p>
        </p:txBody>
      </p:sp>
      <p:sp>
        <p:nvSpPr>
          <p:cNvPr id="3" name="Footer Placeholder 2">
            <a:extLst>
              <a:ext uri="{FF2B5EF4-FFF2-40B4-BE49-F238E27FC236}">
                <a16:creationId xmlns:a16="http://schemas.microsoft.com/office/drawing/2014/main" id="{30C28B15-6E24-251A-E04A-0D5AB59073D6}"/>
              </a:ext>
            </a:extLst>
          </p:cNvPr>
          <p:cNvSpPr>
            <a:spLocks noGrp="1"/>
          </p:cNvSpPr>
          <p:nvPr>
            <p:ph type="ftr" sz="quarter" idx="3"/>
          </p:nvPr>
        </p:nvSpPr>
        <p:spPr/>
        <p:txBody>
          <a:bodyPr/>
          <a:lstStyle/>
          <a:p>
            <a:r>
              <a:rPr lang="en-US"/>
              <a:t>RHTP  Solicitation Webinar: Substance Misuse Prevention Programs</a:t>
            </a:r>
            <a:endParaRPr lang="en-US" dirty="0"/>
          </a:p>
        </p:txBody>
      </p:sp>
      <p:sp>
        <p:nvSpPr>
          <p:cNvPr id="5" name="Date Placeholder 4">
            <a:extLst>
              <a:ext uri="{FF2B5EF4-FFF2-40B4-BE49-F238E27FC236}">
                <a16:creationId xmlns:a16="http://schemas.microsoft.com/office/drawing/2014/main" id="{85524151-96A6-646F-F94A-8F1B65BBD550}"/>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637620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DF3F2-1665-F8BB-BA8C-9966AB307B0E}"/>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52F9BA58-F89A-DC44-2FAB-235A01B47BBC}"/>
              </a:ext>
            </a:extLst>
          </p:cNvPr>
          <p:cNvSpPr>
            <a:spLocks noGrp="1"/>
          </p:cNvSpPr>
          <p:nvPr>
            <p:ph type="title"/>
          </p:nvPr>
        </p:nvSpPr>
        <p:spPr>
          <a:xfrm>
            <a:off x="838200" y="232897"/>
            <a:ext cx="10515600" cy="1325563"/>
          </a:xfrm>
        </p:spPr>
        <p:txBody>
          <a:bodyPr>
            <a:noAutofit/>
          </a:bodyPr>
          <a:lstStyle/>
          <a:p>
            <a:r>
              <a:rPr lang="en-US" sz="3200" dirty="0">
                <a:latin typeface="Aptos" panose="020B0004020202020204" pitchFamily="34" charset="0"/>
              </a:rPr>
              <a:t>Substance Misuse Prevention</a:t>
            </a:r>
            <a:br>
              <a:rPr lang="en-US" sz="3200" dirty="0">
                <a:latin typeface="Aptos" panose="020B0004020202020204" pitchFamily="34" charset="0"/>
              </a:rPr>
            </a:br>
            <a:r>
              <a:rPr lang="en-US" sz="3200" dirty="0">
                <a:latin typeface="Aptos" panose="020B0004020202020204" pitchFamily="34" charset="0"/>
              </a:rPr>
              <a:t>- Scope of Work </a:t>
            </a:r>
          </a:p>
        </p:txBody>
      </p:sp>
      <p:sp>
        <p:nvSpPr>
          <p:cNvPr id="8" name="Content Placeholder 7">
            <a:extLst>
              <a:ext uri="{FF2B5EF4-FFF2-40B4-BE49-F238E27FC236}">
                <a16:creationId xmlns:a16="http://schemas.microsoft.com/office/drawing/2014/main" id="{C5A14D92-66B3-7247-7144-B81E4A5A0D47}"/>
              </a:ext>
            </a:extLst>
          </p:cNvPr>
          <p:cNvSpPr>
            <a:spLocks noGrp="1"/>
          </p:cNvSpPr>
          <p:nvPr>
            <p:ph idx="1"/>
          </p:nvPr>
        </p:nvSpPr>
        <p:spPr>
          <a:xfrm>
            <a:off x="838200" y="1328468"/>
            <a:ext cx="10515600" cy="5529532"/>
          </a:xfrm>
        </p:spPr>
        <p:txBody>
          <a:bodyPr>
            <a:normAutofit/>
          </a:bodyPr>
          <a:lstStyle/>
          <a:p>
            <a:pPr marL="0" indent="0">
              <a:lnSpc>
                <a:spcPct val="100000"/>
              </a:lnSpc>
              <a:spcBef>
                <a:spcPts val="600"/>
              </a:spcBef>
              <a:spcAft>
                <a:spcPts val="600"/>
              </a:spcAft>
              <a:buNone/>
            </a:pPr>
            <a:r>
              <a:rPr lang="en-US" sz="2600" dirty="0">
                <a:latin typeface="Aptos" panose="020B0004020202020204" pitchFamily="34" charset="0"/>
              </a:rPr>
              <a:t>Service Delivery</a:t>
            </a:r>
          </a:p>
          <a:p>
            <a:pPr marL="0" indent="0" fontAlgn="base">
              <a:buNone/>
            </a:pPr>
            <a:r>
              <a:rPr lang="en-US" sz="2400" dirty="0">
                <a:latin typeface="Aptos" panose="020B0004020202020204" pitchFamily="34" charset="0"/>
              </a:rPr>
              <a:t>Applicants shall describe  the proposed service delivery approach, including how services will be made accessible to rural communities.  Delivery models could include: </a:t>
            </a:r>
          </a:p>
          <a:p>
            <a:pPr lvl="0"/>
            <a:r>
              <a:rPr lang="en-US" sz="2400" dirty="0">
                <a:latin typeface="Aptos" panose="020B0004020202020204" pitchFamily="34" charset="0"/>
              </a:rPr>
              <a:t>In-person programming </a:t>
            </a:r>
          </a:p>
          <a:p>
            <a:pPr lvl="0"/>
            <a:r>
              <a:rPr lang="en-US" sz="2400" dirty="0">
                <a:latin typeface="Aptos" panose="020B0004020202020204" pitchFamily="34" charset="0"/>
              </a:rPr>
              <a:t>Telehealth or hybrid service delivery </a:t>
            </a:r>
          </a:p>
          <a:p>
            <a:pPr lvl="0"/>
            <a:r>
              <a:rPr lang="en-US" sz="2400" dirty="0">
                <a:latin typeface="Aptos" panose="020B0004020202020204" pitchFamily="34" charset="0"/>
              </a:rPr>
              <a:t>Mobile or community-based programming </a:t>
            </a:r>
          </a:p>
          <a:p>
            <a:pPr lvl="0"/>
            <a:r>
              <a:rPr lang="en-US" sz="2400" dirty="0">
                <a:latin typeface="Aptos" panose="020B0004020202020204" pitchFamily="34" charset="0"/>
              </a:rPr>
              <a:t>Regional hub-and-spoke models that leverage centralized expertise while supporting local implementation across multiple communities </a:t>
            </a:r>
          </a:p>
          <a:p>
            <a:pPr lvl="0"/>
            <a:r>
              <a:rPr lang="en-US" sz="2400" dirty="0">
                <a:latin typeface="Aptos" panose="020B0004020202020204" pitchFamily="34" charset="0"/>
              </a:rPr>
              <a:t>Other innovative approaches that improve access to evidence-based prevention services.</a:t>
            </a:r>
            <a:br>
              <a:rPr lang="en-US" sz="2400" dirty="0">
                <a:latin typeface="Aptos" panose="020B0004020202020204" pitchFamily="34" charset="0"/>
              </a:rPr>
            </a:br>
            <a:endParaRPr lang="en-US" sz="2400" dirty="0">
              <a:latin typeface="Aptos" panose="020B0004020202020204" pitchFamily="34" charset="0"/>
            </a:endParaRPr>
          </a:p>
          <a:p>
            <a:pPr fontAlgn="base"/>
            <a:endParaRPr lang="en-US" sz="2400" dirty="0">
              <a:latin typeface="Aptos" panose="020B0004020202020204" pitchFamily="34" charset="0"/>
            </a:endParaRPr>
          </a:p>
          <a:p>
            <a:pPr marL="0" indent="0">
              <a:lnSpc>
                <a:spcPct val="100000"/>
              </a:lnSpc>
              <a:spcBef>
                <a:spcPts val="600"/>
              </a:spcBef>
              <a:spcAft>
                <a:spcPts val="600"/>
              </a:spcAft>
              <a:buNone/>
            </a:pPr>
            <a:endParaRPr lang="en-US" sz="2600" dirty="0">
              <a:latin typeface="Aptos" panose="020B0004020202020204" pitchFamily="34" charset="0"/>
            </a:endParaRPr>
          </a:p>
        </p:txBody>
      </p:sp>
      <p:sp>
        <p:nvSpPr>
          <p:cNvPr id="3" name="Footer Placeholder 2">
            <a:extLst>
              <a:ext uri="{FF2B5EF4-FFF2-40B4-BE49-F238E27FC236}">
                <a16:creationId xmlns:a16="http://schemas.microsoft.com/office/drawing/2014/main" id="{8012E9C9-BB17-AC1A-E274-89168EC61496}"/>
              </a:ext>
            </a:extLst>
          </p:cNvPr>
          <p:cNvSpPr>
            <a:spLocks noGrp="1"/>
          </p:cNvSpPr>
          <p:nvPr>
            <p:ph type="ftr" sz="quarter" idx="3"/>
          </p:nvPr>
        </p:nvSpPr>
        <p:spPr/>
        <p:txBody>
          <a:bodyPr/>
          <a:lstStyle/>
          <a:p>
            <a:r>
              <a:rPr lang="en-US"/>
              <a:t>RHTP  Solicitation Webinar: Substance Misuse Prevention Programs</a:t>
            </a:r>
            <a:endParaRPr lang="en-US" dirty="0"/>
          </a:p>
        </p:txBody>
      </p:sp>
      <p:sp>
        <p:nvSpPr>
          <p:cNvPr id="5" name="Date Placeholder 4">
            <a:extLst>
              <a:ext uri="{FF2B5EF4-FFF2-40B4-BE49-F238E27FC236}">
                <a16:creationId xmlns:a16="http://schemas.microsoft.com/office/drawing/2014/main" id="{7154CF88-8A8A-EF25-0470-BC637E52CEF2}"/>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3980024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DB47C7-E8A1-6FB0-0D54-862CC0847600}"/>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1AF5A77B-70F3-D21A-A9EC-21A97C000D99}"/>
              </a:ext>
            </a:extLst>
          </p:cNvPr>
          <p:cNvSpPr>
            <a:spLocks noGrp="1"/>
          </p:cNvSpPr>
          <p:nvPr>
            <p:ph type="title"/>
          </p:nvPr>
        </p:nvSpPr>
        <p:spPr>
          <a:xfrm>
            <a:off x="838200" y="232897"/>
            <a:ext cx="10515600" cy="1325563"/>
          </a:xfrm>
        </p:spPr>
        <p:txBody>
          <a:bodyPr>
            <a:noAutofit/>
          </a:bodyPr>
          <a:lstStyle/>
          <a:p>
            <a:r>
              <a:rPr lang="en-US" sz="3200" dirty="0">
                <a:latin typeface="Aptos" panose="020B0004020202020204" pitchFamily="34" charset="0"/>
              </a:rPr>
              <a:t>Substance Misuse Prevention</a:t>
            </a:r>
            <a:br>
              <a:rPr lang="en-US" sz="3200" dirty="0">
                <a:latin typeface="Aptos" panose="020B0004020202020204" pitchFamily="34" charset="0"/>
              </a:rPr>
            </a:br>
            <a:r>
              <a:rPr lang="en-US" sz="3200" dirty="0">
                <a:latin typeface="Aptos" panose="020B0004020202020204" pitchFamily="34" charset="0"/>
              </a:rPr>
              <a:t>- Scope of Work </a:t>
            </a:r>
          </a:p>
        </p:txBody>
      </p:sp>
      <p:sp>
        <p:nvSpPr>
          <p:cNvPr id="8" name="Content Placeholder 7">
            <a:extLst>
              <a:ext uri="{FF2B5EF4-FFF2-40B4-BE49-F238E27FC236}">
                <a16:creationId xmlns:a16="http://schemas.microsoft.com/office/drawing/2014/main" id="{7E558251-6434-CF1F-85AF-625D7234B68E}"/>
              </a:ext>
            </a:extLst>
          </p:cNvPr>
          <p:cNvSpPr>
            <a:spLocks noGrp="1"/>
          </p:cNvSpPr>
          <p:nvPr>
            <p:ph idx="1"/>
          </p:nvPr>
        </p:nvSpPr>
        <p:spPr>
          <a:xfrm>
            <a:off x="838200" y="1328468"/>
            <a:ext cx="11207262" cy="5529532"/>
          </a:xfrm>
        </p:spPr>
        <p:txBody>
          <a:bodyPr>
            <a:normAutofit/>
          </a:bodyPr>
          <a:lstStyle/>
          <a:p>
            <a:pPr marL="0" indent="0">
              <a:lnSpc>
                <a:spcPct val="100000"/>
              </a:lnSpc>
              <a:spcBef>
                <a:spcPts val="600"/>
              </a:spcBef>
              <a:spcAft>
                <a:spcPts val="600"/>
              </a:spcAft>
              <a:buNone/>
            </a:pPr>
            <a:r>
              <a:rPr lang="en-US" dirty="0">
                <a:latin typeface="Aptos" panose="020B0004020202020204" pitchFamily="34" charset="0"/>
              </a:rPr>
              <a:t>Workforce Development &amp; Training</a:t>
            </a:r>
          </a:p>
          <a:p>
            <a:r>
              <a:rPr lang="en-US" sz="2400" dirty="0">
                <a:latin typeface="Aptos" panose="020B0004020202020204" pitchFamily="34" charset="0"/>
              </a:rPr>
              <a:t>Ensure staff involved in or responsible for overseeing program implementation complete all required training for the selected evidence-based program(s)</a:t>
            </a:r>
          </a:p>
          <a:p>
            <a:r>
              <a:rPr lang="en-US" sz="2400" dirty="0">
                <a:latin typeface="Aptos" panose="020B0004020202020204" pitchFamily="34" charset="0"/>
              </a:rPr>
              <a:t>Obtain training through the recognized program developer or an authorized training provider</a:t>
            </a:r>
          </a:p>
          <a:p>
            <a:endParaRPr lang="en-US" sz="2400" dirty="0">
              <a:latin typeface="Aptos" panose="020B0004020202020204" pitchFamily="34" charset="0"/>
            </a:endParaRPr>
          </a:p>
          <a:p>
            <a:pPr marL="0" indent="0">
              <a:buNone/>
            </a:pPr>
            <a:r>
              <a:rPr lang="en-US" sz="2400" dirty="0">
                <a:latin typeface="Aptos" panose="020B0004020202020204" pitchFamily="34" charset="0"/>
              </a:rPr>
              <a:t>Community Collaboration</a:t>
            </a:r>
          </a:p>
          <a:p>
            <a:r>
              <a:rPr lang="en-US" sz="2400" dirty="0">
                <a:latin typeface="Aptos" panose="020B0004020202020204" pitchFamily="34" charset="0"/>
              </a:rPr>
              <a:t>Collaborate with community partners throughout the grant period to support participant recruitment, referral pathways, and program implementation</a:t>
            </a:r>
          </a:p>
          <a:p>
            <a:r>
              <a:rPr lang="en-US" sz="2400" dirty="0">
                <a:latin typeface="Aptos" panose="020B0004020202020204" pitchFamily="34" charset="0"/>
              </a:rPr>
              <a:t>Build  community awareness and stakeholder support for prevention programming</a:t>
            </a:r>
          </a:p>
          <a:p>
            <a:r>
              <a:rPr lang="en-US" sz="2400" dirty="0">
                <a:latin typeface="Aptos" panose="020B0004020202020204" pitchFamily="34" charset="0"/>
              </a:rPr>
              <a:t>Coordinate with local BH providers, healthcare orgs, schools, tribal organizations, and other relevant partners</a:t>
            </a:r>
          </a:p>
          <a:p>
            <a:pPr marL="0" indent="0">
              <a:lnSpc>
                <a:spcPct val="100000"/>
              </a:lnSpc>
              <a:spcBef>
                <a:spcPts val="600"/>
              </a:spcBef>
              <a:spcAft>
                <a:spcPts val="600"/>
              </a:spcAft>
              <a:buNone/>
            </a:pPr>
            <a:endParaRPr lang="en-US" dirty="0">
              <a:latin typeface="Aptos" panose="020B0004020202020204" pitchFamily="34" charset="0"/>
            </a:endParaRPr>
          </a:p>
        </p:txBody>
      </p:sp>
      <p:sp>
        <p:nvSpPr>
          <p:cNvPr id="3" name="Footer Placeholder 2">
            <a:extLst>
              <a:ext uri="{FF2B5EF4-FFF2-40B4-BE49-F238E27FC236}">
                <a16:creationId xmlns:a16="http://schemas.microsoft.com/office/drawing/2014/main" id="{62B01E7C-2602-40BD-6C52-1D36BE41437D}"/>
              </a:ext>
            </a:extLst>
          </p:cNvPr>
          <p:cNvSpPr>
            <a:spLocks noGrp="1"/>
          </p:cNvSpPr>
          <p:nvPr>
            <p:ph type="ftr" sz="quarter" idx="3"/>
          </p:nvPr>
        </p:nvSpPr>
        <p:spPr/>
        <p:txBody>
          <a:bodyPr/>
          <a:lstStyle/>
          <a:p>
            <a:r>
              <a:rPr lang="en-US"/>
              <a:t>RHTP  Solicitation Webinar: Substance Misuse Prevention Programs</a:t>
            </a:r>
            <a:endParaRPr lang="en-US" dirty="0"/>
          </a:p>
        </p:txBody>
      </p:sp>
      <p:sp>
        <p:nvSpPr>
          <p:cNvPr id="5" name="Date Placeholder 4">
            <a:extLst>
              <a:ext uri="{FF2B5EF4-FFF2-40B4-BE49-F238E27FC236}">
                <a16:creationId xmlns:a16="http://schemas.microsoft.com/office/drawing/2014/main" id="{F04836E3-EC95-EA96-F5D0-22B9E81299A3}"/>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14850001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66B47-9931-AAB7-F461-A65E132F9758}"/>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C3B948B7-DE0F-DC2F-E6C6-64808DC8FCF0}"/>
              </a:ext>
            </a:extLst>
          </p:cNvPr>
          <p:cNvSpPr>
            <a:spLocks noGrp="1"/>
          </p:cNvSpPr>
          <p:nvPr>
            <p:ph type="title"/>
          </p:nvPr>
        </p:nvSpPr>
        <p:spPr>
          <a:xfrm>
            <a:off x="838200" y="232897"/>
            <a:ext cx="10515600" cy="1325563"/>
          </a:xfrm>
        </p:spPr>
        <p:txBody>
          <a:bodyPr>
            <a:noAutofit/>
          </a:bodyPr>
          <a:lstStyle/>
          <a:p>
            <a:r>
              <a:rPr lang="en-US" sz="3200" dirty="0">
                <a:latin typeface="Aptos" panose="020B0004020202020204" pitchFamily="34" charset="0"/>
              </a:rPr>
              <a:t>Behavioral Health Prevention Programs</a:t>
            </a:r>
            <a:br>
              <a:rPr lang="en-US" sz="3200" dirty="0">
                <a:latin typeface="Aptos" panose="020B0004020202020204" pitchFamily="34" charset="0"/>
              </a:rPr>
            </a:br>
            <a:r>
              <a:rPr lang="en-US" sz="3200" dirty="0">
                <a:latin typeface="Aptos" panose="020B0004020202020204" pitchFamily="34" charset="0"/>
              </a:rPr>
              <a:t>- Scope of Work </a:t>
            </a:r>
          </a:p>
        </p:txBody>
      </p:sp>
      <p:sp>
        <p:nvSpPr>
          <p:cNvPr id="8" name="Content Placeholder 7">
            <a:extLst>
              <a:ext uri="{FF2B5EF4-FFF2-40B4-BE49-F238E27FC236}">
                <a16:creationId xmlns:a16="http://schemas.microsoft.com/office/drawing/2014/main" id="{FF330F79-68C6-5663-A513-FB5898EAA3DD}"/>
              </a:ext>
            </a:extLst>
          </p:cNvPr>
          <p:cNvSpPr>
            <a:spLocks noGrp="1"/>
          </p:cNvSpPr>
          <p:nvPr>
            <p:ph idx="1"/>
          </p:nvPr>
        </p:nvSpPr>
        <p:spPr>
          <a:xfrm>
            <a:off x="838200" y="1328468"/>
            <a:ext cx="10515600" cy="5529532"/>
          </a:xfrm>
        </p:spPr>
        <p:txBody>
          <a:bodyPr>
            <a:normAutofit/>
          </a:bodyPr>
          <a:lstStyle/>
          <a:p>
            <a:pPr marL="0" indent="0">
              <a:lnSpc>
                <a:spcPct val="100000"/>
              </a:lnSpc>
              <a:spcBef>
                <a:spcPts val="600"/>
              </a:spcBef>
              <a:spcAft>
                <a:spcPts val="600"/>
              </a:spcAft>
              <a:buNone/>
            </a:pPr>
            <a:r>
              <a:rPr lang="en-US" sz="2600" dirty="0">
                <a:latin typeface="Aptos" panose="020B0004020202020204" pitchFamily="34" charset="0"/>
              </a:rPr>
              <a:t>Data Collection and Evaluation</a:t>
            </a:r>
          </a:p>
          <a:p>
            <a:pPr fontAlgn="base"/>
            <a:r>
              <a:rPr lang="en-US" sz="2400" dirty="0">
                <a:latin typeface="Aptos" panose="020B0004020202020204" pitchFamily="34" charset="0"/>
              </a:rPr>
              <a:t>Collect participant-level, process, and outcome data necessary to measure program implementation, participant outcomes, and program fidelity</a:t>
            </a:r>
          </a:p>
          <a:p>
            <a:pPr fontAlgn="base"/>
            <a:r>
              <a:rPr lang="en-US" sz="2400" dirty="0">
                <a:latin typeface="Aptos" panose="020B0004020202020204" pitchFamily="34" charset="0"/>
              </a:rPr>
              <a:t>Participate in state-and provider-level evaluation activities</a:t>
            </a:r>
          </a:p>
          <a:p>
            <a:pPr marL="0" indent="0" fontAlgn="base">
              <a:buNone/>
            </a:pPr>
            <a:r>
              <a:rPr lang="en-US" sz="2600" dirty="0">
                <a:latin typeface="Aptos" panose="020B0004020202020204" pitchFamily="34" charset="0"/>
              </a:rPr>
              <a:t>Program Administration and Sustainability</a:t>
            </a:r>
          </a:p>
          <a:p>
            <a:pPr fontAlgn="base"/>
            <a:r>
              <a:rPr lang="en-US" sz="2400" dirty="0">
                <a:latin typeface="Aptos" panose="020B0004020202020204" pitchFamily="34" charset="0"/>
              </a:rPr>
              <a:t>Applicants must submit a sustainability plan describing how services or program capacity will  be maintained beyond the grant period.  </a:t>
            </a:r>
          </a:p>
          <a:p>
            <a:pPr fontAlgn="base"/>
            <a:r>
              <a:rPr lang="en-US" sz="2400" dirty="0">
                <a:latin typeface="Aptos" panose="020B0004020202020204" pitchFamily="34" charset="0"/>
              </a:rPr>
              <a:t>For activities that can be completed or established through one-time  funding, applicants must explain how the investment will result in lasting benefits, such as trained personnel, organizational capacity, reusable materials, established infrastructure or continued access to prevention programming.</a:t>
            </a:r>
          </a:p>
          <a:p>
            <a:endParaRPr lang="en-US" dirty="0"/>
          </a:p>
        </p:txBody>
      </p:sp>
      <p:sp>
        <p:nvSpPr>
          <p:cNvPr id="3" name="Footer Placeholder 2">
            <a:extLst>
              <a:ext uri="{FF2B5EF4-FFF2-40B4-BE49-F238E27FC236}">
                <a16:creationId xmlns:a16="http://schemas.microsoft.com/office/drawing/2014/main" id="{D2D9FBC9-C25A-912F-D86F-306F8276A983}"/>
              </a:ext>
            </a:extLst>
          </p:cNvPr>
          <p:cNvSpPr>
            <a:spLocks noGrp="1"/>
          </p:cNvSpPr>
          <p:nvPr>
            <p:ph type="ftr" sz="quarter" idx="3"/>
          </p:nvPr>
        </p:nvSpPr>
        <p:spPr/>
        <p:txBody>
          <a:bodyPr/>
          <a:lstStyle/>
          <a:p>
            <a:r>
              <a:rPr lang="en-US"/>
              <a:t>RHTP  Solicitation Webinar: Substance Misuse Prevention Programs</a:t>
            </a:r>
            <a:endParaRPr lang="en-US" dirty="0"/>
          </a:p>
        </p:txBody>
      </p:sp>
      <p:sp>
        <p:nvSpPr>
          <p:cNvPr id="5" name="Date Placeholder 4">
            <a:extLst>
              <a:ext uri="{FF2B5EF4-FFF2-40B4-BE49-F238E27FC236}">
                <a16:creationId xmlns:a16="http://schemas.microsoft.com/office/drawing/2014/main" id="{97EFF5B4-3756-A937-D848-80FA67EDC2CF}"/>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40647792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884A5-913A-FF14-1FF6-F6061388E53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76BBB1B-74FF-78B2-C2AA-CD542D6BDB3E}"/>
              </a:ext>
            </a:extLst>
          </p:cNvPr>
          <p:cNvSpPr>
            <a:spLocks noGrp="1"/>
          </p:cNvSpPr>
          <p:nvPr>
            <p:ph type="title"/>
          </p:nvPr>
        </p:nvSpPr>
        <p:spPr>
          <a:xfrm>
            <a:off x="838200" y="262352"/>
            <a:ext cx="10515600" cy="1325563"/>
          </a:xfrm>
        </p:spPr>
        <p:txBody>
          <a:bodyPr>
            <a:normAutofit/>
          </a:bodyPr>
          <a:lstStyle/>
          <a:p>
            <a:r>
              <a:rPr lang="en-US" sz="4000" dirty="0">
                <a:latin typeface="Aptos" panose="020B0004020202020204" pitchFamily="34" charset="0"/>
              </a:rPr>
              <a:t>Eligibility</a:t>
            </a:r>
            <a:br>
              <a:rPr lang="en-US" sz="4000" dirty="0">
                <a:latin typeface="Aptos" panose="020B0004020202020204" pitchFamily="34" charset="0"/>
              </a:rPr>
            </a:br>
            <a:r>
              <a:rPr lang="en-US" sz="3200" dirty="0">
                <a:latin typeface="Aptos" panose="020B0004020202020204" pitchFamily="34" charset="0"/>
              </a:rPr>
              <a:t>Minimum Qualifications</a:t>
            </a:r>
            <a:r>
              <a:rPr lang="en-US" sz="3200" dirty="0"/>
              <a:t>	</a:t>
            </a:r>
          </a:p>
        </p:txBody>
      </p:sp>
      <p:sp>
        <p:nvSpPr>
          <p:cNvPr id="5" name="Content Placeholder 4">
            <a:extLst>
              <a:ext uri="{FF2B5EF4-FFF2-40B4-BE49-F238E27FC236}">
                <a16:creationId xmlns:a16="http://schemas.microsoft.com/office/drawing/2014/main" id="{DA6E8211-0383-6711-B194-64EA54EB9600}"/>
              </a:ext>
            </a:extLst>
          </p:cNvPr>
          <p:cNvSpPr>
            <a:spLocks noGrp="1"/>
          </p:cNvSpPr>
          <p:nvPr>
            <p:ph idx="1"/>
          </p:nvPr>
        </p:nvSpPr>
        <p:spPr>
          <a:xfrm>
            <a:off x="838200" y="1587915"/>
            <a:ext cx="10515600" cy="4614375"/>
          </a:xfrm>
        </p:spPr>
        <p:txBody>
          <a:bodyPr>
            <a:normAutofit fontScale="92500" lnSpcReduction="10000"/>
          </a:bodyPr>
          <a:lstStyle/>
          <a:p>
            <a:pPr marL="0" indent="0">
              <a:lnSpc>
                <a:spcPct val="120000"/>
              </a:lnSpc>
              <a:spcBef>
                <a:spcPts val="600"/>
              </a:spcBef>
              <a:buNone/>
            </a:pPr>
            <a:r>
              <a:rPr lang="en-US" dirty="0">
                <a:latin typeface="Aptos" panose="020B0004020202020204" pitchFamily="34" charset="0"/>
              </a:rPr>
              <a:t>Eligible entities include:</a:t>
            </a:r>
          </a:p>
          <a:p>
            <a:pPr lvl="0" fontAlgn="base"/>
            <a:r>
              <a:rPr lang="en-US" sz="2600" dirty="0">
                <a:latin typeface="Aptos" panose="020B0004020202020204" pitchFamily="34" charset="0"/>
              </a:rPr>
              <a:t>Institutions of higher education located in Idaho   </a:t>
            </a:r>
          </a:p>
          <a:p>
            <a:pPr lvl="0" fontAlgn="base"/>
            <a:r>
              <a:rPr lang="en-US" sz="2600" dirty="0">
                <a:latin typeface="Aptos" panose="020B0004020202020204" pitchFamily="34" charset="0"/>
              </a:rPr>
              <a:t>Nonprofit organizations with 501(c)(3) status   </a:t>
            </a:r>
          </a:p>
          <a:p>
            <a:pPr lvl="0" fontAlgn="base"/>
            <a:r>
              <a:rPr lang="en-US" sz="2600" dirty="0">
                <a:latin typeface="Aptos" panose="020B0004020202020204" pitchFamily="34" charset="0"/>
              </a:rPr>
              <a:t>State/local government agencies   </a:t>
            </a:r>
          </a:p>
          <a:p>
            <a:pPr lvl="0" fontAlgn="base"/>
            <a:r>
              <a:rPr lang="en-US" sz="2600" dirty="0">
                <a:latin typeface="Aptos" panose="020B0004020202020204" pitchFamily="34" charset="0"/>
              </a:rPr>
              <a:t>Tribal organizations   </a:t>
            </a:r>
          </a:p>
          <a:p>
            <a:pPr lvl="0" fontAlgn="base"/>
            <a:r>
              <a:rPr lang="en-US" sz="2600" dirty="0">
                <a:latin typeface="Aptos" panose="020B0004020202020204" pitchFamily="34" charset="0"/>
              </a:rPr>
              <a:t>Healthcare associations and professional societies   </a:t>
            </a:r>
          </a:p>
          <a:p>
            <a:pPr lvl="0" fontAlgn="base"/>
            <a:r>
              <a:rPr lang="en-US" sz="2600" dirty="0">
                <a:latin typeface="Aptos" panose="020B0004020202020204" pitchFamily="34" charset="0"/>
              </a:rPr>
              <a:t>Healthcare quality improvement organizations and healthcare improvement collaboratives  </a:t>
            </a:r>
          </a:p>
          <a:p>
            <a:pPr lvl="0" fontAlgn="base"/>
            <a:r>
              <a:rPr lang="en-US" sz="2600" dirty="0">
                <a:latin typeface="Aptos" panose="020B0004020202020204" pitchFamily="34" charset="0"/>
              </a:rPr>
              <a:t>Hospitals and health systems located in Idaho   </a:t>
            </a:r>
          </a:p>
          <a:p>
            <a:pPr lvl="0" fontAlgn="base"/>
            <a:r>
              <a:rPr lang="en-US" sz="2600" dirty="0">
                <a:latin typeface="Aptos" panose="020B0004020202020204" pitchFamily="34" charset="0"/>
              </a:rPr>
              <a:t>Federally Qualified Health Centers (FQHCs) and FQHC Look-alikes   </a:t>
            </a:r>
          </a:p>
          <a:p>
            <a:pPr lvl="0" fontAlgn="base"/>
            <a:r>
              <a:rPr lang="en-US" sz="2600" dirty="0">
                <a:latin typeface="Aptos" panose="020B0004020202020204" pitchFamily="34" charset="0"/>
              </a:rPr>
              <a:t>Healthcare providers in rural Idaho  </a:t>
            </a:r>
          </a:p>
          <a:p>
            <a:pPr marL="457200" lvl="1" indent="0">
              <a:lnSpc>
                <a:spcPct val="110000"/>
              </a:lnSpc>
              <a:spcBef>
                <a:spcPts val="600"/>
              </a:spcBef>
              <a:spcAft>
                <a:spcPts val="600"/>
              </a:spcAft>
              <a:buNone/>
            </a:pPr>
            <a:endParaRPr lang="en-US" dirty="0"/>
          </a:p>
          <a:p>
            <a:endParaRPr lang="en-US" dirty="0"/>
          </a:p>
        </p:txBody>
      </p:sp>
      <p:sp>
        <p:nvSpPr>
          <p:cNvPr id="3" name="Footer Placeholder 2">
            <a:extLst>
              <a:ext uri="{FF2B5EF4-FFF2-40B4-BE49-F238E27FC236}">
                <a16:creationId xmlns:a16="http://schemas.microsoft.com/office/drawing/2014/main" id="{F3D20D9D-8FDE-7FC8-81B0-45BF255BA0C9}"/>
              </a:ext>
            </a:extLst>
          </p:cNvPr>
          <p:cNvSpPr>
            <a:spLocks noGrp="1"/>
          </p:cNvSpPr>
          <p:nvPr>
            <p:ph type="ftr" sz="quarter" idx="3"/>
          </p:nvPr>
        </p:nvSpPr>
        <p:spPr/>
        <p:txBody>
          <a:bodyPr/>
          <a:lstStyle/>
          <a:p>
            <a:r>
              <a:rPr lang="en-US"/>
              <a:t>RHTP  Solicitation Webinar: Substance Misuse Prevention Programs</a:t>
            </a:r>
            <a:endParaRPr lang="en-US" dirty="0"/>
          </a:p>
        </p:txBody>
      </p:sp>
      <p:sp>
        <p:nvSpPr>
          <p:cNvPr id="7" name="Date Placeholder 6">
            <a:extLst>
              <a:ext uri="{FF2B5EF4-FFF2-40B4-BE49-F238E27FC236}">
                <a16:creationId xmlns:a16="http://schemas.microsoft.com/office/drawing/2014/main" id="{229D60B7-E752-FE12-D27F-8F58158EF6E3}"/>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7783416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07E52-4B01-A837-8A49-63BBBA10BDB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97B162F-BCC4-5C3A-203A-EBA129B024E3}"/>
              </a:ext>
            </a:extLst>
          </p:cNvPr>
          <p:cNvSpPr>
            <a:spLocks noGrp="1"/>
          </p:cNvSpPr>
          <p:nvPr>
            <p:ph type="title"/>
          </p:nvPr>
        </p:nvSpPr>
        <p:spPr>
          <a:xfrm>
            <a:off x="838200" y="262352"/>
            <a:ext cx="10515600" cy="1325563"/>
          </a:xfrm>
        </p:spPr>
        <p:txBody>
          <a:bodyPr>
            <a:normAutofit/>
          </a:bodyPr>
          <a:lstStyle/>
          <a:p>
            <a:r>
              <a:rPr lang="en-US" sz="4000" dirty="0">
                <a:latin typeface="Aptos" panose="020B0004020202020204" pitchFamily="34" charset="0"/>
              </a:rPr>
              <a:t>Eligibility</a:t>
            </a:r>
            <a:br>
              <a:rPr lang="en-US" sz="4000" dirty="0">
                <a:latin typeface="Aptos" panose="020B0004020202020204" pitchFamily="34" charset="0"/>
              </a:rPr>
            </a:br>
            <a:r>
              <a:rPr lang="en-US" sz="3200" dirty="0">
                <a:latin typeface="Aptos" panose="020B0004020202020204" pitchFamily="34" charset="0"/>
              </a:rPr>
              <a:t>Minimum Qualifications</a:t>
            </a:r>
            <a:r>
              <a:rPr lang="en-US" sz="3200" dirty="0"/>
              <a:t>	</a:t>
            </a:r>
          </a:p>
        </p:txBody>
      </p:sp>
      <p:sp>
        <p:nvSpPr>
          <p:cNvPr id="5" name="Content Placeholder 4">
            <a:extLst>
              <a:ext uri="{FF2B5EF4-FFF2-40B4-BE49-F238E27FC236}">
                <a16:creationId xmlns:a16="http://schemas.microsoft.com/office/drawing/2014/main" id="{21C1E07D-5DBC-8C3A-E204-97F5FA785F42}"/>
              </a:ext>
            </a:extLst>
          </p:cNvPr>
          <p:cNvSpPr>
            <a:spLocks noGrp="1"/>
          </p:cNvSpPr>
          <p:nvPr>
            <p:ph idx="1"/>
          </p:nvPr>
        </p:nvSpPr>
        <p:spPr>
          <a:xfrm>
            <a:off x="838200" y="1587915"/>
            <a:ext cx="10706100" cy="4768435"/>
          </a:xfrm>
        </p:spPr>
        <p:txBody>
          <a:bodyPr>
            <a:normAutofit fontScale="70000" lnSpcReduction="20000"/>
          </a:bodyPr>
          <a:lstStyle/>
          <a:p>
            <a:pPr marL="0" indent="0">
              <a:lnSpc>
                <a:spcPct val="120000"/>
              </a:lnSpc>
              <a:spcBef>
                <a:spcPts val="600"/>
              </a:spcBef>
              <a:buNone/>
            </a:pPr>
            <a:r>
              <a:rPr lang="en-US" sz="3400" dirty="0">
                <a:latin typeface="Aptos" panose="020B0004020202020204" pitchFamily="34" charset="0"/>
              </a:rPr>
              <a:t>Applicants must meet the following minimum qualifications to be considered for funding:</a:t>
            </a:r>
          </a:p>
          <a:p>
            <a:pPr lvl="1">
              <a:lnSpc>
                <a:spcPct val="110000"/>
              </a:lnSpc>
              <a:spcBef>
                <a:spcPts val="600"/>
              </a:spcBef>
              <a:spcAft>
                <a:spcPts val="600"/>
              </a:spcAft>
            </a:pPr>
            <a:r>
              <a:rPr lang="en-US" sz="2900" dirty="0">
                <a:latin typeface="Aptos" panose="020B0004020202020204" pitchFamily="34" charset="0"/>
              </a:rPr>
              <a:t>Active registration in SAM.gov with a current, valid Unique Entity Identifier (UEI).</a:t>
            </a:r>
          </a:p>
          <a:p>
            <a:pPr lvl="1">
              <a:lnSpc>
                <a:spcPct val="110000"/>
              </a:lnSpc>
              <a:spcBef>
                <a:spcPts val="600"/>
              </a:spcBef>
              <a:spcAft>
                <a:spcPts val="600"/>
              </a:spcAft>
            </a:pPr>
            <a:r>
              <a:rPr lang="en-US" sz="2900" dirty="0">
                <a:latin typeface="Aptos" panose="020B0004020202020204" pitchFamily="34" charset="0"/>
              </a:rPr>
              <a:t>No active exclusions in SAM.gov or the HHS Office of Inspector General Exclusion List.</a:t>
            </a:r>
          </a:p>
          <a:p>
            <a:pPr lvl="1">
              <a:lnSpc>
                <a:spcPct val="110000"/>
              </a:lnSpc>
              <a:spcBef>
                <a:spcPts val="600"/>
              </a:spcBef>
              <a:spcAft>
                <a:spcPts val="600"/>
              </a:spcAft>
            </a:pPr>
            <a:r>
              <a:rPr lang="en-US" sz="2900" dirty="0">
                <a:latin typeface="Aptos" panose="020B0004020202020204" pitchFamily="34" charset="0"/>
              </a:rPr>
              <a:t>Demonstrated experience (minimum 2 years) both managing federal or state-funded health initiatives and implementing initiatives related to behavioral health or the specific program area addressed by this funding opportunity.</a:t>
            </a:r>
          </a:p>
          <a:p>
            <a:pPr lvl="1">
              <a:lnSpc>
                <a:spcPct val="110000"/>
              </a:lnSpc>
              <a:spcBef>
                <a:spcPts val="600"/>
              </a:spcBef>
              <a:spcAft>
                <a:spcPts val="600"/>
              </a:spcAft>
            </a:pPr>
            <a:r>
              <a:rPr lang="en-US" sz="2900" dirty="0">
                <a:latin typeface="Aptos" panose="020B0004020202020204" pitchFamily="34" charset="0"/>
              </a:rPr>
              <a:t>Financial management systems capable of separately tracking and reporting federal expenditures per §200.302.</a:t>
            </a:r>
          </a:p>
          <a:p>
            <a:pPr lvl="1">
              <a:lnSpc>
                <a:spcPct val="110000"/>
              </a:lnSpc>
              <a:spcBef>
                <a:spcPts val="600"/>
              </a:spcBef>
              <a:spcAft>
                <a:spcPts val="600"/>
              </a:spcAft>
            </a:pPr>
            <a:r>
              <a:rPr lang="en-US" sz="2900" dirty="0">
                <a:latin typeface="Aptos" panose="020B0004020202020204" pitchFamily="34" charset="0"/>
              </a:rPr>
              <a:t>A completed Single Audit per §200.501 with no unresolved material findings.</a:t>
            </a:r>
          </a:p>
          <a:p>
            <a:pPr lvl="1">
              <a:lnSpc>
                <a:spcPct val="110000"/>
              </a:lnSpc>
              <a:spcBef>
                <a:spcPts val="600"/>
              </a:spcBef>
              <a:spcAft>
                <a:spcPts val="600"/>
              </a:spcAft>
            </a:pPr>
            <a:r>
              <a:rPr lang="en-US" sz="2900" dirty="0">
                <a:latin typeface="Aptos" panose="020B0004020202020204" pitchFamily="34" charset="0"/>
              </a:rPr>
              <a:t>Current organizational insurance coverage, including general liability and professional liability.</a:t>
            </a:r>
            <a:br>
              <a:rPr lang="en-US" sz="2900" dirty="0">
                <a:latin typeface="Aptos" panose="020B0004020202020204" pitchFamily="34" charset="0"/>
              </a:rPr>
            </a:br>
            <a:endParaRPr lang="en-US" sz="2900" dirty="0">
              <a:latin typeface="Aptos" panose="020B0004020202020204" pitchFamily="34" charset="0"/>
            </a:endParaRPr>
          </a:p>
          <a:p>
            <a:endParaRPr lang="en-US" dirty="0"/>
          </a:p>
        </p:txBody>
      </p:sp>
      <p:sp>
        <p:nvSpPr>
          <p:cNvPr id="3" name="Footer Placeholder 2">
            <a:extLst>
              <a:ext uri="{FF2B5EF4-FFF2-40B4-BE49-F238E27FC236}">
                <a16:creationId xmlns:a16="http://schemas.microsoft.com/office/drawing/2014/main" id="{F0509157-1A81-02D9-6D62-50B6FC3C1CED}"/>
              </a:ext>
            </a:extLst>
          </p:cNvPr>
          <p:cNvSpPr>
            <a:spLocks noGrp="1"/>
          </p:cNvSpPr>
          <p:nvPr>
            <p:ph type="ftr" sz="quarter" idx="3"/>
          </p:nvPr>
        </p:nvSpPr>
        <p:spPr/>
        <p:txBody>
          <a:bodyPr/>
          <a:lstStyle/>
          <a:p>
            <a:r>
              <a:rPr lang="en-US"/>
              <a:t>RHTP  Solicitation Webinar: Substance Misuse Prevention Programs</a:t>
            </a:r>
            <a:endParaRPr lang="en-US" dirty="0"/>
          </a:p>
        </p:txBody>
      </p:sp>
      <p:sp>
        <p:nvSpPr>
          <p:cNvPr id="7" name="Date Placeholder 6">
            <a:extLst>
              <a:ext uri="{FF2B5EF4-FFF2-40B4-BE49-F238E27FC236}">
                <a16:creationId xmlns:a16="http://schemas.microsoft.com/office/drawing/2014/main" id="{2597EF85-A820-C208-1DDC-0EB3A5F8A374}"/>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32913972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F268E83-8387-4513-8EB6-ABE2503C5437}"/>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0D7459C8-5DD4-407A-A089-52FB98B3F46F}"/>
              </a:ext>
            </a:extLst>
          </p:cNvPr>
          <p:cNvSpPr>
            <a:spLocks noGrp="1"/>
          </p:cNvSpPr>
          <p:nvPr>
            <p:ph idx="1"/>
          </p:nvPr>
        </p:nvSpPr>
        <p:spPr>
          <a:xfrm>
            <a:off x="838200" y="1624491"/>
            <a:ext cx="10515600" cy="4351338"/>
          </a:xfrm>
        </p:spPr>
        <p:txBody>
          <a:bodyPr>
            <a:normAutofit/>
          </a:bodyPr>
          <a:lstStyle/>
          <a:p>
            <a:pPr marL="0" indent="0">
              <a:lnSpc>
                <a:spcPct val="100000"/>
              </a:lnSpc>
              <a:spcBef>
                <a:spcPts val="600"/>
              </a:spcBef>
              <a:spcAft>
                <a:spcPts val="600"/>
              </a:spcAft>
              <a:buNone/>
            </a:pPr>
            <a:r>
              <a:rPr lang="en-US" sz="2600" b="1" dirty="0">
                <a:latin typeface="Aptos" panose="020B0004020202020204" pitchFamily="34" charset="0"/>
              </a:rPr>
              <a:t>Question:</a:t>
            </a:r>
          </a:p>
          <a:p>
            <a:pPr marL="457200" lvl="1" indent="0">
              <a:lnSpc>
                <a:spcPct val="100000"/>
              </a:lnSpc>
              <a:spcBef>
                <a:spcPts val="600"/>
              </a:spcBef>
              <a:spcAft>
                <a:spcPts val="600"/>
              </a:spcAft>
              <a:buNone/>
            </a:pPr>
            <a:r>
              <a:rPr lang="en-US" dirty="0">
                <a:effectLst/>
                <a:latin typeface="Aptos" panose="020B0004020202020204" pitchFamily="34" charset="0"/>
                <a:ea typeface="Aptos" panose="020B0004020202020204" pitchFamily="34" charset="0"/>
                <a:cs typeface="Times New Roman" panose="02020603050405020304" pitchFamily="18" charset="0"/>
              </a:rPr>
              <a:t>Does Strengthening Families Program: For Parents and youth 10-14 (SFP 10-14) qualify as a recognized evidence-based parent or family substance-misuse prevention program under this solicitation?</a:t>
            </a:r>
            <a:endParaRPr lang="en-US" b="1" dirty="0">
              <a:latin typeface="Aptos" panose="020B0004020202020204" pitchFamily="34" charset="0"/>
              <a:ea typeface="Aptos" panose="020B0004020202020204" pitchFamily="34" charset="0"/>
              <a:cs typeface="Times New Roman" panose="02020603050405020304" pitchFamily="18" charset="0"/>
            </a:endParaRPr>
          </a:p>
          <a:p>
            <a:pPr marL="0" indent="0">
              <a:lnSpc>
                <a:spcPct val="100000"/>
              </a:lnSpc>
              <a:spcBef>
                <a:spcPts val="600"/>
              </a:spcBef>
              <a:spcAft>
                <a:spcPts val="600"/>
              </a:spcAft>
              <a:buNone/>
            </a:pPr>
            <a:r>
              <a:rPr lang="en-US" sz="2600" b="1" dirty="0">
                <a:latin typeface="Aptos" panose="020B0004020202020204" pitchFamily="34" charset="0"/>
              </a:rPr>
              <a:t>Answer:</a:t>
            </a:r>
          </a:p>
          <a:p>
            <a:pPr marL="457200" lvl="1" indent="0">
              <a:lnSpc>
                <a:spcPct val="100000"/>
              </a:lnSpc>
              <a:spcBef>
                <a:spcPts val="600"/>
              </a:spcBef>
              <a:spcAft>
                <a:spcPts val="600"/>
              </a:spcAft>
              <a:buNone/>
            </a:pPr>
            <a:r>
              <a:rPr lang="en-US" dirty="0">
                <a:latin typeface="Aptos" panose="020B0004020202020204" pitchFamily="34" charset="0"/>
              </a:rPr>
              <a:t>Our RHTP Program Team is waiting on a response, and will reply via email address: </a:t>
            </a:r>
            <a:r>
              <a:rPr lang="en-US" dirty="0">
                <a:latin typeface="Aptos" panose="020B0004020202020204" pitchFamily="34" charset="0"/>
                <a:hlinkClick r:id="rId2"/>
              </a:rPr>
              <a:t>IdahoRHTP@dhw.Idaho.gov</a:t>
            </a:r>
            <a:r>
              <a:rPr lang="en-US" dirty="0">
                <a:latin typeface="Aptos" panose="020B0004020202020204" pitchFamily="34" charset="0"/>
              </a:rPr>
              <a:t> </a:t>
            </a:r>
          </a:p>
          <a:p>
            <a:pPr marL="457200" lvl="1" indent="0">
              <a:buNone/>
            </a:pPr>
            <a:endParaRPr lang="en-US"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B5F5861B-2D13-2E0A-33AB-3E9F0E0DF24B}"/>
              </a:ext>
            </a:extLst>
          </p:cNvPr>
          <p:cNvSpPr>
            <a:spLocks noGrp="1"/>
          </p:cNvSpPr>
          <p:nvPr>
            <p:ph type="ftr" sz="quarter" idx="3"/>
          </p:nvPr>
        </p:nvSpPr>
        <p:spPr/>
        <p:txBody>
          <a:bodyPr/>
          <a:lstStyle/>
          <a:p>
            <a:r>
              <a:rPr lang="en-US"/>
              <a:t>RHTP  Solicitation Webinar: Substance Misuse Prevention Programs</a:t>
            </a:r>
            <a:endParaRPr lang="en-US" dirty="0"/>
          </a:p>
        </p:txBody>
      </p:sp>
      <p:sp>
        <p:nvSpPr>
          <p:cNvPr id="7" name="Date Placeholder 6">
            <a:extLst>
              <a:ext uri="{FF2B5EF4-FFF2-40B4-BE49-F238E27FC236}">
                <a16:creationId xmlns:a16="http://schemas.microsoft.com/office/drawing/2014/main" id="{A872BD36-E414-4926-8A7B-79AB4F3A0E49}"/>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40480673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C26FD-9EA3-9D85-733D-1DB9D79A9D5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9194449-441F-A3F7-7342-F704C8AB9464}"/>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3A3A045C-AD72-352B-1550-BE14D19A8E9E}"/>
              </a:ext>
            </a:extLst>
          </p:cNvPr>
          <p:cNvSpPr>
            <a:spLocks noGrp="1"/>
          </p:cNvSpPr>
          <p:nvPr>
            <p:ph idx="1"/>
          </p:nvPr>
        </p:nvSpPr>
        <p:spPr>
          <a:xfrm>
            <a:off x="838200" y="1624491"/>
            <a:ext cx="10515600" cy="4351338"/>
          </a:xfrm>
        </p:spPr>
        <p:txBody>
          <a:bodyPr>
            <a:normAutofit/>
          </a:bodyPr>
          <a:lstStyle/>
          <a:p>
            <a:pPr marL="0" indent="0">
              <a:lnSpc>
                <a:spcPct val="100000"/>
              </a:lnSpc>
              <a:spcBef>
                <a:spcPts val="600"/>
              </a:spcBef>
              <a:spcAft>
                <a:spcPts val="600"/>
              </a:spcAft>
              <a:buNone/>
            </a:pPr>
            <a:r>
              <a:rPr lang="en-US" sz="2600" b="1" dirty="0">
                <a:latin typeface="Aptos" panose="020B0004020202020204" pitchFamily="34" charset="0"/>
              </a:rPr>
              <a:t>Question:</a:t>
            </a:r>
          </a:p>
          <a:p>
            <a:pPr marL="457200" lvl="1" indent="0">
              <a:lnSpc>
                <a:spcPct val="100000"/>
              </a:lnSpc>
              <a:spcBef>
                <a:spcPts val="600"/>
              </a:spcBef>
              <a:spcAft>
                <a:spcPts val="600"/>
              </a:spcAft>
              <a:buNone/>
            </a:pPr>
            <a:r>
              <a:rPr lang="en-US" dirty="0">
                <a:latin typeface="Aptos" panose="020B0004020202020204" pitchFamily="34" charset="0"/>
                <a:ea typeface="Aptos" panose="020B0004020202020204" pitchFamily="34" charset="0"/>
                <a:cs typeface="Times New Roman" panose="02020603050405020304" pitchFamily="18" charset="0"/>
              </a:rPr>
              <a:t>Iowa State University sunset its SFP 10-14 operation effective June 30, 2026.  Washington State University currently offers SFP 10-14 facilitator certification, technical assistance, and program support.  Would training and curriculum obtained through WSU satisfy the requirement that training come from the program developer or an authorized training entity?  If not, which current SFP 10-14 provider would Idaho recognize?</a:t>
            </a:r>
          </a:p>
          <a:p>
            <a:pPr marL="0" indent="0">
              <a:lnSpc>
                <a:spcPct val="100000"/>
              </a:lnSpc>
              <a:spcBef>
                <a:spcPts val="600"/>
              </a:spcBef>
              <a:spcAft>
                <a:spcPts val="600"/>
              </a:spcAft>
              <a:buNone/>
            </a:pPr>
            <a:r>
              <a:rPr lang="en-US" sz="2600" b="1" dirty="0">
                <a:latin typeface="Aptos" panose="020B0004020202020204" pitchFamily="34" charset="0"/>
              </a:rPr>
              <a:t>Answer:</a:t>
            </a:r>
          </a:p>
          <a:p>
            <a:pPr marL="457200" lvl="1" indent="0">
              <a:buNone/>
            </a:pPr>
            <a:r>
              <a:rPr lang="en-US" dirty="0">
                <a:latin typeface="Aptos" panose="020B0004020202020204" pitchFamily="34" charset="0"/>
              </a:rPr>
              <a:t>Our RHTP Program Team is waiting on a response, and will reply via email address: </a:t>
            </a:r>
            <a:r>
              <a:rPr lang="en-US" dirty="0">
                <a:latin typeface="Aptos" panose="020B0004020202020204" pitchFamily="34" charset="0"/>
                <a:hlinkClick r:id="rId2"/>
              </a:rPr>
              <a:t>IdahoRHTP@dhw.Idaho.gov</a:t>
            </a:r>
            <a:r>
              <a:rPr lang="en-US" dirty="0">
                <a:latin typeface="Aptos" panose="020B0004020202020204" pitchFamily="34" charset="0"/>
              </a:rPr>
              <a:t> </a:t>
            </a:r>
          </a:p>
          <a:p>
            <a:pPr marL="457200" lvl="1" indent="0">
              <a:buNone/>
            </a:pPr>
            <a:endParaRPr lang="en-US"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649CDE70-8952-8519-6C40-071D973DAEDA}"/>
              </a:ext>
            </a:extLst>
          </p:cNvPr>
          <p:cNvSpPr>
            <a:spLocks noGrp="1"/>
          </p:cNvSpPr>
          <p:nvPr>
            <p:ph type="ftr" sz="quarter" idx="3"/>
          </p:nvPr>
        </p:nvSpPr>
        <p:spPr/>
        <p:txBody>
          <a:bodyPr/>
          <a:lstStyle/>
          <a:p>
            <a:r>
              <a:rPr lang="en-US"/>
              <a:t>RHTP  Solicitation Webinar: Substance Misuse Prevention Programs</a:t>
            </a:r>
            <a:endParaRPr lang="en-US" dirty="0"/>
          </a:p>
        </p:txBody>
      </p:sp>
      <p:sp>
        <p:nvSpPr>
          <p:cNvPr id="7" name="Date Placeholder 6">
            <a:extLst>
              <a:ext uri="{FF2B5EF4-FFF2-40B4-BE49-F238E27FC236}">
                <a16:creationId xmlns:a16="http://schemas.microsoft.com/office/drawing/2014/main" id="{20AEBCA4-EF79-2933-0F62-A6E88AE581F2}"/>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6854362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FA0B5-18F7-E0A7-3B3D-121CD9238C5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68D48DF-3234-B5C7-93F0-0B7A098F1240}"/>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4CA17B39-D128-45E1-7E89-8D3D07DF45E3}"/>
              </a:ext>
            </a:extLst>
          </p:cNvPr>
          <p:cNvSpPr>
            <a:spLocks noGrp="1"/>
          </p:cNvSpPr>
          <p:nvPr>
            <p:ph idx="1"/>
          </p:nvPr>
        </p:nvSpPr>
        <p:spPr>
          <a:xfrm>
            <a:off x="838200" y="1624491"/>
            <a:ext cx="10515600" cy="4351338"/>
          </a:xfrm>
        </p:spPr>
        <p:txBody>
          <a:bodyPr>
            <a:normAutofit/>
          </a:bodyPr>
          <a:lstStyle/>
          <a:p>
            <a:pPr marL="0" indent="0">
              <a:lnSpc>
                <a:spcPct val="100000"/>
              </a:lnSpc>
              <a:spcBef>
                <a:spcPts val="600"/>
              </a:spcBef>
              <a:spcAft>
                <a:spcPts val="600"/>
              </a:spcAft>
              <a:buNone/>
            </a:pPr>
            <a:r>
              <a:rPr lang="en-US" sz="2600" b="1" dirty="0">
                <a:latin typeface="Aptos" panose="020B0004020202020204" pitchFamily="34" charset="0"/>
              </a:rPr>
              <a:t>Question:</a:t>
            </a:r>
          </a:p>
          <a:p>
            <a:pPr marL="457200" lvl="1" indent="0">
              <a:lnSpc>
                <a:spcPct val="100000"/>
              </a:lnSpc>
              <a:spcBef>
                <a:spcPts val="600"/>
              </a:spcBef>
              <a:spcAft>
                <a:spcPts val="600"/>
              </a:spcAft>
              <a:buNone/>
            </a:pPr>
            <a:r>
              <a:rPr lang="en-US" dirty="0">
                <a:effectLst/>
                <a:latin typeface="Aptos" panose="020B0004020202020204" pitchFamily="34" charset="0"/>
                <a:ea typeface="Aptos" panose="020B0004020202020204" pitchFamily="34" charset="0"/>
                <a:cs typeface="Times New Roman" panose="02020603050405020304" pitchFamily="18" charset="0"/>
              </a:rPr>
              <a:t>The solicitation limits the project narrative to 10 pages, while Appendix D states a 15-page limit. Which limit controls?</a:t>
            </a:r>
            <a:endParaRPr lang="en-US" b="1" dirty="0">
              <a:latin typeface="Aptos" panose="020B0004020202020204" pitchFamily="34" charset="0"/>
              <a:ea typeface="Aptos" panose="020B0004020202020204" pitchFamily="34" charset="0"/>
              <a:cs typeface="Times New Roman" panose="02020603050405020304" pitchFamily="18" charset="0"/>
            </a:endParaRPr>
          </a:p>
          <a:p>
            <a:pPr marL="0" indent="0">
              <a:lnSpc>
                <a:spcPct val="100000"/>
              </a:lnSpc>
              <a:spcBef>
                <a:spcPts val="600"/>
              </a:spcBef>
              <a:spcAft>
                <a:spcPts val="600"/>
              </a:spcAft>
              <a:buNone/>
            </a:pPr>
            <a:r>
              <a:rPr lang="en-US" sz="2600" b="1" dirty="0">
                <a:latin typeface="Aptos" panose="020B0004020202020204" pitchFamily="34" charset="0"/>
              </a:rPr>
              <a:t>Answer:</a:t>
            </a:r>
          </a:p>
          <a:p>
            <a:pPr marL="457200" lvl="1" indent="0">
              <a:lnSpc>
                <a:spcPct val="100000"/>
              </a:lnSpc>
              <a:spcBef>
                <a:spcPts val="600"/>
              </a:spcBef>
              <a:spcAft>
                <a:spcPts val="600"/>
              </a:spcAft>
              <a:buNone/>
            </a:pPr>
            <a:r>
              <a:rPr lang="en-US" dirty="0">
                <a:latin typeface="Aptos" panose="020B0004020202020204" pitchFamily="34" charset="0"/>
              </a:rPr>
              <a:t>Project narrative is limited to 10 pages.</a:t>
            </a:r>
          </a:p>
          <a:p>
            <a:pPr marL="457200" lvl="1" indent="0">
              <a:buNone/>
            </a:pPr>
            <a:endParaRPr lang="en-US"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FDFD89CD-31AD-1D11-80D8-E2B513DCF4F1}"/>
              </a:ext>
            </a:extLst>
          </p:cNvPr>
          <p:cNvSpPr>
            <a:spLocks noGrp="1"/>
          </p:cNvSpPr>
          <p:nvPr>
            <p:ph type="ftr" sz="quarter" idx="3"/>
          </p:nvPr>
        </p:nvSpPr>
        <p:spPr/>
        <p:txBody>
          <a:bodyPr/>
          <a:lstStyle/>
          <a:p>
            <a:r>
              <a:rPr lang="en-US"/>
              <a:t>RHTP  Solicitation Webinar: Substance Misuse Prevention Programs</a:t>
            </a:r>
            <a:endParaRPr lang="en-US" dirty="0"/>
          </a:p>
        </p:txBody>
      </p:sp>
      <p:sp>
        <p:nvSpPr>
          <p:cNvPr id="7" name="Date Placeholder 6">
            <a:extLst>
              <a:ext uri="{FF2B5EF4-FFF2-40B4-BE49-F238E27FC236}">
                <a16:creationId xmlns:a16="http://schemas.microsoft.com/office/drawing/2014/main" id="{199739DC-D5BE-30F2-BF5B-7DF6192180FC}"/>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35376051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2F75E2-CA8F-4B98-DF96-ADB4FB2BAEF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0BA596B-601D-E58C-22E8-0C771E563A59}"/>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6083ECD9-0325-3B44-63F0-1762D7E597B1}"/>
              </a:ext>
            </a:extLst>
          </p:cNvPr>
          <p:cNvSpPr>
            <a:spLocks noGrp="1"/>
          </p:cNvSpPr>
          <p:nvPr>
            <p:ph idx="1"/>
          </p:nvPr>
        </p:nvSpPr>
        <p:spPr>
          <a:xfrm>
            <a:off x="838200" y="1624491"/>
            <a:ext cx="10515600" cy="4351338"/>
          </a:xfrm>
        </p:spPr>
        <p:txBody>
          <a:bodyPr vert="horz" lIns="91440" tIns="45720" rIns="91440" bIns="45720" rtlCol="0" anchor="t">
            <a:normAutofit/>
          </a:bodyPr>
          <a:lstStyle/>
          <a:p>
            <a:pPr marL="0" indent="0">
              <a:lnSpc>
                <a:spcPct val="100000"/>
              </a:lnSpc>
              <a:spcBef>
                <a:spcPts val="600"/>
              </a:spcBef>
              <a:spcAft>
                <a:spcPts val="600"/>
              </a:spcAft>
              <a:buNone/>
            </a:pPr>
            <a:r>
              <a:rPr lang="en-US" sz="2600" b="1" dirty="0">
                <a:latin typeface="Aptos" panose="020B0004020202020204" pitchFamily="34" charset="0"/>
              </a:rPr>
              <a:t>Question:</a:t>
            </a:r>
          </a:p>
          <a:p>
            <a:pPr marL="457200" lvl="1" indent="0">
              <a:lnSpc>
                <a:spcPct val="100000"/>
              </a:lnSpc>
              <a:spcBef>
                <a:spcPts val="600"/>
              </a:spcBef>
              <a:spcAft>
                <a:spcPts val="600"/>
              </a:spcAft>
              <a:buNone/>
            </a:pPr>
            <a:r>
              <a:rPr lang="en-US" dirty="0">
                <a:latin typeface="Aptos"/>
                <a:ea typeface="+mn-lt"/>
                <a:cs typeface="+mn-lt"/>
              </a:rPr>
              <a:t>May an Idaho nonprofit headquartered in Boise use </a:t>
            </a:r>
            <a:r>
              <a:rPr lang="en-US" dirty="0">
                <a:effectLst/>
                <a:latin typeface="Aptos"/>
                <a:ea typeface="+mn-lt"/>
                <a:cs typeface="+mn-lt"/>
              </a:rPr>
              <a:t>a </a:t>
            </a:r>
            <a:r>
              <a:rPr lang="en-US" dirty="0">
                <a:latin typeface="Aptos"/>
                <a:ea typeface="+mn-lt"/>
                <a:cs typeface="+mn-lt"/>
              </a:rPr>
              <a:t>mobile or hub-and-spoke team to deliver the selected program exclusively in eligible rural communities identified in Appendices A and B</a:t>
            </a:r>
            <a:r>
              <a:rPr lang="en-US" dirty="0">
                <a:effectLst/>
                <a:latin typeface="Aptos"/>
                <a:ea typeface="+mn-lt"/>
                <a:cs typeface="+mn-lt"/>
              </a:rPr>
              <a:t>?</a:t>
            </a:r>
            <a:endParaRPr lang="en-US" dirty="0">
              <a:latin typeface="Aptos"/>
              <a:ea typeface="+mn-lt"/>
              <a:cs typeface="+mn-lt"/>
            </a:endParaRPr>
          </a:p>
          <a:p>
            <a:pPr marL="0" indent="0">
              <a:lnSpc>
                <a:spcPct val="100000"/>
              </a:lnSpc>
              <a:spcBef>
                <a:spcPts val="600"/>
              </a:spcBef>
              <a:spcAft>
                <a:spcPts val="600"/>
              </a:spcAft>
              <a:buNone/>
            </a:pPr>
            <a:r>
              <a:rPr lang="en-US" sz="2600" b="1" dirty="0">
                <a:latin typeface="Aptos" panose="020B0004020202020204" pitchFamily="34" charset="0"/>
              </a:rPr>
              <a:t>Answer:</a:t>
            </a:r>
          </a:p>
          <a:p>
            <a:pPr marL="457200" lvl="1" indent="0">
              <a:lnSpc>
                <a:spcPct val="100000"/>
              </a:lnSpc>
              <a:spcBef>
                <a:spcPts val="600"/>
              </a:spcBef>
              <a:spcAft>
                <a:spcPts val="600"/>
              </a:spcAft>
              <a:buNone/>
            </a:pPr>
            <a:r>
              <a:rPr lang="en-US" dirty="0">
                <a:latin typeface="Aptos"/>
              </a:rPr>
              <a:t>Yes, that could be considered if the team is able to deliver the program effectively in rural communities across the State.</a:t>
            </a:r>
          </a:p>
          <a:p>
            <a:pPr marL="457200" lvl="1" indent="0">
              <a:buNone/>
            </a:pPr>
            <a:endParaRPr lang="en-US"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C025812C-3249-5427-2A79-4FF903E0181D}"/>
              </a:ext>
            </a:extLst>
          </p:cNvPr>
          <p:cNvSpPr>
            <a:spLocks noGrp="1"/>
          </p:cNvSpPr>
          <p:nvPr>
            <p:ph type="ftr" sz="quarter" idx="3"/>
          </p:nvPr>
        </p:nvSpPr>
        <p:spPr/>
        <p:txBody>
          <a:bodyPr/>
          <a:lstStyle/>
          <a:p>
            <a:r>
              <a:rPr lang="en-US"/>
              <a:t>RHTP  Solicitation Webinar: Substance Misuse Prevention Programs</a:t>
            </a:r>
            <a:endParaRPr lang="en-US" dirty="0"/>
          </a:p>
        </p:txBody>
      </p:sp>
      <p:sp>
        <p:nvSpPr>
          <p:cNvPr id="7" name="Date Placeholder 6">
            <a:extLst>
              <a:ext uri="{FF2B5EF4-FFF2-40B4-BE49-F238E27FC236}">
                <a16:creationId xmlns:a16="http://schemas.microsoft.com/office/drawing/2014/main" id="{4AE5F05E-2918-847F-B06C-77527CF23BFA}"/>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306822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337CD-6C8D-1575-75F8-351F3D8D32C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75C7647-5F91-89B4-BA14-5BFA997A5935}"/>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12B54558-35A8-3FA4-53F6-2D51595BA60A}"/>
              </a:ext>
            </a:extLst>
          </p:cNvPr>
          <p:cNvSpPr>
            <a:spLocks noGrp="1"/>
          </p:cNvSpPr>
          <p:nvPr>
            <p:ph idx="1"/>
          </p:nvPr>
        </p:nvSpPr>
        <p:spPr>
          <a:xfrm>
            <a:off x="838200" y="1624491"/>
            <a:ext cx="10515600" cy="4351338"/>
          </a:xfrm>
        </p:spPr>
        <p:txBody>
          <a:bodyPr vert="horz" lIns="91440" tIns="45720" rIns="91440" bIns="45720" rtlCol="0" anchor="t">
            <a:normAutofit/>
          </a:bodyPr>
          <a:lstStyle/>
          <a:p>
            <a:pPr marL="0" indent="0">
              <a:lnSpc>
                <a:spcPct val="100000"/>
              </a:lnSpc>
              <a:spcBef>
                <a:spcPts val="600"/>
              </a:spcBef>
              <a:spcAft>
                <a:spcPts val="600"/>
              </a:spcAft>
              <a:buNone/>
            </a:pPr>
            <a:r>
              <a:rPr lang="en-US" sz="2600" b="1" dirty="0">
                <a:latin typeface="Aptos" panose="020B0004020202020204" pitchFamily="34" charset="0"/>
              </a:rPr>
              <a:t>Question:</a:t>
            </a:r>
          </a:p>
          <a:p>
            <a:pPr marL="457200" lvl="1" indent="0">
              <a:lnSpc>
                <a:spcPct val="100000"/>
              </a:lnSpc>
              <a:spcBef>
                <a:spcPts val="600"/>
              </a:spcBef>
              <a:spcAft>
                <a:spcPts val="600"/>
              </a:spcAft>
              <a:buNone/>
            </a:pPr>
            <a:r>
              <a:rPr lang="en-US" dirty="0">
                <a:latin typeface="Aptos"/>
                <a:ea typeface="+mn-lt"/>
                <a:cs typeface="+mn-lt"/>
              </a:rPr>
              <a:t>The solicitation states that recipients will receive funding to participate in EBP training and may implement new programming. May an applicant therefore include </a:t>
            </a:r>
            <a:r>
              <a:rPr lang="en-US" dirty="0">
                <a:effectLst/>
                <a:latin typeface="Aptos"/>
                <a:ea typeface="+mn-lt"/>
                <a:cs typeface="+mn-lt"/>
              </a:rPr>
              <a:t>a </a:t>
            </a:r>
            <a:r>
              <a:rPr lang="en-US" dirty="0">
                <a:latin typeface="Aptos"/>
                <a:ea typeface="+mn-lt"/>
                <a:cs typeface="+mn-lt"/>
              </a:rPr>
              <a:t>post-award startup phase for hiring or assigning facilitators, completing authorized training and certification, acquiring curriculum and materials, and establishing fidelity and evaluation procedures before launching the first cohort</a:t>
            </a:r>
            <a:r>
              <a:rPr lang="en-US" dirty="0">
                <a:effectLst/>
                <a:latin typeface="Aptos"/>
                <a:ea typeface="+mn-lt"/>
                <a:cs typeface="+mn-lt"/>
              </a:rPr>
              <a:t>?</a:t>
            </a:r>
            <a:endParaRPr lang="en-US" dirty="0">
              <a:latin typeface="Aptos"/>
              <a:ea typeface="+mn-lt"/>
              <a:cs typeface="+mn-lt"/>
            </a:endParaRPr>
          </a:p>
          <a:p>
            <a:pPr marL="0" indent="0">
              <a:lnSpc>
                <a:spcPct val="100000"/>
              </a:lnSpc>
              <a:spcBef>
                <a:spcPts val="600"/>
              </a:spcBef>
              <a:spcAft>
                <a:spcPts val="600"/>
              </a:spcAft>
              <a:buNone/>
            </a:pPr>
            <a:r>
              <a:rPr lang="en-US" sz="2600" b="1" dirty="0">
                <a:latin typeface="Aptos" panose="020B0004020202020204" pitchFamily="34" charset="0"/>
              </a:rPr>
              <a:t>Answer:</a:t>
            </a:r>
          </a:p>
          <a:p>
            <a:pPr marL="457200" lvl="1" indent="0">
              <a:lnSpc>
                <a:spcPct val="100000"/>
              </a:lnSpc>
              <a:spcBef>
                <a:spcPts val="600"/>
              </a:spcBef>
              <a:spcAft>
                <a:spcPts val="600"/>
              </a:spcAft>
              <a:buNone/>
            </a:pPr>
            <a:r>
              <a:rPr lang="en-US" dirty="0">
                <a:latin typeface="Aptos"/>
              </a:rPr>
              <a:t>Yes, that is an option keeping in mind that any time spent on the post-award startup phase activities will need to be factored in under the budget cap.</a:t>
            </a:r>
          </a:p>
          <a:p>
            <a:pPr marL="457200" lvl="1" indent="0">
              <a:buNone/>
            </a:pPr>
            <a:endParaRPr lang="en-US"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B68409BC-CA2C-207C-B3F8-0861B1DC5F1E}"/>
              </a:ext>
            </a:extLst>
          </p:cNvPr>
          <p:cNvSpPr>
            <a:spLocks noGrp="1"/>
          </p:cNvSpPr>
          <p:nvPr>
            <p:ph type="ftr" sz="quarter" idx="3"/>
          </p:nvPr>
        </p:nvSpPr>
        <p:spPr/>
        <p:txBody>
          <a:bodyPr/>
          <a:lstStyle/>
          <a:p>
            <a:r>
              <a:rPr lang="en-US"/>
              <a:t>RHTP  Solicitation Webinar: Substance Misuse Prevention Programs</a:t>
            </a:r>
            <a:endParaRPr lang="en-US" dirty="0"/>
          </a:p>
        </p:txBody>
      </p:sp>
      <p:sp>
        <p:nvSpPr>
          <p:cNvPr id="7" name="Date Placeholder 6">
            <a:extLst>
              <a:ext uri="{FF2B5EF4-FFF2-40B4-BE49-F238E27FC236}">
                <a16:creationId xmlns:a16="http://schemas.microsoft.com/office/drawing/2014/main" id="{6F9330C1-D8E4-B540-9412-7345697DDAB4}"/>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39772857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94CAED-836D-8032-A6B1-39F5A5CD30D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43DD8FA-7511-6DD2-EA0A-789E81D52D90}"/>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35FE9E10-6DC3-772C-F51C-0773ED72A0D4}"/>
              </a:ext>
            </a:extLst>
          </p:cNvPr>
          <p:cNvSpPr>
            <a:spLocks noGrp="1"/>
          </p:cNvSpPr>
          <p:nvPr>
            <p:ph idx="1"/>
          </p:nvPr>
        </p:nvSpPr>
        <p:spPr>
          <a:xfrm>
            <a:off x="838200" y="1624491"/>
            <a:ext cx="10515600" cy="4351338"/>
          </a:xfrm>
        </p:spPr>
        <p:txBody>
          <a:bodyPr vert="horz" lIns="91440" tIns="45720" rIns="91440" bIns="45720" rtlCol="0" anchor="t">
            <a:normAutofit/>
          </a:bodyPr>
          <a:lstStyle/>
          <a:p>
            <a:pPr marL="0" indent="0">
              <a:lnSpc>
                <a:spcPct val="100000"/>
              </a:lnSpc>
              <a:spcBef>
                <a:spcPts val="600"/>
              </a:spcBef>
              <a:spcAft>
                <a:spcPts val="600"/>
              </a:spcAft>
              <a:buNone/>
            </a:pPr>
            <a:r>
              <a:rPr lang="en-US" sz="2600" b="1" dirty="0">
                <a:latin typeface="Aptos" panose="020B0004020202020204" pitchFamily="34" charset="0"/>
              </a:rPr>
              <a:t>Question:</a:t>
            </a:r>
          </a:p>
          <a:p>
            <a:pPr marL="457200" lvl="1" indent="0">
              <a:lnSpc>
                <a:spcPct val="100000"/>
              </a:lnSpc>
              <a:spcBef>
                <a:spcPts val="600"/>
              </a:spcBef>
              <a:spcAft>
                <a:spcPts val="600"/>
              </a:spcAft>
              <a:buNone/>
            </a:pPr>
            <a:r>
              <a:rPr lang="en-US" dirty="0">
                <a:latin typeface="Aptos"/>
                <a:ea typeface="+mn-lt"/>
                <a:cs typeface="+mn-lt"/>
              </a:rPr>
              <a:t>For the requirement to serve </a:t>
            </a:r>
            <a:r>
              <a:rPr lang="en-US" dirty="0">
                <a:effectLst/>
                <a:latin typeface="Aptos"/>
                <a:ea typeface="+mn-lt"/>
                <a:cs typeface="+mn-lt"/>
              </a:rPr>
              <a:t>a </a:t>
            </a:r>
            <a:r>
              <a:rPr lang="en-US" dirty="0">
                <a:latin typeface="Aptos"/>
                <a:ea typeface="+mn-lt"/>
                <a:cs typeface="+mn-lt"/>
              </a:rPr>
              <a:t>previously unserved rural community, does "unserved" mean the community currently has limited or no access to the applicant's selected evidence-based program, as Section 1.4 appears to indicate, or that it lacks any comparable evidence-based parent or family substance-misuse prevention program</a:t>
            </a:r>
            <a:r>
              <a:rPr lang="en-US" dirty="0">
                <a:effectLst/>
                <a:latin typeface="Aptos"/>
                <a:ea typeface="+mn-lt"/>
                <a:cs typeface="+mn-lt"/>
              </a:rPr>
              <a:t>?</a:t>
            </a:r>
            <a:endParaRPr lang="en-US" dirty="0">
              <a:latin typeface="Aptos"/>
              <a:ea typeface="+mn-lt"/>
              <a:cs typeface="+mn-lt"/>
            </a:endParaRPr>
          </a:p>
          <a:p>
            <a:pPr marL="0" indent="0">
              <a:lnSpc>
                <a:spcPct val="100000"/>
              </a:lnSpc>
              <a:spcBef>
                <a:spcPts val="600"/>
              </a:spcBef>
              <a:spcAft>
                <a:spcPts val="600"/>
              </a:spcAft>
              <a:buNone/>
            </a:pPr>
            <a:r>
              <a:rPr lang="en-US" sz="2600" b="1" dirty="0">
                <a:latin typeface="Aptos" panose="020B0004020202020204" pitchFamily="34" charset="0"/>
              </a:rPr>
              <a:t>Answer:</a:t>
            </a:r>
          </a:p>
          <a:p>
            <a:pPr marL="457200" lvl="1" indent="0">
              <a:lnSpc>
                <a:spcPct val="100000"/>
              </a:lnSpc>
              <a:spcBef>
                <a:spcPts val="600"/>
              </a:spcBef>
              <a:spcAft>
                <a:spcPts val="600"/>
              </a:spcAft>
              <a:buNone/>
            </a:pPr>
            <a:r>
              <a:rPr lang="en-US" dirty="0">
                <a:latin typeface="Aptos"/>
              </a:rPr>
              <a:t>The term "Underserved" in relation to this grant refers to providers and populations that are vulnerable, at higher risk, or with limited access to care.</a:t>
            </a:r>
            <a:endParaRPr lang="en-US" dirty="0"/>
          </a:p>
          <a:p>
            <a:pPr marL="457200" lvl="1" indent="0">
              <a:buNone/>
            </a:pPr>
            <a:endParaRPr lang="en-US"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3A7C3AC3-101C-21AE-A77F-B5CA094DD196}"/>
              </a:ext>
            </a:extLst>
          </p:cNvPr>
          <p:cNvSpPr>
            <a:spLocks noGrp="1"/>
          </p:cNvSpPr>
          <p:nvPr>
            <p:ph type="ftr" sz="quarter" idx="3"/>
          </p:nvPr>
        </p:nvSpPr>
        <p:spPr/>
        <p:txBody>
          <a:bodyPr/>
          <a:lstStyle/>
          <a:p>
            <a:r>
              <a:rPr lang="en-US"/>
              <a:t>RHTP  Solicitation Webinar: Substance Misuse Prevention Programs</a:t>
            </a:r>
            <a:endParaRPr lang="en-US" dirty="0"/>
          </a:p>
        </p:txBody>
      </p:sp>
      <p:sp>
        <p:nvSpPr>
          <p:cNvPr id="7" name="Date Placeholder 6">
            <a:extLst>
              <a:ext uri="{FF2B5EF4-FFF2-40B4-BE49-F238E27FC236}">
                <a16:creationId xmlns:a16="http://schemas.microsoft.com/office/drawing/2014/main" id="{8DE7CF50-0EED-80F5-FCCF-5BA5CE2A091F}"/>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18749644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83FAD-828E-9840-0504-C1C198E0F48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6C9A7BC-7B17-E7AF-2E9F-26255D8DB700}"/>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AF8D37D8-E1AA-2D6A-15F5-67BA48AA501B}"/>
              </a:ext>
            </a:extLst>
          </p:cNvPr>
          <p:cNvSpPr>
            <a:spLocks noGrp="1"/>
          </p:cNvSpPr>
          <p:nvPr>
            <p:ph idx="1"/>
          </p:nvPr>
        </p:nvSpPr>
        <p:spPr>
          <a:xfrm>
            <a:off x="838200" y="1477108"/>
            <a:ext cx="10515600" cy="4498721"/>
          </a:xfrm>
        </p:spPr>
        <p:txBody>
          <a:bodyPr>
            <a:normAutofit fontScale="77500" lnSpcReduction="20000"/>
          </a:bodyPr>
          <a:lstStyle/>
          <a:p>
            <a:pPr marL="0" indent="0">
              <a:lnSpc>
                <a:spcPct val="100000"/>
              </a:lnSpc>
              <a:spcBef>
                <a:spcPts val="600"/>
              </a:spcBef>
              <a:spcAft>
                <a:spcPts val="600"/>
              </a:spcAft>
              <a:buNone/>
            </a:pPr>
            <a:r>
              <a:rPr lang="en-US" sz="3400" b="1" dirty="0">
                <a:latin typeface="Aptos" panose="020B0004020202020204" pitchFamily="34" charset="0"/>
              </a:rPr>
              <a:t>Question:</a:t>
            </a:r>
          </a:p>
          <a:p>
            <a:pPr marL="457200" lvl="1" indent="0">
              <a:lnSpc>
                <a:spcPct val="100000"/>
              </a:lnSpc>
              <a:spcBef>
                <a:spcPts val="600"/>
              </a:spcBef>
              <a:spcAft>
                <a:spcPts val="600"/>
              </a:spcAft>
              <a:buNone/>
            </a:pPr>
            <a:r>
              <a:rPr lang="en-US" sz="3100" dirty="0">
                <a:latin typeface="Aptos" panose="020B0004020202020204" pitchFamily="34" charset="0"/>
              </a:rPr>
              <a:t>Please confirm the controlling period of performance. The solicitation cover lists October 9, 2026-September 30, 2031; Section 3.1 lists October 12, 2026 through September 30, 2027 with no continuation funding; and the timeline lists an anticipated October 29, 2026 start date. Is the $100,000 to $400,000 award intended for one budget year ending September 30, 2027? </a:t>
            </a:r>
            <a:br>
              <a:rPr lang="en-US" sz="3400" dirty="0">
                <a:latin typeface="Aptos" panose="020B0004020202020204" pitchFamily="34" charset="0"/>
              </a:rPr>
            </a:br>
            <a:r>
              <a:rPr lang="en-US" sz="3400" b="1" dirty="0">
                <a:latin typeface="Aptos" panose="020B0004020202020204" pitchFamily="34" charset="0"/>
              </a:rPr>
              <a:t>Answer:</a:t>
            </a:r>
          </a:p>
          <a:p>
            <a:pPr marL="457200" lvl="1" indent="0">
              <a:buNone/>
            </a:pPr>
            <a:r>
              <a:rPr lang="en-US" sz="3100" dirty="0">
                <a:effectLst/>
                <a:latin typeface="Aptos" panose="020B0004020202020204" pitchFamily="34" charset="0"/>
                <a:ea typeface="Aptos" panose="020B0004020202020204" pitchFamily="34" charset="0"/>
                <a:cs typeface="Times New Roman" panose="02020603050405020304" pitchFamily="18" charset="0"/>
              </a:rPr>
              <a:t>Up to $400,000 annually  is available and may be divided among up to 4 awardees.  Applicants should prepare a one-year project/budget with no more than $200,000.  </a:t>
            </a:r>
            <a:r>
              <a:rPr lang="en-US" sz="3100" dirty="0">
                <a:latin typeface="Aptos" panose="020B0004020202020204" pitchFamily="34" charset="0"/>
                <a:ea typeface="Aptos" panose="020B0004020202020204" pitchFamily="34" charset="0"/>
                <a:cs typeface="Times New Roman" panose="02020603050405020304" pitchFamily="18" charset="0"/>
              </a:rPr>
              <a:t>Applicants have the option to submit a work plan for all 5 years, prioritizing milestones for  Year 1.  DHW submits a non-compete continuation application every August which will determine funding beyond the initial award period.</a:t>
            </a:r>
            <a:endParaRPr lang="en-US" sz="3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B6D86B01-FC8F-17EF-0D6D-8E9B92790C45}"/>
              </a:ext>
            </a:extLst>
          </p:cNvPr>
          <p:cNvSpPr>
            <a:spLocks noGrp="1"/>
          </p:cNvSpPr>
          <p:nvPr>
            <p:ph type="ftr" sz="quarter" idx="3"/>
          </p:nvPr>
        </p:nvSpPr>
        <p:spPr/>
        <p:txBody>
          <a:bodyPr/>
          <a:lstStyle/>
          <a:p>
            <a:r>
              <a:rPr lang="en-US"/>
              <a:t>RHTP  Solicitation Webinar: Substance Misuse Prevention Programs</a:t>
            </a:r>
            <a:endParaRPr lang="en-US" dirty="0"/>
          </a:p>
        </p:txBody>
      </p:sp>
      <p:sp>
        <p:nvSpPr>
          <p:cNvPr id="7" name="Date Placeholder 6">
            <a:extLst>
              <a:ext uri="{FF2B5EF4-FFF2-40B4-BE49-F238E27FC236}">
                <a16:creationId xmlns:a16="http://schemas.microsoft.com/office/drawing/2014/main" id="{5F40852E-273B-7B7F-396C-E0CB24C0C0F3}"/>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573975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55973-91C9-F8BD-6E2C-256C1164E61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7751035-5F6B-BF2F-CAB5-038AB21B74A7}"/>
              </a:ext>
            </a:extLst>
          </p:cNvPr>
          <p:cNvSpPr>
            <a:spLocks noGrp="1"/>
          </p:cNvSpPr>
          <p:nvPr>
            <p:ph type="title"/>
          </p:nvPr>
        </p:nvSpPr>
        <p:spPr/>
        <p:txBody>
          <a:bodyPr>
            <a:normAutofit/>
          </a:bodyPr>
          <a:lstStyle/>
          <a:p>
            <a:r>
              <a:rPr lang="en-US" sz="4000" dirty="0">
                <a:latin typeface="Aptos" panose="020B0004020202020204" pitchFamily="34" charset="0"/>
              </a:rPr>
              <a:t>Questions and Answers</a:t>
            </a:r>
          </a:p>
        </p:txBody>
      </p:sp>
      <p:sp>
        <p:nvSpPr>
          <p:cNvPr id="5" name="Content Placeholder 4">
            <a:extLst>
              <a:ext uri="{FF2B5EF4-FFF2-40B4-BE49-F238E27FC236}">
                <a16:creationId xmlns:a16="http://schemas.microsoft.com/office/drawing/2014/main" id="{83B9786A-A45D-EFBB-D12F-FF4EEFB1E179}"/>
              </a:ext>
            </a:extLst>
          </p:cNvPr>
          <p:cNvSpPr>
            <a:spLocks noGrp="1"/>
          </p:cNvSpPr>
          <p:nvPr>
            <p:ph idx="1"/>
          </p:nvPr>
        </p:nvSpPr>
        <p:spPr>
          <a:xfrm>
            <a:off x="838200" y="1624491"/>
            <a:ext cx="10515600" cy="4351338"/>
          </a:xfrm>
        </p:spPr>
        <p:txBody>
          <a:bodyPr vert="horz" lIns="91440" tIns="45720" rIns="91440" bIns="45720" rtlCol="0" anchor="t">
            <a:normAutofit lnSpcReduction="10000"/>
          </a:bodyPr>
          <a:lstStyle/>
          <a:p>
            <a:pPr marL="0" indent="0">
              <a:lnSpc>
                <a:spcPct val="100000"/>
              </a:lnSpc>
              <a:spcBef>
                <a:spcPts val="600"/>
              </a:spcBef>
              <a:spcAft>
                <a:spcPts val="600"/>
              </a:spcAft>
              <a:buNone/>
            </a:pPr>
            <a:r>
              <a:rPr lang="en-US" sz="2600" b="1" dirty="0">
                <a:latin typeface="Aptos" panose="020B0004020202020204" pitchFamily="34" charset="0"/>
              </a:rPr>
              <a:t>Question:</a:t>
            </a:r>
          </a:p>
          <a:p>
            <a:pPr marL="457200" lvl="1" indent="0">
              <a:lnSpc>
                <a:spcPct val="100000"/>
              </a:lnSpc>
              <a:spcBef>
                <a:spcPts val="600"/>
              </a:spcBef>
              <a:spcAft>
                <a:spcPts val="600"/>
              </a:spcAft>
              <a:buNone/>
            </a:pPr>
            <a:r>
              <a:rPr lang="en-US" dirty="0"/>
              <a:t>When necessary for recruitment, retention, and faithful program implementation, may the budget include family meals, sibling childcare, participant transportation assistance, reasonable completion incentives, and payments to rural host partners? If host-partner payments require treatment as contracts or subawards, how should applicants classify them</a:t>
            </a:r>
            <a:r>
              <a:rPr lang="en-US"/>
              <a:t>? </a:t>
            </a:r>
          </a:p>
          <a:p>
            <a:pPr marL="457200" lvl="1" indent="0">
              <a:lnSpc>
                <a:spcPct val="100000"/>
              </a:lnSpc>
              <a:spcBef>
                <a:spcPts val="600"/>
              </a:spcBef>
              <a:spcAft>
                <a:spcPts val="600"/>
              </a:spcAft>
              <a:buNone/>
            </a:pPr>
            <a:r>
              <a:rPr lang="en-US" sz="2600" b="1">
                <a:latin typeface="Aptos" panose="020B0004020202020204" pitchFamily="34" charset="0"/>
              </a:rPr>
              <a:t>Answer</a:t>
            </a:r>
            <a:r>
              <a:rPr lang="en-US" sz="2600" b="1" dirty="0">
                <a:latin typeface="Aptos" panose="020B0004020202020204" pitchFamily="34" charset="0"/>
              </a:rPr>
              <a:t>:</a:t>
            </a:r>
          </a:p>
          <a:p>
            <a:pPr marL="457200" lvl="1" indent="0">
              <a:lnSpc>
                <a:spcPct val="100000"/>
              </a:lnSpc>
              <a:spcBef>
                <a:spcPts val="600"/>
              </a:spcBef>
              <a:spcAft>
                <a:spcPts val="600"/>
              </a:spcAft>
              <a:buNone/>
            </a:pPr>
            <a:r>
              <a:rPr lang="en-US" dirty="0">
                <a:latin typeface="Aptos"/>
              </a:rPr>
              <a:t>While some of the items are allowable that are mentioned above, CMS does have restrictions about items such as meals, childcare and incentives.  Include these items in your budget and we will provide </a:t>
            </a:r>
            <a:r>
              <a:rPr lang="en-US">
                <a:latin typeface="Aptos"/>
              </a:rPr>
              <a:t>guidance to you as to what is allowable or not.</a:t>
            </a:r>
          </a:p>
          <a:p>
            <a:pPr marL="457200" lvl="1" indent="0">
              <a:buNone/>
            </a:pPr>
            <a:endParaRPr lang="en-US"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Footer Placeholder 2">
            <a:extLst>
              <a:ext uri="{FF2B5EF4-FFF2-40B4-BE49-F238E27FC236}">
                <a16:creationId xmlns:a16="http://schemas.microsoft.com/office/drawing/2014/main" id="{5F6BF082-32CA-1CBB-3767-736C27C34658}"/>
              </a:ext>
            </a:extLst>
          </p:cNvPr>
          <p:cNvSpPr>
            <a:spLocks noGrp="1"/>
          </p:cNvSpPr>
          <p:nvPr>
            <p:ph type="ftr" sz="quarter" idx="3"/>
          </p:nvPr>
        </p:nvSpPr>
        <p:spPr/>
        <p:txBody>
          <a:bodyPr/>
          <a:lstStyle/>
          <a:p>
            <a:r>
              <a:rPr lang="en-US"/>
              <a:t>RHTP  Solicitation Webinar: Substance Misuse Prevention Programs</a:t>
            </a:r>
            <a:endParaRPr lang="en-US" dirty="0"/>
          </a:p>
        </p:txBody>
      </p:sp>
      <p:sp>
        <p:nvSpPr>
          <p:cNvPr id="7" name="Date Placeholder 6">
            <a:extLst>
              <a:ext uri="{FF2B5EF4-FFF2-40B4-BE49-F238E27FC236}">
                <a16:creationId xmlns:a16="http://schemas.microsoft.com/office/drawing/2014/main" id="{A319E9D6-1186-0A72-0C57-23DC73710D30}"/>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2497496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92301-0500-1A16-CFB0-C497897624A6}"/>
              </a:ext>
            </a:extLst>
          </p:cNvPr>
          <p:cNvSpPr>
            <a:spLocks noGrp="1"/>
          </p:cNvSpPr>
          <p:nvPr>
            <p:ph type="title"/>
          </p:nvPr>
        </p:nvSpPr>
        <p:spPr/>
        <p:txBody>
          <a:bodyPr>
            <a:normAutofit/>
          </a:bodyPr>
          <a:lstStyle/>
          <a:p>
            <a:r>
              <a:rPr lang="en-US" sz="4000" dirty="0">
                <a:latin typeface="Aptos" panose="020B0004020202020204" pitchFamily="34" charset="0"/>
              </a:rPr>
              <a:t>Next Steps</a:t>
            </a:r>
          </a:p>
        </p:txBody>
      </p:sp>
      <p:sp>
        <p:nvSpPr>
          <p:cNvPr id="3" name="Content Placeholder 2">
            <a:extLst>
              <a:ext uri="{FF2B5EF4-FFF2-40B4-BE49-F238E27FC236}">
                <a16:creationId xmlns:a16="http://schemas.microsoft.com/office/drawing/2014/main" id="{74ADC097-4255-12E6-E367-6C8471BEAA2A}"/>
              </a:ext>
            </a:extLst>
          </p:cNvPr>
          <p:cNvSpPr>
            <a:spLocks noGrp="1"/>
          </p:cNvSpPr>
          <p:nvPr>
            <p:ph idx="1"/>
          </p:nvPr>
        </p:nvSpPr>
        <p:spPr/>
        <p:txBody>
          <a:bodyPr/>
          <a:lstStyle/>
          <a:p>
            <a:pPr>
              <a:lnSpc>
                <a:spcPct val="100000"/>
              </a:lnSpc>
              <a:spcBef>
                <a:spcPts val="600"/>
              </a:spcBef>
              <a:spcAft>
                <a:spcPts val="600"/>
              </a:spcAft>
            </a:pPr>
            <a:r>
              <a:rPr lang="en-US" sz="2600" dirty="0">
                <a:latin typeface="Aptos" panose="020B0004020202020204" pitchFamily="34" charset="0"/>
              </a:rPr>
              <a:t>FAQs will be posting on the </a:t>
            </a:r>
            <a:r>
              <a:rPr lang="en-US" sz="2600" dirty="0">
                <a:solidFill>
                  <a:schemeClr val="tx2">
                    <a:lumMod val="75000"/>
                    <a:lumOff val="25000"/>
                  </a:schemeClr>
                </a:solidFill>
                <a:latin typeface="Aptos" panose="020B0004020202020204" pitchFamily="34" charset="0"/>
                <a:hlinkClick r:id="rId2">
                  <a:extLst>
                    <a:ext uri="{A12FA001-AC4F-418D-AE19-62706E023703}">
                      <ahyp:hlinkClr xmlns:ahyp="http://schemas.microsoft.com/office/drawing/2018/hyperlinkcolor" val="tx"/>
                    </a:ext>
                  </a:extLst>
                </a:hlinkClick>
              </a:rPr>
              <a:t>RHTP Funding Opportunities </a:t>
            </a:r>
            <a:r>
              <a:rPr lang="en-US" sz="2600" dirty="0">
                <a:latin typeface="Aptos" panose="020B0004020202020204" pitchFamily="34" charset="0"/>
              </a:rPr>
              <a:t>webpage by September 8</a:t>
            </a:r>
            <a:r>
              <a:rPr lang="en-US" sz="2600" baseline="30000" dirty="0">
                <a:latin typeface="Aptos" panose="020B0004020202020204" pitchFamily="34" charset="0"/>
              </a:rPr>
              <a:t>th</a:t>
            </a:r>
            <a:r>
              <a:rPr lang="en-US" sz="2600" dirty="0">
                <a:latin typeface="Aptos" panose="020B0004020202020204" pitchFamily="34" charset="0"/>
              </a:rPr>
              <a:t>.</a:t>
            </a:r>
          </a:p>
          <a:p>
            <a:pPr>
              <a:lnSpc>
                <a:spcPct val="100000"/>
              </a:lnSpc>
              <a:spcBef>
                <a:spcPts val="600"/>
              </a:spcBef>
              <a:spcAft>
                <a:spcPts val="600"/>
              </a:spcAft>
            </a:pPr>
            <a:r>
              <a:rPr lang="en-US" sz="2600" dirty="0">
                <a:latin typeface="Aptos" panose="020B0004020202020204" pitchFamily="34" charset="0"/>
              </a:rPr>
              <a:t>The funding opportunity closes on 9/18/2026.</a:t>
            </a:r>
          </a:p>
          <a:p>
            <a:pPr>
              <a:lnSpc>
                <a:spcPct val="100000"/>
              </a:lnSpc>
              <a:spcBef>
                <a:spcPts val="600"/>
              </a:spcBef>
              <a:spcAft>
                <a:spcPts val="600"/>
              </a:spcAft>
            </a:pPr>
            <a:r>
              <a:rPr lang="en-US" sz="2600" dirty="0">
                <a:latin typeface="Aptos" panose="020B0004020202020204" pitchFamily="34" charset="0"/>
              </a:rPr>
              <a:t>Email completed applications to </a:t>
            </a:r>
            <a:r>
              <a:rPr lang="en-US" sz="2600" dirty="0">
                <a:solidFill>
                  <a:schemeClr val="tx2">
                    <a:lumMod val="75000"/>
                    <a:lumOff val="25000"/>
                  </a:schemeClr>
                </a:solidFill>
                <a:latin typeface="Aptos" panose="020B0004020202020204" pitchFamily="34" charset="0"/>
                <a:hlinkClick r:id="rId3">
                  <a:extLst>
                    <a:ext uri="{A12FA001-AC4F-418D-AE19-62706E023703}">
                      <ahyp:hlinkClr xmlns:ahyp="http://schemas.microsoft.com/office/drawing/2018/hyperlinkcolor" val="tx"/>
                    </a:ext>
                  </a:extLst>
                </a:hlinkClick>
              </a:rPr>
              <a:t>IdahoRHTP@dhw.idaho.gov</a:t>
            </a:r>
            <a:r>
              <a:rPr lang="en-US" sz="2600" dirty="0">
                <a:latin typeface="Aptos" panose="020B0004020202020204" pitchFamily="34" charset="0"/>
              </a:rPr>
              <a:t>.</a:t>
            </a:r>
          </a:p>
          <a:p>
            <a:pPr>
              <a:lnSpc>
                <a:spcPct val="100000"/>
              </a:lnSpc>
              <a:spcBef>
                <a:spcPts val="600"/>
              </a:spcBef>
              <a:spcAft>
                <a:spcPts val="600"/>
              </a:spcAft>
            </a:pPr>
            <a:endParaRPr lang="en-US" dirty="0"/>
          </a:p>
          <a:p>
            <a:pPr marL="0" indent="0">
              <a:lnSpc>
                <a:spcPct val="100000"/>
              </a:lnSpc>
              <a:spcBef>
                <a:spcPts val="600"/>
              </a:spcBef>
              <a:spcAft>
                <a:spcPts val="600"/>
              </a:spcAft>
              <a:buNone/>
            </a:pPr>
            <a:endParaRPr lang="en-US" dirty="0"/>
          </a:p>
        </p:txBody>
      </p:sp>
      <p:sp>
        <p:nvSpPr>
          <p:cNvPr id="5" name="Footer Placeholder 4">
            <a:extLst>
              <a:ext uri="{FF2B5EF4-FFF2-40B4-BE49-F238E27FC236}">
                <a16:creationId xmlns:a16="http://schemas.microsoft.com/office/drawing/2014/main" id="{B9936348-A6A3-5645-C573-06060F146A4D}"/>
              </a:ext>
            </a:extLst>
          </p:cNvPr>
          <p:cNvSpPr>
            <a:spLocks noGrp="1"/>
          </p:cNvSpPr>
          <p:nvPr>
            <p:ph type="ftr" sz="quarter" idx="3"/>
          </p:nvPr>
        </p:nvSpPr>
        <p:spPr/>
        <p:txBody>
          <a:bodyPr/>
          <a:lstStyle/>
          <a:p>
            <a:r>
              <a:rPr lang="en-US"/>
              <a:t>RHTP  Solicitation Webinar: Substance Misuse Prevention Programs</a:t>
            </a:r>
            <a:endParaRPr lang="en-US" dirty="0"/>
          </a:p>
        </p:txBody>
      </p:sp>
      <p:sp>
        <p:nvSpPr>
          <p:cNvPr id="7" name="Date Placeholder 6">
            <a:extLst>
              <a:ext uri="{FF2B5EF4-FFF2-40B4-BE49-F238E27FC236}">
                <a16:creationId xmlns:a16="http://schemas.microsoft.com/office/drawing/2014/main" id="{252E272B-7612-2DD5-9FA0-B389CC50B23F}"/>
              </a:ext>
            </a:extLst>
          </p:cNvPr>
          <p:cNvSpPr>
            <a:spLocks noGrp="1"/>
          </p:cNvSpPr>
          <p:nvPr>
            <p:ph type="dt" sz="half" idx="2"/>
          </p:nvPr>
        </p:nvSpPr>
        <p:spPr/>
        <p:txBody>
          <a:bodyPr/>
          <a:lstStyle/>
          <a:p>
            <a:r>
              <a:rPr lang="en-US"/>
              <a:t>September 2, 2026</a:t>
            </a:r>
            <a:endParaRPr lang="en-US" dirty="0"/>
          </a:p>
        </p:txBody>
      </p:sp>
    </p:spTree>
    <p:extLst>
      <p:ext uri="{BB962C8B-B14F-4D97-AF65-F5344CB8AC3E}">
        <p14:creationId xmlns:p14="http://schemas.microsoft.com/office/powerpoint/2010/main" val="24440900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6f693b2-b3aa-4697-af70-12d8d17e5b76">
      <Terms xmlns="http://schemas.microsoft.com/office/infopath/2007/PartnerControls"/>
    </lcf76f155ced4ddcb4097134ff3c332f>
    <TaxCatchAll xmlns="fbfa9019-6a6e-4069-9c45-7a1f9c3b537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59D0A453A26084E825795602896E075" ma:contentTypeVersion="12" ma:contentTypeDescription="Create a new document." ma:contentTypeScope="" ma:versionID="810b5e43fe7df7ab672932068e2d81e0">
  <xsd:schema xmlns:xsd="http://www.w3.org/2001/XMLSchema" xmlns:xs="http://www.w3.org/2001/XMLSchema" xmlns:p="http://schemas.microsoft.com/office/2006/metadata/properties" xmlns:ns2="16f693b2-b3aa-4697-af70-12d8d17e5b76" xmlns:ns3="fbfa9019-6a6e-4069-9c45-7a1f9c3b5378" targetNamespace="http://schemas.microsoft.com/office/2006/metadata/properties" ma:root="true" ma:fieldsID="0c3ae523252fff05cb91c8c85a34a50d" ns2:_="" ns3:_="">
    <xsd:import namespace="16f693b2-b3aa-4697-af70-12d8d17e5b76"/>
    <xsd:import namespace="fbfa9019-6a6e-4069-9c45-7a1f9c3b537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f693b2-b3aa-4697-af70-12d8d17e5b7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427e2394-2ede-4396-a584-1d2ae8375a14"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bfa9019-6a6e-4069-9c45-7a1f9c3b5378"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857eb39c-ab61-4ab0-b9af-c6163181c607}" ma:internalName="TaxCatchAll" ma:showField="CatchAllData" ma:web="fbfa9019-6a6e-4069-9c45-7a1f9c3b537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AA4AA61-11C9-4D17-9A87-124A0FDC05D5}">
  <ds:schemaRefs>
    <ds:schemaRef ds:uri="http://purl.org/dc/terms/"/>
    <ds:schemaRef ds:uri="http://schemas.microsoft.com/office/2006/metadata/properties"/>
    <ds:schemaRef ds:uri="http://schemas.microsoft.com/office/2006/documentManagement/types"/>
    <ds:schemaRef ds:uri="http://www.w3.org/XML/1998/namespace"/>
    <ds:schemaRef ds:uri="http://purl.org/dc/dcmitype/"/>
    <ds:schemaRef ds:uri="http://schemas.microsoft.com/office/infopath/2007/PartnerControls"/>
    <ds:schemaRef ds:uri="http://schemas.openxmlformats.org/package/2006/metadata/core-properties"/>
    <ds:schemaRef ds:uri="16f693b2-b3aa-4697-af70-12d8d17e5b76"/>
    <ds:schemaRef ds:uri="http://purl.org/dc/elements/1.1/"/>
    <ds:schemaRef ds:uri="fbfa9019-6a6e-4069-9c45-7a1f9c3b5378"/>
  </ds:schemaRefs>
</ds:datastoreItem>
</file>

<file path=customXml/itemProps2.xml><?xml version="1.0" encoding="utf-8"?>
<ds:datastoreItem xmlns:ds="http://schemas.openxmlformats.org/officeDocument/2006/customXml" ds:itemID="{566D3A3D-9F30-4803-9281-77051EA00D6D}">
  <ds:schemaRefs>
    <ds:schemaRef ds:uri="http://schemas.microsoft.com/sharepoint/v3/contenttype/forms"/>
  </ds:schemaRefs>
</ds:datastoreItem>
</file>

<file path=customXml/itemProps3.xml><?xml version="1.0" encoding="utf-8"?>
<ds:datastoreItem xmlns:ds="http://schemas.openxmlformats.org/officeDocument/2006/customXml" ds:itemID="{F26F84ED-1DCD-43AD-8BF1-434E4A3A90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6f693b2-b3aa-4697-af70-12d8d17e5b76"/>
    <ds:schemaRef ds:uri="fbfa9019-6a6e-4069-9c45-7a1f9c3b537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2001</TotalTime>
  <Words>1647</Words>
  <Application>Microsoft Office PowerPoint</Application>
  <PresentationFormat>Widescreen</PresentationFormat>
  <Paragraphs>161</Paragraphs>
  <Slides>21</Slides>
  <Notes>5</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Substance Misuse Prevention Webinar</vt:lpstr>
      <vt:lpstr>Agenda</vt:lpstr>
      <vt:lpstr>Welcome &amp; Introductions</vt:lpstr>
      <vt:lpstr>RHTP Overview</vt:lpstr>
      <vt:lpstr>RHTP Overview</vt:lpstr>
      <vt:lpstr>Funding Overview</vt:lpstr>
      <vt:lpstr>Substance Misuse Prevention - Scope of Work </vt:lpstr>
      <vt:lpstr>Substance Misuse Prevention - Scope of Work </vt:lpstr>
      <vt:lpstr>Substance Misuse Prevention - Scope of Work </vt:lpstr>
      <vt:lpstr>Behavioral Health Prevention Programs - Scope of Work </vt:lpstr>
      <vt:lpstr>Eligibility Minimum Qualifications </vt:lpstr>
      <vt:lpstr>Eligibility Minimum Qualifications </vt:lpstr>
      <vt:lpstr>Questions and Answers</vt:lpstr>
      <vt:lpstr>Questions and Answers</vt:lpstr>
      <vt:lpstr>Questions and Answers</vt:lpstr>
      <vt:lpstr>Questions and Answers</vt:lpstr>
      <vt:lpstr>Questions and Answers</vt:lpstr>
      <vt:lpstr>Questions and Answers</vt:lpstr>
      <vt:lpstr>Questions and Answers</vt:lpstr>
      <vt:lpstr>Questions and Answers</vt:lpstr>
      <vt:lpstr>Next Steps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Perkins, Elizabeth - Reg4</dc:creator>
  <cp:lastModifiedBy>Arritola, Cecilia - CO 4th</cp:lastModifiedBy>
  <cp:revision>78</cp:revision>
  <dcterms:created xsi:type="dcterms:W3CDTF">2026-06-16T18:45:21Z</dcterms:created>
  <dcterms:modified xsi:type="dcterms:W3CDTF">2026-09-09T22:20:35Z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0x010100B59D0A453A26084E825795602896E075</vt:lpwstr>
  </property>
  <property fmtid="{D5CDD505-2E9C-101B-9397-08002B2CF9AE}" pid="3" name="MediaServiceImageTags">
    <vt:lpwstr/>
  </property>
</Properties>
</file>