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sldIdLst>
    <p:sldId id="256" r:id="rId5"/>
    <p:sldId id="476" r:id="rId6"/>
    <p:sldId id="257" r:id="rId7"/>
    <p:sldId id="445" r:id="rId8"/>
    <p:sldId id="267" r:id="rId9"/>
    <p:sldId id="275" r:id="rId10"/>
    <p:sldId id="276" r:id="rId11"/>
    <p:sldId id="277" r:id="rId12"/>
    <p:sldId id="446" r:id="rId13"/>
    <p:sldId id="466" r:id="rId14"/>
    <p:sldId id="467" r:id="rId15"/>
    <p:sldId id="468" r:id="rId16"/>
    <p:sldId id="469" r:id="rId17"/>
    <p:sldId id="470" r:id="rId18"/>
    <p:sldId id="471" r:id="rId19"/>
    <p:sldId id="472" r:id="rId20"/>
    <p:sldId id="473" r:id="rId21"/>
    <p:sldId id="474" r:id="rId22"/>
    <p:sldId id="464" r:id="rId23"/>
    <p:sldId id="461" r:id="rId24"/>
    <p:sldId id="465" r:id="rId25"/>
    <p:sldId id="462" r:id="rId26"/>
    <p:sldId id="463" r:id="rId27"/>
    <p:sldId id="460" r:id="rId28"/>
    <p:sldId id="264" r:id="rId29"/>
    <p:sldId id="448" r:id="rId30"/>
    <p:sldId id="477"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4AB692A-1F4A-70F0-57F4-D688342B35AC}" name="Maggie Thoele" initials="MT" userId="S::mthoele@coralhealthadvisors.com::0d3b889f-03f8-4e18-a4ab-7e5bd8d190f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E48471-6735-49F1-83BE-3A1F914D8350}" v="1" dt="2025-11-04T03:49:36.2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1" d="100"/>
          <a:sy n="71" d="100"/>
        </p:scale>
        <p:origin x="46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8/10/relationships/authors" Target="authors.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ggie Thoele" userId="0d3b889f-03f8-4e18-a4ab-7e5bd8d190f6" providerId="ADAL" clId="{A73D504E-37D0-4655-BA23-8ED5A0A8766E}"/>
    <pc:docChg chg="undo custSel addSld delSld modSld">
      <pc:chgData name="Maggie Thoele" userId="0d3b889f-03f8-4e18-a4ab-7e5bd8d190f6" providerId="ADAL" clId="{A73D504E-37D0-4655-BA23-8ED5A0A8766E}" dt="2025-11-04T03:50:21.952" v="28" actId="1076"/>
      <pc:docMkLst>
        <pc:docMk/>
      </pc:docMkLst>
      <pc:sldChg chg="new del">
        <pc:chgData name="Maggie Thoele" userId="0d3b889f-03f8-4e18-a4ab-7e5bd8d190f6" providerId="ADAL" clId="{A73D504E-37D0-4655-BA23-8ED5A0A8766E}" dt="2025-11-04T03:49:28.574" v="1" actId="680"/>
        <pc:sldMkLst>
          <pc:docMk/>
          <pc:sldMk cId="928384214" sldId="477"/>
        </pc:sldMkLst>
      </pc:sldChg>
      <pc:sldChg chg="addSp delSp modSp add mod">
        <pc:chgData name="Maggie Thoele" userId="0d3b889f-03f8-4e18-a4ab-7e5bd8d190f6" providerId="ADAL" clId="{A73D504E-37D0-4655-BA23-8ED5A0A8766E}" dt="2025-11-04T03:50:21.952" v="28" actId="1076"/>
        <pc:sldMkLst>
          <pc:docMk/>
          <pc:sldMk cId="2914012113" sldId="477"/>
        </pc:sldMkLst>
        <pc:spChg chg="del">
          <ac:chgData name="Maggie Thoele" userId="0d3b889f-03f8-4e18-a4ab-7e5bd8d190f6" providerId="ADAL" clId="{A73D504E-37D0-4655-BA23-8ED5A0A8766E}" dt="2025-11-04T03:49:42.903" v="3" actId="478"/>
          <ac:spMkLst>
            <pc:docMk/>
            <pc:sldMk cId="2914012113" sldId="477"/>
            <ac:spMk id="3" creationId="{1E752E27-CBB4-CBC8-3817-3F96A1EC4D95}"/>
          </ac:spMkLst>
        </pc:spChg>
        <pc:spChg chg="mod">
          <ac:chgData name="Maggie Thoele" userId="0d3b889f-03f8-4e18-a4ab-7e5bd8d190f6" providerId="ADAL" clId="{A73D504E-37D0-4655-BA23-8ED5A0A8766E}" dt="2025-11-04T03:49:55.777" v="24" actId="404"/>
          <ac:spMkLst>
            <pc:docMk/>
            <pc:sldMk cId="2914012113" sldId="477"/>
            <ac:spMk id="4" creationId="{94153CC0-0B6F-9BEC-2838-C93A6849D172}"/>
          </ac:spMkLst>
        </pc:spChg>
        <pc:picChg chg="add mod">
          <ac:chgData name="Maggie Thoele" userId="0d3b889f-03f8-4e18-a4ab-7e5bd8d190f6" providerId="ADAL" clId="{A73D504E-37D0-4655-BA23-8ED5A0A8766E}" dt="2025-11-04T03:50:21.952" v="28" actId="1076"/>
          <ac:picMkLst>
            <pc:docMk/>
            <pc:sldMk cId="2914012113" sldId="477"/>
            <ac:picMk id="5" creationId="{42B44CEB-96F7-F492-B3E1-8FB8FB6E38C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C000D9-BB93-4614-AADB-27BBF635B2A8}" type="datetimeFigureOut">
              <a:rPr lang="en-US" smtClean="0"/>
              <a:t>11/3/2025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C63E35-AAD9-4765-AF6D-0D21AEC6D2AC}" type="slidenum">
              <a:rPr lang="en-US" smtClean="0"/>
              <a:t>‹#›</a:t>
            </a:fld>
            <a:endParaRPr lang="en-US"/>
          </a:p>
        </p:txBody>
      </p:sp>
    </p:spTree>
    <p:extLst>
      <p:ext uri="{BB962C8B-B14F-4D97-AF65-F5344CB8AC3E}">
        <p14:creationId xmlns:p14="http://schemas.microsoft.com/office/powerpoint/2010/main" val="39087681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DC63E35-AAD9-4765-AF6D-0D21AEC6D2AC}" type="slidenum">
              <a:rPr lang="en-US" smtClean="0"/>
              <a:t>1</a:t>
            </a:fld>
            <a:endParaRPr lang="en-US"/>
          </a:p>
        </p:txBody>
      </p:sp>
    </p:spTree>
    <p:extLst>
      <p:ext uri="{BB962C8B-B14F-4D97-AF65-F5344CB8AC3E}">
        <p14:creationId xmlns:p14="http://schemas.microsoft.com/office/powerpoint/2010/main" val="33102296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I’d like to walk you through what implementation has looked like over the past year—what we set out to do, how we adapted along the way, and what impact we’re starting to see.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fld id="{7DC63E35-AAD9-4765-AF6D-0D21AEC6D2AC}" type="slidenum">
              <a:rPr lang="en-US" smtClean="0"/>
              <a:t>3</a:t>
            </a:fld>
            <a:endParaRPr lang="en-US"/>
          </a:p>
        </p:txBody>
      </p:sp>
    </p:spTree>
    <p:extLst>
      <p:ext uri="{BB962C8B-B14F-4D97-AF65-F5344CB8AC3E}">
        <p14:creationId xmlns:p14="http://schemas.microsoft.com/office/powerpoint/2010/main" val="463257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Pop Health Implementation – “So now what..?”  3 main focuses to start, go hand in hand</a:t>
            </a:r>
          </a:p>
          <a:p>
            <a:endParaRPr lang="en-US"/>
          </a:p>
          <a:p>
            <a:endParaRPr lang="en-US"/>
          </a:p>
        </p:txBody>
      </p:sp>
      <p:sp>
        <p:nvSpPr>
          <p:cNvPr id="4" name="Slide Number Placeholder 3"/>
          <p:cNvSpPr>
            <a:spLocks noGrp="1"/>
          </p:cNvSpPr>
          <p:nvPr>
            <p:ph type="sldNum" sz="quarter" idx="5"/>
          </p:nvPr>
        </p:nvSpPr>
        <p:spPr/>
        <p:txBody>
          <a:bodyPr/>
          <a:lstStyle/>
          <a:p>
            <a:fld id="{7DC63E35-AAD9-4765-AF6D-0D21AEC6D2AC}" type="slidenum">
              <a:rPr lang="en-US" smtClean="0"/>
              <a:t>5</a:t>
            </a:fld>
            <a:endParaRPr lang="en-US"/>
          </a:p>
        </p:txBody>
      </p:sp>
    </p:spTree>
    <p:extLst>
      <p:ext uri="{BB962C8B-B14F-4D97-AF65-F5344CB8AC3E}">
        <p14:creationId xmlns:p14="http://schemas.microsoft.com/office/powerpoint/2010/main" val="40769297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4817F-68C5-618E-C127-6C05EBF845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264676-7B6E-3B02-2FCC-7D4A06B418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A663A8-FD28-8C09-AA41-DA3B40A5097D}"/>
              </a:ext>
            </a:extLst>
          </p:cNvPr>
          <p:cNvSpPr>
            <a:spLocks noGrp="1"/>
          </p:cNvSpPr>
          <p:nvPr>
            <p:ph type="body" idx="1"/>
          </p:nvPr>
        </p:nvSpPr>
        <p:spPr/>
        <p:txBody>
          <a:bodyPr/>
          <a:lstStyle/>
          <a:p>
            <a:r>
              <a:rPr lang="en-US"/>
              <a:t>Pop Health Implementation – “So now what..?”  3 main focuses to start, go hand in hand</a:t>
            </a:r>
          </a:p>
          <a:p>
            <a:endParaRPr lang="en-US"/>
          </a:p>
          <a:p>
            <a:endParaRPr lang="en-US"/>
          </a:p>
        </p:txBody>
      </p:sp>
      <p:sp>
        <p:nvSpPr>
          <p:cNvPr id="4" name="Slide Number Placeholder 3">
            <a:extLst>
              <a:ext uri="{FF2B5EF4-FFF2-40B4-BE49-F238E27FC236}">
                <a16:creationId xmlns:a16="http://schemas.microsoft.com/office/drawing/2014/main" id="{66EB28EB-53C8-30CA-5FC3-42A82A4788BA}"/>
              </a:ext>
            </a:extLst>
          </p:cNvPr>
          <p:cNvSpPr>
            <a:spLocks noGrp="1"/>
          </p:cNvSpPr>
          <p:nvPr>
            <p:ph type="sldNum" sz="quarter" idx="5"/>
          </p:nvPr>
        </p:nvSpPr>
        <p:spPr/>
        <p:txBody>
          <a:bodyPr/>
          <a:lstStyle/>
          <a:p>
            <a:fld id="{7DC63E35-AAD9-4765-AF6D-0D21AEC6D2AC}" type="slidenum">
              <a:rPr lang="en-US" smtClean="0"/>
              <a:t>6</a:t>
            </a:fld>
            <a:endParaRPr lang="en-US"/>
          </a:p>
        </p:txBody>
      </p:sp>
    </p:spTree>
    <p:extLst>
      <p:ext uri="{BB962C8B-B14F-4D97-AF65-F5344CB8AC3E}">
        <p14:creationId xmlns:p14="http://schemas.microsoft.com/office/powerpoint/2010/main" val="34105827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C7257-6786-1929-5736-9D4727FF32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55FA6E-B2BB-5669-61B9-91B44841F3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9B0789-7D2C-EBDD-24D7-0BC6D61514A9}"/>
              </a:ext>
            </a:extLst>
          </p:cNvPr>
          <p:cNvSpPr>
            <a:spLocks noGrp="1"/>
          </p:cNvSpPr>
          <p:nvPr>
            <p:ph type="body" idx="1"/>
          </p:nvPr>
        </p:nvSpPr>
        <p:spPr/>
        <p:txBody>
          <a:bodyPr/>
          <a:lstStyle/>
          <a:p>
            <a:r>
              <a:rPr lang="en-US"/>
              <a:t>Pop Health Implementation – “So now what..?”  3 main focuses to start, go hand in hand</a:t>
            </a:r>
          </a:p>
          <a:p>
            <a:endParaRPr lang="en-US"/>
          </a:p>
          <a:p>
            <a:endParaRPr lang="en-US"/>
          </a:p>
        </p:txBody>
      </p:sp>
      <p:sp>
        <p:nvSpPr>
          <p:cNvPr id="4" name="Slide Number Placeholder 3">
            <a:extLst>
              <a:ext uri="{FF2B5EF4-FFF2-40B4-BE49-F238E27FC236}">
                <a16:creationId xmlns:a16="http://schemas.microsoft.com/office/drawing/2014/main" id="{1614903D-D694-2833-18F0-17EB8C4EA462}"/>
              </a:ext>
            </a:extLst>
          </p:cNvPr>
          <p:cNvSpPr>
            <a:spLocks noGrp="1"/>
          </p:cNvSpPr>
          <p:nvPr>
            <p:ph type="sldNum" sz="quarter" idx="5"/>
          </p:nvPr>
        </p:nvSpPr>
        <p:spPr/>
        <p:txBody>
          <a:bodyPr/>
          <a:lstStyle/>
          <a:p>
            <a:fld id="{7DC63E35-AAD9-4765-AF6D-0D21AEC6D2AC}" type="slidenum">
              <a:rPr lang="en-US" smtClean="0"/>
              <a:t>7</a:t>
            </a:fld>
            <a:endParaRPr lang="en-US"/>
          </a:p>
        </p:txBody>
      </p:sp>
    </p:spTree>
    <p:extLst>
      <p:ext uri="{BB962C8B-B14F-4D97-AF65-F5344CB8AC3E}">
        <p14:creationId xmlns:p14="http://schemas.microsoft.com/office/powerpoint/2010/main" val="749280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72B4D-5963-EC8C-14DF-06CA47F014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DE53CB-5DE9-53A6-9A09-E3EAAB96B8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BF3299-68D3-D215-2160-72625C90D1BA}"/>
              </a:ext>
            </a:extLst>
          </p:cNvPr>
          <p:cNvSpPr>
            <a:spLocks noGrp="1"/>
          </p:cNvSpPr>
          <p:nvPr>
            <p:ph type="body" idx="1"/>
          </p:nvPr>
        </p:nvSpPr>
        <p:spPr/>
        <p:txBody>
          <a:bodyPr/>
          <a:lstStyle/>
          <a:p>
            <a:r>
              <a:rPr lang="en-US"/>
              <a:t>Pop Health Implementation – “So now what..?”  3 main focuses to start, go hand in hand</a:t>
            </a:r>
          </a:p>
          <a:p>
            <a:endParaRPr lang="en-US"/>
          </a:p>
          <a:p>
            <a:endParaRPr lang="en-US"/>
          </a:p>
        </p:txBody>
      </p:sp>
      <p:sp>
        <p:nvSpPr>
          <p:cNvPr id="4" name="Slide Number Placeholder 3">
            <a:extLst>
              <a:ext uri="{FF2B5EF4-FFF2-40B4-BE49-F238E27FC236}">
                <a16:creationId xmlns:a16="http://schemas.microsoft.com/office/drawing/2014/main" id="{225EBD82-78F6-A703-9B42-708B5AAD2073}"/>
              </a:ext>
            </a:extLst>
          </p:cNvPr>
          <p:cNvSpPr>
            <a:spLocks noGrp="1"/>
          </p:cNvSpPr>
          <p:nvPr>
            <p:ph type="sldNum" sz="quarter" idx="5"/>
          </p:nvPr>
        </p:nvSpPr>
        <p:spPr/>
        <p:txBody>
          <a:bodyPr/>
          <a:lstStyle/>
          <a:p>
            <a:fld id="{7DC63E35-AAD9-4765-AF6D-0D21AEC6D2AC}" type="slidenum">
              <a:rPr lang="en-US" smtClean="0"/>
              <a:t>8</a:t>
            </a:fld>
            <a:endParaRPr lang="en-US"/>
          </a:p>
        </p:txBody>
      </p:sp>
    </p:spTree>
    <p:extLst>
      <p:ext uri="{BB962C8B-B14F-4D97-AF65-F5344CB8AC3E}">
        <p14:creationId xmlns:p14="http://schemas.microsoft.com/office/powerpoint/2010/main" val="3772696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576C0-03A7-6A1D-D10D-CE22EAFE4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D1D73C-43C1-5515-B404-96428A8D30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D112D7-BBF2-E183-3650-FAD4A7C5F6C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74619732-635D-01D5-3659-58EACA2748BD}"/>
              </a:ext>
            </a:extLst>
          </p:cNvPr>
          <p:cNvSpPr>
            <a:spLocks noGrp="1"/>
          </p:cNvSpPr>
          <p:nvPr>
            <p:ph type="sldNum" sz="quarter" idx="5"/>
          </p:nvPr>
        </p:nvSpPr>
        <p:spPr/>
        <p:txBody>
          <a:bodyPr/>
          <a:lstStyle/>
          <a:p>
            <a:fld id="{7DC63E35-AAD9-4765-AF6D-0D21AEC6D2AC}" type="slidenum">
              <a:rPr lang="en-US" smtClean="0"/>
              <a:t>10</a:t>
            </a:fld>
            <a:endParaRPr lang="en-US"/>
          </a:p>
        </p:txBody>
      </p:sp>
    </p:spTree>
    <p:extLst>
      <p:ext uri="{BB962C8B-B14F-4D97-AF65-F5344CB8AC3E}">
        <p14:creationId xmlns:p14="http://schemas.microsoft.com/office/powerpoint/2010/main" val="4646915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8F63A-FF1B-8CDA-34D8-999DE2BFEB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CC0123-75E5-0633-F24D-AF1A8DE9F9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1523C9-95B6-E231-0736-0BE121F8F54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D0442564-3126-E9F6-C702-73F0D75AE407}"/>
              </a:ext>
            </a:extLst>
          </p:cNvPr>
          <p:cNvSpPr>
            <a:spLocks noGrp="1"/>
          </p:cNvSpPr>
          <p:nvPr>
            <p:ph type="sldNum" sz="quarter" idx="5"/>
          </p:nvPr>
        </p:nvSpPr>
        <p:spPr/>
        <p:txBody>
          <a:bodyPr/>
          <a:lstStyle/>
          <a:p>
            <a:fld id="{7DC63E35-AAD9-4765-AF6D-0D21AEC6D2AC}" type="slidenum">
              <a:rPr lang="en-US" smtClean="0"/>
              <a:t>11</a:t>
            </a:fld>
            <a:endParaRPr lang="en-US"/>
          </a:p>
        </p:txBody>
      </p:sp>
    </p:spTree>
    <p:extLst>
      <p:ext uri="{BB962C8B-B14F-4D97-AF65-F5344CB8AC3E}">
        <p14:creationId xmlns:p14="http://schemas.microsoft.com/office/powerpoint/2010/main" val="15741972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CAF06-2D49-C2B4-9286-3C8E144B72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AF63ED-F73C-DA12-0BAC-733201BDD2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7E5DEE-3236-BBEB-2755-6E22B1B8510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8DE0DB95-D62E-891F-CABA-FA99BCBA7526}"/>
              </a:ext>
            </a:extLst>
          </p:cNvPr>
          <p:cNvSpPr>
            <a:spLocks noGrp="1"/>
          </p:cNvSpPr>
          <p:nvPr>
            <p:ph type="sldNum" sz="quarter" idx="5"/>
          </p:nvPr>
        </p:nvSpPr>
        <p:spPr/>
        <p:txBody>
          <a:bodyPr/>
          <a:lstStyle/>
          <a:p>
            <a:fld id="{7DC63E35-AAD9-4765-AF6D-0D21AEC6D2AC}" type="slidenum">
              <a:rPr lang="en-US" smtClean="0"/>
              <a:t>12</a:t>
            </a:fld>
            <a:endParaRPr lang="en-US"/>
          </a:p>
        </p:txBody>
      </p:sp>
    </p:spTree>
    <p:extLst>
      <p:ext uri="{BB962C8B-B14F-4D97-AF65-F5344CB8AC3E}">
        <p14:creationId xmlns:p14="http://schemas.microsoft.com/office/powerpoint/2010/main" val="20474041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5B297-4DA6-1057-D744-2518E4E4DE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B576E9-87A1-C910-8FB8-839F3FCB17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36E5C9-A0A2-E203-D5E1-E9B7D5992AC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57E1720E-0361-F0F9-546A-4C2CD8D78699}"/>
              </a:ext>
            </a:extLst>
          </p:cNvPr>
          <p:cNvSpPr>
            <a:spLocks noGrp="1"/>
          </p:cNvSpPr>
          <p:nvPr>
            <p:ph type="sldNum" sz="quarter" idx="5"/>
          </p:nvPr>
        </p:nvSpPr>
        <p:spPr/>
        <p:txBody>
          <a:bodyPr/>
          <a:lstStyle/>
          <a:p>
            <a:fld id="{7DC63E35-AAD9-4765-AF6D-0D21AEC6D2AC}" type="slidenum">
              <a:rPr lang="en-US" smtClean="0"/>
              <a:t>13</a:t>
            </a:fld>
            <a:endParaRPr lang="en-US"/>
          </a:p>
        </p:txBody>
      </p:sp>
    </p:spTree>
    <p:extLst>
      <p:ext uri="{BB962C8B-B14F-4D97-AF65-F5344CB8AC3E}">
        <p14:creationId xmlns:p14="http://schemas.microsoft.com/office/powerpoint/2010/main" val="31643589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AF16C-6EE4-2E5D-F86D-0AD0BA2E82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B1B163-40EB-124A-CD7B-534BB04D2F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00E3DF-7E66-CE6C-B968-DACA825A5F9B}"/>
              </a:ext>
            </a:extLst>
          </p:cNvPr>
          <p:cNvSpPr>
            <a:spLocks noGrp="1"/>
          </p:cNvSpPr>
          <p:nvPr>
            <p:ph type="body" idx="1"/>
          </p:nvPr>
        </p:nvSpPr>
        <p:spPr/>
        <p:txBody>
          <a:bodyPr/>
          <a:lstStyle/>
          <a:p>
            <a:pPr marR="0" algn="l">
              <a:spcAft>
                <a:spcPts val="1000"/>
              </a:spcAft>
            </a:pPr>
            <a:r>
              <a:rPr lang="en-US" sz="1200" dirty="0">
                <a:latin typeface="Abadi Extra Light" panose="020B0204020104020204" pitchFamily="34" charset="0"/>
                <a:ea typeface="MS Mincho" panose="02020609040205080304" pitchFamily="49" charset="-128"/>
                <a:cs typeface="Times New Roman" panose="02020603050405020304" pitchFamily="18" charset="0"/>
              </a:rPr>
              <a:t>Pre Visit Report: select appointment types &amp; age range, tied to HEDIS measures - review Idaho Health Data Exchange/EPIC/scanned documents to create orders/close gaps</a:t>
            </a:r>
          </a:p>
          <a:p>
            <a:pPr marR="0" algn="l">
              <a:spcAft>
                <a:spcPts val="1000"/>
              </a:spcAft>
            </a:pPr>
            <a:endParaRPr lang="en-US" sz="1200" dirty="0">
              <a:latin typeface="Abadi Extra Light" panose="020B0204020104020204" pitchFamily="34" charset="0"/>
              <a:ea typeface="MS Mincho" panose="02020609040205080304" pitchFamily="49" charset="-128"/>
              <a:cs typeface="Times New Roman" panose="02020603050405020304" pitchFamily="18" charset="0"/>
            </a:endParaRPr>
          </a:p>
          <a:p>
            <a:pPr marR="0" algn="l">
              <a:spcAft>
                <a:spcPts val="1000"/>
              </a:spcAft>
            </a:pPr>
            <a:r>
              <a:rPr lang="en-US" sz="1200" dirty="0">
                <a:latin typeface="Abadi Extra Light" panose="020B0204020104020204" pitchFamily="34" charset="0"/>
                <a:ea typeface="MS Mincho" panose="02020609040205080304" pitchFamily="49" charset="-128"/>
                <a:cs typeface="Times New Roman" panose="02020603050405020304" pitchFamily="18" charset="0"/>
              </a:rPr>
              <a:t>Spreadsheet for Nursing Staff: prepared the Thursday before the next week’s   appointments - showing patient’s care gaps reviewed/updated/status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dirty="0"/>
              <a:t>Staff feedback: improved efficiency, reduced duplication, stronger engagement </a:t>
            </a:r>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81C7FA1B-2A7C-CF23-501A-77ED4B8F96B1}"/>
              </a:ext>
            </a:extLst>
          </p:cNvPr>
          <p:cNvSpPr>
            <a:spLocks noGrp="1"/>
          </p:cNvSpPr>
          <p:nvPr>
            <p:ph type="sldNum" sz="quarter" idx="5"/>
          </p:nvPr>
        </p:nvSpPr>
        <p:spPr/>
        <p:txBody>
          <a:bodyPr/>
          <a:lstStyle/>
          <a:p>
            <a:fld id="{7DC63E35-AAD9-4765-AF6D-0D21AEC6D2AC}" type="slidenum">
              <a:rPr lang="en-US" smtClean="0"/>
              <a:t>14</a:t>
            </a:fld>
            <a:endParaRPr lang="en-US"/>
          </a:p>
        </p:txBody>
      </p:sp>
    </p:spTree>
    <p:extLst>
      <p:ext uri="{BB962C8B-B14F-4D97-AF65-F5344CB8AC3E}">
        <p14:creationId xmlns:p14="http://schemas.microsoft.com/office/powerpoint/2010/main" val="32342834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A4639-8AC3-FE15-894E-E7CD4A38DE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837531-47A8-EDC9-2DAB-5A46C250BE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7B79A1-00AA-C19A-131A-59216FC72F5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1A8785A5-9959-8A52-B136-A7B4B12B0D0D}"/>
              </a:ext>
            </a:extLst>
          </p:cNvPr>
          <p:cNvSpPr>
            <a:spLocks noGrp="1"/>
          </p:cNvSpPr>
          <p:nvPr>
            <p:ph type="sldNum" sz="quarter" idx="5"/>
          </p:nvPr>
        </p:nvSpPr>
        <p:spPr/>
        <p:txBody>
          <a:bodyPr/>
          <a:lstStyle/>
          <a:p>
            <a:fld id="{7DC63E35-AAD9-4765-AF6D-0D21AEC6D2AC}" type="slidenum">
              <a:rPr lang="en-US" smtClean="0"/>
              <a:t>15</a:t>
            </a:fld>
            <a:endParaRPr lang="en-US"/>
          </a:p>
        </p:txBody>
      </p:sp>
    </p:spTree>
    <p:extLst>
      <p:ext uri="{BB962C8B-B14F-4D97-AF65-F5344CB8AC3E}">
        <p14:creationId xmlns:p14="http://schemas.microsoft.com/office/powerpoint/2010/main" val="11754831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73043-7450-C2C7-F419-1577191B94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A878CF-138C-5198-DEF6-500DB794BA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0F285A-B85E-4AA4-582B-486C835E08B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6455EA7D-5043-1DAE-DB34-536B4A03BDD4}"/>
              </a:ext>
            </a:extLst>
          </p:cNvPr>
          <p:cNvSpPr>
            <a:spLocks noGrp="1"/>
          </p:cNvSpPr>
          <p:nvPr>
            <p:ph type="sldNum" sz="quarter" idx="5"/>
          </p:nvPr>
        </p:nvSpPr>
        <p:spPr/>
        <p:txBody>
          <a:bodyPr/>
          <a:lstStyle/>
          <a:p>
            <a:fld id="{7DC63E35-AAD9-4765-AF6D-0D21AEC6D2AC}" type="slidenum">
              <a:rPr lang="en-US" smtClean="0"/>
              <a:t>16</a:t>
            </a:fld>
            <a:endParaRPr lang="en-US"/>
          </a:p>
        </p:txBody>
      </p:sp>
    </p:spTree>
    <p:extLst>
      <p:ext uri="{BB962C8B-B14F-4D97-AF65-F5344CB8AC3E}">
        <p14:creationId xmlns:p14="http://schemas.microsoft.com/office/powerpoint/2010/main" val="30764772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395EF-12ED-974A-B29C-57AA459B82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98B247-C1B1-7467-380A-C020CFCCEE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093659-DB65-15A3-4E1C-4F73278D76A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054E3CBF-5A95-F261-46BF-86934D6D432C}"/>
              </a:ext>
            </a:extLst>
          </p:cNvPr>
          <p:cNvSpPr>
            <a:spLocks noGrp="1"/>
          </p:cNvSpPr>
          <p:nvPr>
            <p:ph type="sldNum" sz="quarter" idx="5"/>
          </p:nvPr>
        </p:nvSpPr>
        <p:spPr/>
        <p:txBody>
          <a:bodyPr/>
          <a:lstStyle/>
          <a:p>
            <a:fld id="{7DC63E35-AAD9-4765-AF6D-0D21AEC6D2AC}" type="slidenum">
              <a:rPr lang="en-US" smtClean="0"/>
              <a:t>17</a:t>
            </a:fld>
            <a:endParaRPr lang="en-US"/>
          </a:p>
        </p:txBody>
      </p:sp>
    </p:spTree>
    <p:extLst>
      <p:ext uri="{BB962C8B-B14F-4D97-AF65-F5344CB8AC3E}">
        <p14:creationId xmlns:p14="http://schemas.microsoft.com/office/powerpoint/2010/main" val="10137601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E1F5D8-208F-8A58-AB9A-0C8CF2DA3F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2FB024-8D75-8E6A-1A3F-5BFB5C0BE5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01EC64-B917-DCFF-235C-3EE6ED3ABB5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DM Eye Exams improved 17%+ once codes &amp; mapping were updated/fixed.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29EAB4DE-0B13-F08F-9D8D-F7424D5A4C33}"/>
              </a:ext>
            </a:extLst>
          </p:cNvPr>
          <p:cNvSpPr>
            <a:spLocks noGrp="1"/>
          </p:cNvSpPr>
          <p:nvPr>
            <p:ph type="sldNum" sz="quarter" idx="5"/>
          </p:nvPr>
        </p:nvSpPr>
        <p:spPr/>
        <p:txBody>
          <a:bodyPr/>
          <a:lstStyle/>
          <a:p>
            <a:fld id="{7DC63E35-AAD9-4765-AF6D-0D21AEC6D2AC}" type="slidenum">
              <a:rPr lang="en-US" smtClean="0"/>
              <a:t>18</a:t>
            </a:fld>
            <a:endParaRPr lang="en-US"/>
          </a:p>
        </p:txBody>
      </p:sp>
    </p:spTree>
    <p:extLst>
      <p:ext uri="{BB962C8B-B14F-4D97-AF65-F5344CB8AC3E}">
        <p14:creationId xmlns:p14="http://schemas.microsoft.com/office/powerpoint/2010/main" val="27589314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5E5A8-9E9D-B92F-9813-48BF2EA42A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7462B5-4D84-D216-B3E4-A6AA70EFF1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C9233D-8069-9BC6-19CA-187C3A9097E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195F819C-EF0C-31DA-61F3-C12AA39DBDE8}"/>
              </a:ext>
            </a:extLst>
          </p:cNvPr>
          <p:cNvSpPr>
            <a:spLocks noGrp="1"/>
          </p:cNvSpPr>
          <p:nvPr>
            <p:ph type="sldNum" sz="quarter" idx="5"/>
          </p:nvPr>
        </p:nvSpPr>
        <p:spPr/>
        <p:txBody>
          <a:bodyPr/>
          <a:lstStyle/>
          <a:p>
            <a:fld id="{7DC63E35-AAD9-4765-AF6D-0D21AEC6D2AC}" type="slidenum">
              <a:rPr lang="en-US" smtClean="0"/>
              <a:t>20</a:t>
            </a:fld>
            <a:endParaRPr lang="en-US"/>
          </a:p>
        </p:txBody>
      </p:sp>
    </p:spTree>
    <p:extLst>
      <p:ext uri="{BB962C8B-B14F-4D97-AF65-F5344CB8AC3E}">
        <p14:creationId xmlns:p14="http://schemas.microsoft.com/office/powerpoint/2010/main" val="8572180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8D86F-206F-5C32-C344-FBC58C91E4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8B3FD6-8D24-624F-AD4C-A4FCBA3EF2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7F6255-3D54-B6C8-CF0B-C0E503C9D1F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517A583D-5369-4C69-2C4F-E6303F9E5731}"/>
              </a:ext>
            </a:extLst>
          </p:cNvPr>
          <p:cNvSpPr>
            <a:spLocks noGrp="1"/>
          </p:cNvSpPr>
          <p:nvPr>
            <p:ph type="sldNum" sz="quarter" idx="5"/>
          </p:nvPr>
        </p:nvSpPr>
        <p:spPr/>
        <p:txBody>
          <a:bodyPr/>
          <a:lstStyle/>
          <a:p>
            <a:fld id="{7DC63E35-AAD9-4765-AF6D-0D21AEC6D2AC}" type="slidenum">
              <a:rPr lang="en-US" smtClean="0"/>
              <a:t>21</a:t>
            </a:fld>
            <a:endParaRPr lang="en-US"/>
          </a:p>
        </p:txBody>
      </p:sp>
    </p:spTree>
    <p:extLst>
      <p:ext uri="{BB962C8B-B14F-4D97-AF65-F5344CB8AC3E}">
        <p14:creationId xmlns:p14="http://schemas.microsoft.com/office/powerpoint/2010/main" val="34037740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70C19-5A0C-9FA7-DF87-21D257D0F3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FBE794-F047-C707-D8AA-251CC72499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287436-C51C-E200-9E56-8819DEB22C4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934C382E-C12D-E3C6-D954-FD6BC33B014A}"/>
              </a:ext>
            </a:extLst>
          </p:cNvPr>
          <p:cNvSpPr>
            <a:spLocks noGrp="1"/>
          </p:cNvSpPr>
          <p:nvPr>
            <p:ph type="sldNum" sz="quarter" idx="5"/>
          </p:nvPr>
        </p:nvSpPr>
        <p:spPr/>
        <p:txBody>
          <a:bodyPr/>
          <a:lstStyle/>
          <a:p>
            <a:fld id="{7DC63E35-AAD9-4765-AF6D-0D21AEC6D2AC}" type="slidenum">
              <a:rPr lang="en-US" smtClean="0"/>
              <a:t>22</a:t>
            </a:fld>
            <a:endParaRPr lang="en-US"/>
          </a:p>
        </p:txBody>
      </p:sp>
    </p:spTree>
    <p:extLst>
      <p:ext uri="{BB962C8B-B14F-4D97-AF65-F5344CB8AC3E}">
        <p14:creationId xmlns:p14="http://schemas.microsoft.com/office/powerpoint/2010/main" val="23623768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7EAC4-4329-1B2B-4089-D1B71AEDE3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F7B66D-CB78-B45A-A19F-74CC638233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811FBB-26FF-B3BD-C673-69E4F8EBDBC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a:extLst>
              <a:ext uri="{FF2B5EF4-FFF2-40B4-BE49-F238E27FC236}">
                <a16:creationId xmlns:a16="http://schemas.microsoft.com/office/drawing/2014/main" id="{79857737-ABE8-95AF-3C22-CA9FB3454C15}"/>
              </a:ext>
            </a:extLst>
          </p:cNvPr>
          <p:cNvSpPr>
            <a:spLocks noGrp="1"/>
          </p:cNvSpPr>
          <p:nvPr>
            <p:ph type="sldNum" sz="quarter" idx="5"/>
          </p:nvPr>
        </p:nvSpPr>
        <p:spPr/>
        <p:txBody>
          <a:bodyPr/>
          <a:lstStyle/>
          <a:p>
            <a:fld id="{7DC63E35-AAD9-4765-AF6D-0D21AEC6D2AC}" type="slidenum">
              <a:rPr lang="en-US" smtClean="0"/>
              <a:t>23</a:t>
            </a:fld>
            <a:endParaRPr lang="en-US"/>
          </a:p>
        </p:txBody>
      </p:sp>
    </p:spTree>
    <p:extLst>
      <p:ext uri="{BB962C8B-B14F-4D97-AF65-F5344CB8AC3E}">
        <p14:creationId xmlns:p14="http://schemas.microsoft.com/office/powerpoint/2010/main" val="34439876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B97CF-8C07-E396-8238-B8F3F0C2B7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C5C154-E5BD-2601-118C-E553037C91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360DF4-A885-2B2E-4A2B-BD181EF0E24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82DF2F3-7042-86B9-47BC-8A8C68E9FD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DC63E35-AAD9-4765-AF6D-0D21AEC6D2A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46328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A7828-B292-0B32-F481-F2F480243E3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369BA65-411E-F686-FA27-1572EEA490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3C26C22-DEBC-D628-A00B-EC655C211D42}"/>
              </a:ext>
            </a:extLst>
          </p:cNvPr>
          <p:cNvSpPr>
            <a:spLocks noGrp="1"/>
          </p:cNvSpPr>
          <p:nvPr>
            <p:ph type="dt" sz="half" idx="10"/>
          </p:nvPr>
        </p:nvSpPr>
        <p:spPr/>
        <p:txBody>
          <a:bodyPr/>
          <a:lstStyle/>
          <a:p>
            <a:fld id="{70218ABA-F9AD-474D-9E57-93320F698075}" type="datetimeFigureOut">
              <a:rPr lang="en-US" smtClean="0"/>
              <a:t>11/3/2025</a:t>
            </a:fld>
            <a:endParaRPr lang="en-US"/>
          </a:p>
        </p:txBody>
      </p:sp>
      <p:sp>
        <p:nvSpPr>
          <p:cNvPr id="5" name="Footer Placeholder 4">
            <a:extLst>
              <a:ext uri="{FF2B5EF4-FFF2-40B4-BE49-F238E27FC236}">
                <a16:creationId xmlns:a16="http://schemas.microsoft.com/office/drawing/2014/main" id="{75148BD2-5C4E-C468-008C-F5E39FE1CC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86EDEC-593A-2E2C-9F81-837B1FB8424E}"/>
              </a:ext>
            </a:extLst>
          </p:cNvPr>
          <p:cNvSpPr>
            <a:spLocks noGrp="1"/>
          </p:cNvSpPr>
          <p:nvPr>
            <p:ph type="sldNum" sz="quarter" idx="12"/>
          </p:nvPr>
        </p:nvSpPr>
        <p:spPr/>
        <p:txBody>
          <a:bodyPr/>
          <a:lstStyle/>
          <a:p>
            <a:fld id="{0397BC28-831A-4FE7-9EE1-900BDE4CB80F}" type="slidenum">
              <a:rPr lang="en-US" smtClean="0"/>
              <a:t>‹#›</a:t>
            </a:fld>
            <a:endParaRPr lang="en-US"/>
          </a:p>
        </p:txBody>
      </p:sp>
    </p:spTree>
    <p:extLst>
      <p:ext uri="{BB962C8B-B14F-4D97-AF65-F5344CB8AC3E}">
        <p14:creationId xmlns:p14="http://schemas.microsoft.com/office/powerpoint/2010/main" val="3361271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A30BB-F44C-0AD4-2DAC-31EAD8523CA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0019D2-0D4F-4F79-B7E8-281A86AF8F3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9291D4-2088-8D6C-C9FD-95CCA7E1875B}"/>
              </a:ext>
            </a:extLst>
          </p:cNvPr>
          <p:cNvSpPr>
            <a:spLocks noGrp="1"/>
          </p:cNvSpPr>
          <p:nvPr>
            <p:ph type="dt" sz="half" idx="10"/>
          </p:nvPr>
        </p:nvSpPr>
        <p:spPr/>
        <p:txBody>
          <a:bodyPr/>
          <a:lstStyle/>
          <a:p>
            <a:fld id="{70218ABA-F9AD-474D-9E57-93320F698075}" type="datetimeFigureOut">
              <a:rPr lang="en-US" smtClean="0"/>
              <a:t>11/3/2025</a:t>
            </a:fld>
            <a:endParaRPr lang="en-US"/>
          </a:p>
        </p:txBody>
      </p:sp>
      <p:sp>
        <p:nvSpPr>
          <p:cNvPr id="5" name="Footer Placeholder 4">
            <a:extLst>
              <a:ext uri="{FF2B5EF4-FFF2-40B4-BE49-F238E27FC236}">
                <a16:creationId xmlns:a16="http://schemas.microsoft.com/office/drawing/2014/main" id="{053575BB-21FE-82EF-0CFB-2D30F4A05E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EE3D34-5E55-EA7C-E000-8D18E75A21B1}"/>
              </a:ext>
            </a:extLst>
          </p:cNvPr>
          <p:cNvSpPr>
            <a:spLocks noGrp="1"/>
          </p:cNvSpPr>
          <p:nvPr>
            <p:ph type="sldNum" sz="quarter" idx="12"/>
          </p:nvPr>
        </p:nvSpPr>
        <p:spPr/>
        <p:txBody>
          <a:bodyPr/>
          <a:lstStyle/>
          <a:p>
            <a:fld id="{0397BC28-831A-4FE7-9EE1-900BDE4CB80F}" type="slidenum">
              <a:rPr lang="en-US" smtClean="0"/>
              <a:t>‹#›</a:t>
            </a:fld>
            <a:endParaRPr lang="en-US"/>
          </a:p>
        </p:txBody>
      </p:sp>
    </p:spTree>
    <p:extLst>
      <p:ext uri="{BB962C8B-B14F-4D97-AF65-F5344CB8AC3E}">
        <p14:creationId xmlns:p14="http://schemas.microsoft.com/office/powerpoint/2010/main" val="1460106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6CAC3-6852-0D34-1344-1F4F4279F47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4DF2D94-CBA2-9219-3590-03C7E4F00A4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4236D46-9CCF-2AFE-7B5B-B1F3CA02CFD5}"/>
              </a:ext>
            </a:extLst>
          </p:cNvPr>
          <p:cNvSpPr>
            <a:spLocks noGrp="1"/>
          </p:cNvSpPr>
          <p:nvPr>
            <p:ph type="dt" sz="half" idx="10"/>
          </p:nvPr>
        </p:nvSpPr>
        <p:spPr/>
        <p:txBody>
          <a:bodyPr/>
          <a:lstStyle/>
          <a:p>
            <a:fld id="{70218ABA-F9AD-474D-9E57-93320F698075}" type="datetimeFigureOut">
              <a:rPr lang="en-US" smtClean="0"/>
              <a:t>11/3/2025</a:t>
            </a:fld>
            <a:endParaRPr lang="en-US"/>
          </a:p>
        </p:txBody>
      </p:sp>
      <p:sp>
        <p:nvSpPr>
          <p:cNvPr id="5" name="Footer Placeholder 4">
            <a:extLst>
              <a:ext uri="{FF2B5EF4-FFF2-40B4-BE49-F238E27FC236}">
                <a16:creationId xmlns:a16="http://schemas.microsoft.com/office/drawing/2014/main" id="{C34BDD8A-6A85-A86F-A125-AB78D95667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CE04B3-7CCE-033B-DBFA-26235E3127B7}"/>
              </a:ext>
            </a:extLst>
          </p:cNvPr>
          <p:cNvSpPr>
            <a:spLocks noGrp="1"/>
          </p:cNvSpPr>
          <p:nvPr>
            <p:ph type="sldNum" sz="quarter" idx="12"/>
          </p:nvPr>
        </p:nvSpPr>
        <p:spPr/>
        <p:txBody>
          <a:bodyPr/>
          <a:lstStyle/>
          <a:p>
            <a:fld id="{0397BC28-831A-4FE7-9EE1-900BDE4CB80F}" type="slidenum">
              <a:rPr lang="en-US" smtClean="0"/>
              <a:t>‹#›</a:t>
            </a:fld>
            <a:endParaRPr lang="en-US"/>
          </a:p>
        </p:txBody>
      </p:sp>
    </p:spTree>
    <p:extLst>
      <p:ext uri="{BB962C8B-B14F-4D97-AF65-F5344CB8AC3E}">
        <p14:creationId xmlns:p14="http://schemas.microsoft.com/office/powerpoint/2010/main" val="21718633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903FD-C6C0-EBDA-DA3A-040A05BEEA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DD27B8-9E02-8774-E1CB-29B31F3B971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A38D85C-59C1-1069-6DB6-06492A8CACC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90EE641-6F5B-26A8-E1FD-3C9C624FA7B7}"/>
              </a:ext>
            </a:extLst>
          </p:cNvPr>
          <p:cNvSpPr>
            <a:spLocks noGrp="1"/>
          </p:cNvSpPr>
          <p:nvPr>
            <p:ph type="dt" sz="half" idx="10"/>
          </p:nvPr>
        </p:nvSpPr>
        <p:spPr/>
        <p:txBody>
          <a:bodyPr/>
          <a:lstStyle/>
          <a:p>
            <a:fld id="{70218ABA-F9AD-474D-9E57-93320F698075}" type="datetimeFigureOut">
              <a:rPr lang="en-US" smtClean="0"/>
              <a:t>11/3/2025</a:t>
            </a:fld>
            <a:endParaRPr lang="en-US"/>
          </a:p>
        </p:txBody>
      </p:sp>
      <p:sp>
        <p:nvSpPr>
          <p:cNvPr id="6" name="Footer Placeholder 5">
            <a:extLst>
              <a:ext uri="{FF2B5EF4-FFF2-40B4-BE49-F238E27FC236}">
                <a16:creationId xmlns:a16="http://schemas.microsoft.com/office/drawing/2014/main" id="{5FDBA602-8A58-D9FC-E493-577C7A7502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943FAC-1628-C5E8-3860-8575946B12E1}"/>
              </a:ext>
            </a:extLst>
          </p:cNvPr>
          <p:cNvSpPr>
            <a:spLocks noGrp="1"/>
          </p:cNvSpPr>
          <p:nvPr>
            <p:ph type="sldNum" sz="quarter" idx="12"/>
          </p:nvPr>
        </p:nvSpPr>
        <p:spPr/>
        <p:txBody>
          <a:bodyPr/>
          <a:lstStyle/>
          <a:p>
            <a:fld id="{0397BC28-831A-4FE7-9EE1-900BDE4CB80F}" type="slidenum">
              <a:rPr lang="en-US" smtClean="0"/>
              <a:t>‹#›</a:t>
            </a:fld>
            <a:endParaRPr lang="en-US"/>
          </a:p>
        </p:txBody>
      </p:sp>
    </p:spTree>
    <p:extLst>
      <p:ext uri="{BB962C8B-B14F-4D97-AF65-F5344CB8AC3E}">
        <p14:creationId xmlns:p14="http://schemas.microsoft.com/office/powerpoint/2010/main" val="1816681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1D9D4-1F27-8BBA-C824-5B407A8DA4C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3968E09-CFFF-AFD2-E8A5-52EBC81879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0655A2A-80B6-4A8A-1C04-3796473C24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F31C5F4-FD55-5F2F-94A1-46D7018444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B75293F-47D7-043A-9F68-6A82CA11B15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DEAA2A5-CB29-C2D3-82D3-D8D29592236B}"/>
              </a:ext>
            </a:extLst>
          </p:cNvPr>
          <p:cNvSpPr>
            <a:spLocks noGrp="1"/>
          </p:cNvSpPr>
          <p:nvPr>
            <p:ph type="dt" sz="half" idx="10"/>
          </p:nvPr>
        </p:nvSpPr>
        <p:spPr/>
        <p:txBody>
          <a:bodyPr/>
          <a:lstStyle/>
          <a:p>
            <a:fld id="{70218ABA-F9AD-474D-9E57-93320F698075}" type="datetimeFigureOut">
              <a:rPr lang="en-US" smtClean="0"/>
              <a:t>11/3/2025</a:t>
            </a:fld>
            <a:endParaRPr lang="en-US"/>
          </a:p>
        </p:txBody>
      </p:sp>
      <p:sp>
        <p:nvSpPr>
          <p:cNvPr id="8" name="Footer Placeholder 7">
            <a:extLst>
              <a:ext uri="{FF2B5EF4-FFF2-40B4-BE49-F238E27FC236}">
                <a16:creationId xmlns:a16="http://schemas.microsoft.com/office/drawing/2014/main" id="{FEB90D1E-84CA-664E-C699-091C662D741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4877931-1D2A-8525-097F-9B8368815B3B}"/>
              </a:ext>
            </a:extLst>
          </p:cNvPr>
          <p:cNvSpPr>
            <a:spLocks noGrp="1"/>
          </p:cNvSpPr>
          <p:nvPr>
            <p:ph type="sldNum" sz="quarter" idx="12"/>
          </p:nvPr>
        </p:nvSpPr>
        <p:spPr/>
        <p:txBody>
          <a:bodyPr/>
          <a:lstStyle/>
          <a:p>
            <a:fld id="{0397BC28-831A-4FE7-9EE1-900BDE4CB80F}" type="slidenum">
              <a:rPr lang="en-US" smtClean="0"/>
              <a:t>‹#›</a:t>
            </a:fld>
            <a:endParaRPr lang="en-US"/>
          </a:p>
        </p:txBody>
      </p:sp>
    </p:spTree>
    <p:extLst>
      <p:ext uri="{BB962C8B-B14F-4D97-AF65-F5344CB8AC3E}">
        <p14:creationId xmlns:p14="http://schemas.microsoft.com/office/powerpoint/2010/main" val="1213480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5149C-C62E-4E5D-5CF5-CD9EBBD313C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157B43B-06A9-6DB3-D42F-1E146835BF7D}"/>
              </a:ext>
            </a:extLst>
          </p:cNvPr>
          <p:cNvSpPr>
            <a:spLocks noGrp="1"/>
          </p:cNvSpPr>
          <p:nvPr>
            <p:ph type="dt" sz="half" idx="10"/>
          </p:nvPr>
        </p:nvSpPr>
        <p:spPr/>
        <p:txBody>
          <a:bodyPr/>
          <a:lstStyle/>
          <a:p>
            <a:fld id="{70218ABA-F9AD-474D-9E57-93320F698075}" type="datetimeFigureOut">
              <a:rPr lang="en-US" smtClean="0"/>
              <a:t>11/3/2025</a:t>
            </a:fld>
            <a:endParaRPr lang="en-US"/>
          </a:p>
        </p:txBody>
      </p:sp>
      <p:sp>
        <p:nvSpPr>
          <p:cNvPr id="4" name="Footer Placeholder 3">
            <a:extLst>
              <a:ext uri="{FF2B5EF4-FFF2-40B4-BE49-F238E27FC236}">
                <a16:creationId xmlns:a16="http://schemas.microsoft.com/office/drawing/2014/main" id="{2F7A7D13-A4DA-2E60-BEF5-A411744871F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0E9FC10-CB18-649C-730B-9AC1A41105F9}"/>
              </a:ext>
            </a:extLst>
          </p:cNvPr>
          <p:cNvSpPr>
            <a:spLocks noGrp="1"/>
          </p:cNvSpPr>
          <p:nvPr>
            <p:ph type="sldNum" sz="quarter" idx="12"/>
          </p:nvPr>
        </p:nvSpPr>
        <p:spPr/>
        <p:txBody>
          <a:bodyPr/>
          <a:lstStyle/>
          <a:p>
            <a:fld id="{0397BC28-831A-4FE7-9EE1-900BDE4CB80F}" type="slidenum">
              <a:rPr lang="en-US" smtClean="0"/>
              <a:t>‹#›</a:t>
            </a:fld>
            <a:endParaRPr lang="en-US"/>
          </a:p>
        </p:txBody>
      </p:sp>
    </p:spTree>
    <p:extLst>
      <p:ext uri="{BB962C8B-B14F-4D97-AF65-F5344CB8AC3E}">
        <p14:creationId xmlns:p14="http://schemas.microsoft.com/office/powerpoint/2010/main" val="885909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9D25DC-23F3-3E02-2F6E-4AE91BCD93BF}"/>
              </a:ext>
            </a:extLst>
          </p:cNvPr>
          <p:cNvSpPr>
            <a:spLocks noGrp="1"/>
          </p:cNvSpPr>
          <p:nvPr>
            <p:ph type="dt" sz="half" idx="10"/>
          </p:nvPr>
        </p:nvSpPr>
        <p:spPr/>
        <p:txBody>
          <a:bodyPr/>
          <a:lstStyle/>
          <a:p>
            <a:fld id="{70218ABA-F9AD-474D-9E57-93320F698075}" type="datetimeFigureOut">
              <a:rPr lang="en-US" smtClean="0"/>
              <a:t>11/3/2025</a:t>
            </a:fld>
            <a:endParaRPr lang="en-US"/>
          </a:p>
        </p:txBody>
      </p:sp>
      <p:sp>
        <p:nvSpPr>
          <p:cNvPr id="3" name="Footer Placeholder 2">
            <a:extLst>
              <a:ext uri="{FF2B5EF4-FFF2-40B4-BE49-F238E27FC236}">
                <a16:creationId xmlns:a16="http://schemas.microsoft.com/office/drawing/2014/main" id="{7469235A-614A-FBEA-937F-6A7775558BE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189E7DA-FEF3-FE2C-F587-1CBF25A77A9C}"/>
              </a:ext>
            </a:extLst>
          </p:cNvPr>
          <p:cNvSpPr>
            <a:spLocks noGrp="1"/>
          </p:cNvSpPr>
          <p:nvPr>
            <p:ph type="sldNum" sz="quarter" idx="12"/>
          </p:nvPr>
        </p:nvSpPr>
        <p:spPr/>
        <p:txBody>
          <a:bodyPr/>
          <a:lstStyle/>
          <a:p>
            <a:fld id="{0397BC28-831A-4FE7-9EE1-900BDE4CB80F}" type="slidenum">
              <a:rPr lang="en-US" smtClean="0"/>
              <a:t>‹#›</a:t>
            </a:fld>
            <a:endParaRPr lang="en-US"/>
          </a:p>
        </p:txBody>
      </p:sp>
    </p:spTree>
    <p:extLst>
      <p:ext uri="{BB962C8B-B14F-4D97-AF65-F5344CB8AC3E}">
        <p14:creationId xmlns:p14="http://schemas.microsoft.com/office/powerpoint/2010/main" val="4289247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F47A7-E7E5-FF70-D319-E67C3BD0F0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7A41610-E59A-8D75-51EF-3EC85B9BF6C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3E9F51D-03B2-0919-3231-CADC9E5946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85C754-A202-581F-B9A6-18C801DC31FB}"/>
              </a:ext>
            </a:extLst>
          </p:cNvPr>
          <p:cNvSpPr>
            <a:spLocks noGrp="1"/>
          </p:cNvSpPr>
          <p:nvPr>
            <p:ph type="dt" sz="half" idx="10"/>
          </p:nvPr>
        </p:nvSpPr>
        <p:spPr/>
        <p:txBody>
          <a:bodyPr/>
          <a:lstStyle/>
          <a:p>
            <a:fld id="{70218ABA-F9AD-474D-9E57-93320F698075}" type="datetimeFigureOut">
              <a:rPr lang="en-US" smtClean="0"/>
              <a:t>11/3/2025</a:t>
            </a:fld>
            <a:endParaRPr lang="en-US"/>
          </a:p>
        </p:txBody>
      </p:sp>
      <p:sp>
        <p:nvSpPr>
          <p:cNvPr id="6" name="Footer Placeholder 5">
            <a:extLst>
              <a:ext uri="{FF2B5EF4-FFF2-40B4-BE49-F238E27FC236}">
                <a16:creationId xmlns:a16="http://schemas.microsoft.com/office/drawing/2014/main" id="{D9778C30-D85E-F97C-AA68-FD81C7885B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F2CDDA-4888-80CD-8995-79B38190C947}"/>
              </a:ext>
            </a:extLst>
          </p:cNvPr>
          <p:cNvSpPr>
            <a:spLocks noGrp="1"/>
          </p:cNvSpPr>
          <p:nvPr>
            <p:ph type="sldNum" sz="quarter" idx="12"/>
          </p:nvPr>
        </p:nvSpPr>
        <p:spPr/>
        <p:txBody>
          <a:bodyPr/>
          <a:lstStyle/>
          <a:p>
            <a:fld id="{0397BC28-831A-4FE7-9EE1-900BDE4CB80F}" type="slidenum">
              <a:rPr lang="en-US" smtClean="0"/>
              <a:t>‹#›</a:t>
            </a:fld>
            <a:endParaRPr lang="en-US"/>
          </a:p>
        </p:txBody>
      </p:sp>
    </p:spTree>
    <p:extLst>
      <p:ext uri="{BB962C8B-B14F-4D97-AF65-F5344CB8AC3E}">
        <p14:creationId xmlns:p14="http://schemas.microsoft.com/office/powerpoint/2010/main" val="3825862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234E1-BAF8-7280-5E23-C705B3749E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43A0764-0061-8D1F-B07B-25EBB38B43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6F87DE-7C17-43F9-1A28-B4CD4165CB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23D3DA-7604-CF9D-C635-E36521800B2C}"/>
              </a:ext>
            </a:extLst>
          </p:cNvPr>
          <p:cNvSpPr>
            <a:spLocks noGrp="1"/>
          </p:cNvSpPr>
          <p:nvPr>
            <p:ph type="dt" sz="half" idx="10"/>
          </p:nvPr>
        </p:nvSpPr>
        <p:spPr/>
        <p:txBody>
          <a:bodyPr/>
          <a:lstStyle/>
          <a:p>
            <a:fld id="{70218ABA-F9AD-474D-9E57-93320F698075}" type="datetimeFigureOut">
              <a:rPr lang="en-US" smtClean="0"/>
              <a:t>11/3/2025</a:t>
            </a:fld>
            <a:endParaRPr lang="en-US"/>
          </a:p>
        </p:txBody>
      </p:sp>
      <p:sp>
        <p:nvSpPr>
          <p:cNvPr id="6" name="Footer Placeholder 5">
            <a:extLst>
              <a:ext uri="{FF2B5EF4-FFF2-40B4-BE49-F238E27FC236}">
                <a16:creationId xmlns:a16="http://schemas.microsoft.com/office/drawing/2014/main" id="{F054C9AB-16AE-A694-A669-DE77A199A3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9E8DD7F-0CD1-B662-DD8C-33A4B09BFFDA}"/>
              </a:ext>
            </a:extLst>
          </p:cNvPr>
          <p:cNvSpPr>
            <a:spLocks noGrp="1"/>
          </p:cNvSpPr>
          <p:nvPr>
            <p:ph type="sldNum" sz="quarter" idx="12"/>
          </p:nvPr>
        </p:nvSpPr>
        <p:spPr/>
        <p:txBody>
          <a:bodyPr/>
          <a:lstStyle/>
          <a:p>
            <a:fld id="{0397BC28-831A-4FE7-9EE1-900BDE4CB80F}" type="slidenum">
              <a:rPr lang="en-US" smtClean="0"/>
              <a:t>‹#›</a:t>
            </a:fld>
            <a:endParaRPr lang="en-US"/>
          </a:p>
        </p:txBody>
      </p:sp>
    </p:spTree>
    <p:extLst>
      <p:ext uri="{BB962C8B-B14F-4D97-AF65-F5344CB8AC3E}">
        <p14:creationId xmlns:p14="http://schemas.microsoft.com/office/powerpoint/2010/main" val="734522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6D657-ABD9-EDA3-B1D9-EACABCB936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84F6A49-0858-B0DA-B330-FBD295660A2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59228C-3726-2738-EBE8-CCFCA7065D4F}"/>
              </a:ext>
            </a:extLst>
          </p:cNvPr>
          <p:cNvSpPr>
            <a:spLocks noGrp="1"/>
          </p:cNvSpPr>
          <p:nvPr>
            <p:ph type="dt" sz="half" idx="10"/>
          </p:nvPr>
        </p:nvSpPr>
        <p:spPr/>
        <p:txBody>
          <a:bodyPr/>
          <a:lstStyle/>
          <a:p>
            <a:fld id="{70218ABA-F9AD-474D-9E57-93320F698075}" type="datetimeFigureOut">
              <a:rPr lang="en-US" smtClean="0"/>
              <a:t>11/3/2025</a:t>
            </a:fld>
            <a:endParaRPr lang="en-US"/>
          </a:p>
        </p:txBody>
      </p:sp>
      <p:sp>
        <p:nvSpPr>
          <p:cNvPr id="5" name="Footer Placeholder 4">
            <a:extLst>
              <a:ext uri="{FF2B5EF4-FFF2-40B4-BE49-F238E27FC236}">
                <a16:creationId xmlns:a16="http://schemas.microsoft.com/office/drawing/2014/main" id="{A3AD5675-2F86-0F48-1485-C2DAF8217A9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F5FA2C-6D0D-AE1D-F970-CBE5784DFA6C}"/>
              </a:ext>
            </a:extLst>
          </p:cNvPr>
          <p:cNvSpPr>
            <a:spLocks noGrp="1"/>
          </p:cNvSpPr>
          <p:nvPr>
            <p:ph type="sldNum" sz="quarter" idx="12"/>
          </p:nvPr>
        </p:nvSpPr>
        <p:spPr/>
        <p:txBody>
          <a:bodyPr/>
          <a:lstStyle/>
          <a:p>
            <a:fld id="{0397BC28-831A-4FE7-9EE1-900BDE4CB80F}" type="slidenum">
              <a:rPr lang="en-US" smtClean="0"/>
              <a:t>‹#›</a:t>
            </a:fld>
            <a:endParaRPr lang="en-US"/>
          </a:p>
        </p:txBody>
      </p:sp>
    </p:spTree>
    <p:extLst>
      <p:ext uri="{BB962C8B-B14F-4D97-AF65-F5344CB8AC3E}">
        <p14:creationId xmlns:p14="http://schemas.microsoft.com/office/powerpoint/2010/main" val="38914260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D1A12A-ED96-5B3F-029A-B1883354DF5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446D16D-9F53-F354-DEB4-0F93A2FFF70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9110F3C-86FA-B650-26D6-DB76DEB634A7}"/>
              </a:ext>
            </a:extLst>
          </p:cNvPr>
          <p:cNvSpPr>
            <a:spLocks noGrp="1"/>
          </p:cNvSpPr>
          <p:nvPr>
            <p:ph type="dt" sz="half" idx="10"/>
          </p:nvPr>
        </p:nvSpPr>
        <p:spPr/>
        <p:txBody>
          <a:bodyPr/>
          <a:lstStyle/>
          <a:p>
            <a:fld id="{70218ABA-F9AD-474D-9E57-93320F698075}" type="datetimeFigureOut">
              <a:rPr lang="en-US" smtClean="0"/>
              <a:t>11/3/2025</a:t>
            </a:fld>
            <a:endParaRPr lang="en-US"/>
          </a:p>
        </p:txBody>
      </p:sp>
      <p:sp>
        <p:nvSpPr>
          <p:cNvPr id="5" name="Footer Placeholder 4">
            <a:extLst>
              <a:ext uri="{FF2B5EF4-FFF2-40B4-BE49-F238E27FC236}">
                <a16:creationId xmlns:a16="http://schemas.microsoft.com/office/drawing/2014/main" id="{A571741A-23AC-2D46-A07D-B28D3CFCE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12AB7C-BD00-497D-6DA9-80C496E09EB3}"/>
              </a:ext>
            </a:extLst>
          </p:cNvPr>
          <p:cNvSpPr>
            <a:spLocks noGrp="1"/>
          </p:cNvSpPr>
          <p:nvPr>
            <p:ph type="sldNum" sz="quarter" idx="12"/>
          </p:nvPr>
        </p:nvSpPr>
        <p:spPr/>
        <p:txBody>
          <a:bodyPr/>
          <a:lstStyle/>
          <a:p>
            <a:fld id="{0397BC28-831A-4FE7-9EE1-900BDE4CB80F}" type="slidenum">
              <a:rPr lang="en-US" smtClean="0"/>
              <a:t>‹#›</a:t>
            </a:fld>
            <a:endParaRPr lang="en-US"/>
          </a:p>
        </p:txBody>
      </p:sp>
    </p:spTree>
    <p:extLst>
      <p:ext uri="{BB962C8B-B14F-4D97-AF65-F5344CB8AC3E}">
        <p14:creationId xmlns:p14="http://schemas.microsoft.com/office/powerpoint/2010/main" val="822949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3549BF-6F3A-688B-4474-01C3B26CA5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BE417D8-37CD-6293-616D-6AA1497734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2B7C27-8CE1-6BE9-FC88-38CAC90B3C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0218ABA-F9AD-474D-9E57-93320F698075}" type="datetimeFigureOut">
              <a:rPr lang="en-US" smtClean="0"/>
              <a:t>11/3/2025</a:t>
            </a:fld>
            <a:endParaRPr lang="en-US"/>
          </a:p>
        </p:txBody>
      </p:sp>
      <p:sp>
        <p:nvSpPr>
          <p:cNvPr id="5" name="Footer Placeholder 4">
            <a:extLst>
              <a:ext uri="{FF2B5EF4-FFF2-40B4-BE49-F238E27FC236}">
                <a16:creationId xmlns:a16="http://schemas.microsoft.com/office/drawing/2014/main" id="{96060C29-9D7F-0F1B-0658-9580653AE6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5A794EE-4812-F84D-B76E-27A2D87D14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97BC28-831A-4FE7-9EE1-900BDE4CB80F}" type="slidenum">
              <a:rPr lang="en-US" smtClean="0"/>
              <a:t>‹#›</a:t>
            </a:fld>
            <a:endParaRPr lang="en-US"/>
          </a:p>
        </p:txBody>
      </p:sp>
    </p:spTree>
    <p:extLst>
      <p:ext uri="{BB962C8B-B14F-4D97-AF65-F5344CB8AC3E}">
        <p14:creationId xmlns:p14="http://schemas.microsoft.com/office/powerpoint/2010/main" val="2619529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5.sv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3.sv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5.svg"/></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7.svg"/></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mailto:susang@achcid.org" TargetMode="Externa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mailto:jackiec@achcid.org"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8555C5B3-193A-4749-9AFD-682E53CDDE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2EAE06A6-F76A-41C9-827A-C561B00448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3"/>
            <a:ext cx="12192000" cy="6858000"/>
          </a:xfrm>
          <a:prstGeom prst="rect">
            <a:avLst/>
          </a:prstGeom>
          <a:gradFill>
            <a:gsLst>
              <a:gs pos="0">
                <a:srgbClr val="000000"/>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89F9D4E8-0639-444B-949B-9518585061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80861" y="0"/>
            <a:ext cx="7661934" cy="6858000"/>
          </a:xfrm>
          <a:prstGeom prst="rect">
            <a:avLst/>
          </a:prstGeom>
          <a:gradFill>
            <a:gsLst>
              <a:gs pos="0">
                <a:schemeClr val="accent1">
                  <a:lumMod val="75000"/>
                  <a:alpha val="45000"/>
                </a:schemeClr>
              </a:gs>
              <a:gs pos="100000">
                <a:srgbClr val="000000">
                  <a:alpha val="29000"/>
                </a:srgb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E3DA7A2-ED70-4BBA-AB72-00AD461FA4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80862" y="-6"/>
            <a:ext cx="11711138" cy="6410334"/>
          </a:xfrm>
          <a:prstGeom prst="rect">
            <a:avLst/>
          </a:prstGeom>
          <a:gradFill>
            <a:gsLst>
              <a:gs pos="0">
                <a:schemeClr val="accent1">
                  <a:alpha val="0"/>
                </a:schemeClr>
              </a:gs>
              <a:gs pos="100000">
                <a:srgbClr val="000000">
                  <a:alpha val="41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8AF9BF-033F-82DB-9ED3-2E7A426D4F8D}"/>
              </a:ext>
            </a:extLst>
          </p:cNvPr>
          <p:cNvSpPr>
            <a:spLocks noGrp="1"/>
          </p:cNvSpPr>
          <p:nvPr>
            <p:ph type="ctrTitle"/>
          </p:nvPr>
        </p:nvSpPr>
        <p:spPr>
          <a:xfrm>
            <a:off x="723392" y="2086744"/>
            <a:ext cx="4747280" cy="1727135"/>
          </a:xfrm>
        </p:spPr>
        <p:txBody>
          <a:bodyPr anchor="b">
            <a:normAutofit fontScale="90000"/>
          </a:bodyPr>
          <a:lstStyle/>
          <a:p>
            <a:pPr algn="l"/>
            <a:r>
              <a:rPr lang="en-US" sz="4400">
                <a:solidFill>
                  <a:schemeClr val="bg1"/>
                </a:solidFill>
                <a:latin typeface="Abadi Extra Light" panose="020B0204020104020204" pitchFamily="34" charset="0"/>
              </a:rPr>
              <a:t>Pairing Coordination &amp; Strategy: A Year of Population Health</a:t>
            </a:r>
            <a:endParaRPr lang="en-US" sz="4400" b="1">
              <a:solidFill>
                <a:schemeClr val="bg1"/>
              </a:solidFill>
              <a:latin typeface="Abadi Extra Light" panose="020B0204020104020204" pitchFamily="34" charset="0"/>
              <a:cs typeface="Dreaming Outloud Script Pro" panose="020F0502020204030204" pitchFamily="66" charset="0"/>
            </a:endParaRPr>
          </a:p>
        </p:txBody>
      </p:sp>
      <p:sp>
        <p:nvSpPr>
          <p:cNvPr id="34" name="Rectangle 33">
            <a:extLst>
              <a:ext uri="{FF2B5EF4-FFF2-40B4-BE49-F238E27FC236}">
                <a16:creationId xmlns:a16="http://schemas.microsoft.com/office/drawing/2014/main" id="{FC485432-3647-4218-B5D3-15D3FA222B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44797" y="-489206"/>
            <a:ext cx="2502408" cy="12191998"/>
          </a:xfrm>
          <a:prstGeom prst="rect">
            <a:avLst/>
          </a:prstGeom>
          <a:gradFill>
            <a:gsLst>
              <a:gs pos="0">
                <a:schemeClr val="accent1">
                  <a:alpha val="24000"/>
                </a:schemeClr>
              </a:gs>
              <a:gs pos="78000">
                <a:schemeClr val="accent1">
                  <a:lumMod val="50000"/>
                  <a:alpha val="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F4AFDDCA-6ABA-4D23-8A5C-1BF0F4308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0589" y="1062544"/>
            <a:ext cx="4756162" cy="4756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logo with blue letters and mountains&#10;&#10;AI-generated content may be incorrect.">
            <a:extLst>
              <a:ext uri="{FF2B5EF4-FFF2-40B4-BE49-F238E27FC236}">
                <a16:creationId xmlns:a16="http://schemas.microsoft.com/office/drawing/2014/main" id="{B3F61F19-DBB4-5DF7-DD00-E9D5859A2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20559" y="2950312"/>
            <a:ext cx="3737164" cy="971662"/>
          </a:xfrm>
          <a:prstGeom prst="rect">
            <a:avLst/>
          </a:prstGeom>
        </p:spPr>
      </p:pic>
      <p:sp>
        <p:nvSpPr>
          <p:cNvPr id="3" name="TextBox 2">
            <a:extLst>
              <a:ext uri="{FF2B5EF4-FFF2-40B4-BE49-F238E27FC236}">
                <a16:creationId xmlns:a16="http://schemas.microsoft.com/office/drawing/2014/main" id="{1C729794-C7E0-FD54-16C0-1DCEA48C58CD}"/>
              </a:ext>
            </a:extLst>
          </p:cNvPr>
          <p:cNvSpPr txBox="1"/>
          <p:nvPr/>
        </p:nvSpPr>
        <p:spPr>
          <a:xfrm>
            <a:off x="480861" y="5818706"/>
            <a:ext cx="7921459" cy="861774"/>
          </a:xfrm>
          <a:prstGeom prst="rect">
            <a:avLst/>
          </a:prstGeom>
          <a:noFill/>
        </p:spPr>
        <p:txBody>
          <a:bodyPr wrap="square" rtlCol="0">
            <a:spAutoFit/>
          </a:bodyPr>
          <a:lstStyle/>
          <a:p>
            <a:r>
              <a:rPr lang="en-US" sz="1600" i="1">
                <a:solidFill>
                  <a:schemeClr val="bg1"/>
                </a:solidFill>
                <a:latin typeface="Abadi Extra Light" panose="020B0204020104020204" pitchFamily="34" charset="0"/>
              </a:rPr>
              <a:t>Presenters: </a:t>
            </a:r>
          </a:p>
          <a:p>
            <a:r>
              <a:rPr lang="en-US" sz="1600" i="1">
                <a:solidFill>
                  <a:schemeClr val="bg1"/>
                </a:solidFill>
                <a:latin typeface="Abadi Extra Light" panose="020B0204020104020204" pitchFamily="34" charset="0"/>
              </a:rPr>
              <a:t>Susan Goudie-Adams, LPN | Patient Care Coordinator, Chronic Care Manager</a:t>
            </a:r>
          </a:p>
          <a:p>
            <a:r>
              <a:rPr lang="en-US" sz="1600" i="1">
                <a:solidFill>
                  <a:schemeClr val="bg1"/>
                </a:solidFill>
                <a:latin typeface="Abadi Extra Light" panose="020B0204020104020204" pitchFamily="34" charset="0"/>
              </a:rPr>
              <a:t>Jackie Caba | CHW, Population Health Specialist</a:t>
            </a:r>
          </a:p>
        </p:txBody>
      </p:sp>
    </p:spTree>
    <p:extLst>
      <p:ext uri="{BB962C8B-B14F-4D97-AF65-F5344CB8AC3E}">
        <p14:creationId xmlns:p14="http://schemas.microsoft.com/office/powerpoint/2010/main" val="26411967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35C956CA-A8FB-4F91-A258-FBE459CD99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pic>
        <p:nvPicPr>
          <p:cNvPr id="8" name="Picture 7" descr="A building with a hill in the background&#10;&#10;AI-generated content may be incorrect.">
            <a:extLst>
              <a:ext uri="{FF2B5EF4-FFF2-40B4-BE49-F238E27FC236}">
                <a16:creationId xmlns:a16="http://schemas.microsoft.com/office/drawing/2014/main" id="{AEB78B56-D738-11F8-01EE-ED8A7575F6E6}"/>
              </a:ext>
            </a:extLst>
          </p:cNvPr>
          <p:cNvPicPr>
            <a:picLocks noChangeAspect="1"/>
          </p:cNvPicPr>
          <p:nvPr/>
        </p:nvPicPr>
        <p:blipFill>
          <a:blip r:embed="rId2"/>
          <a:srcRect t="13954" r="2" b="9890"/>
          <a:stretch>
            <a:fillRect/>
          </a:stretch>
        </p:blipFill>
        <p:spPr>
          <a:xfrm>
            <a:off x="5546557" y="-49517"/>
            <a:ext cx="6645441" cy="2391331"/>
          </a:xfrm>
          <a:prstGeom prst="rect">
            <a:avLst/>
          </a:prstGeom>
        </p:spPr>
      </p:pic>
      <p:pic>
        <p:nvPicPr>
          <p:cNvPr id="10" name="Picture 9" descr="A few nurses at a reception desk&#10;&#10;AI-generated content may be incorrect.">
            <a:extLst>
              <a:ext uri="{FF2B5EF4-FFF2-40B4-BE49-F238E27FC236}">
                <a16:creationId xmlns:a16="http://schemas.microsoft.com/office/drawing/2014/main" id="{7E519F33-4391-6CD4-320A-0D0F963F1DE3}"/>
              </a:ext>
            </a:extLst>
          </p:cNvPr>
          <p:cNvPicPr>
            <a:picLocks noChangeAspect="1"/>
          </p:cNvPicPr>
          <p:nvPr/>
        </p:nvPicPr>
        <p:blipFill>
          <a:blip r:embed="rId3"/>
          <a:srcRect l="474" r="12118"/>
          <a:stretch>
            <a:fillRect/>
          </a:stretch>
        </p:blipFill>
        <p:spPr>
          <a:xfrm>
            <a:off x="5546559" y="2391331"/>
            <a:ext cx="6645441" cy="4466657"/>
          </a:xfrm>
          <a:prstGeom prst="rect">
            <a:avLst/>
          </a:prstGeom>
        </p:spPr>
      </p:pic>
      <p:sp>
        <p:nvSpPr>
          <p:cNvPr id="17" name="Rectangle 16">
            <a:extLst>
              <a:ext uri="{FF2B5EF4-FFF2-40B4-BE49-F238E27FC236}">
                <a16:creationId xmlns:a16="http://schemas.microsoft.com/office/drawing/2014/main" id="{70A48D59-8581-41F7-B529-F4617FE07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46000">
                <a:schemeClr val="tx1">
                  <a:lumMod val="95000"/>
                  <a:lumOff val="5000"/>
                </a:schemeClr>
              </a:gs>
              <a:gs pos="90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4" name="Rectangle 3">
            <a:extLst>
              <a:ext uri="{FF2B5EF4-FFF2-40B4-BE49-F238E27FC236}">
                <a16:creationId xmlns:a16="http://schemas.microsoft.com/office/drawing/2014/main" id="{894980CF-5A6E-FEEB-7E6A-38CDC9ABEAB1}"/>
              </a:ext>
            </a:extLst>
          </p:cNvPr>
          <p:cNvSpPr/>
          <p:nvPr/>
        </p:nvSpPr>
        <p:spPr>
          <a:xfrm>
            <a:off x="1187668" y="910431"/>
            <a:ext cx="4641631" cy="1466455"/>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chor="b">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700" b="1" i="0" u="none" strike="noStrike" kern="1200" cap="none" spc="0" normalizeH="0" baseline="0" noProof="0" dirty="0">
                <a:ln>
                  <a:noFill/>
                </a:ln>
                <a:solidFill>
                  <a:prstClr val="white"/>
                </a:solidFill>
                <a:effectLst/>
                <a:uLnTx/>
                <a:uFillTx/>
                <a:latin typeface="Aptos Display" panose="02110004020202020204"/>
                <a:ea typeface="+mn-ea"/>
                <a:cs typeface="+mn-cs"/>
              </a:rPr>
              <a:t>Overview of Adams County Health Center </a:t>
            </a:r>
          </a:p>
        </p:txBody>
      </p:sp>
      <p:cxnSp>
        <p:nvCxnSpPr>
          <p:cNvPr id="19" name="Straight Connector 18">
            <a:extLst>
              <a:ext uri="{FF2B5EF4-FFF2-40B4-BE49-F238E27FC236}">
                <a16:creationId xmlns:a16="http://schemas.microsoft.com/office/drawing/2014/main" id="{967F2066-0253-4771-A5F6-68111E1FE8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87669" y="2397906"/>
            <a:ext cx="1100433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2F9EFC7-95CA-2234-6401-2A4922E365D5}"/>
              </a:ext>
            </a:extLst>
          </p:cNvPr>
          <p:cNvSpPr txBox="1"/>
          <p:nvPr/>
        </p:nvSpPr>
        <p:spPr>
          <a:xfrm>
            <a:off x="447472" y="2599084"/>
            <a:ext cx="5381827" cy="3957357"/>
          </a:xfrm>
          <a:prstGeom prst="rect">
            <a:avLst/>
          </a:prstGeom>
        </p:spPr>
        <p:txBody>
          <a:bodyPr vert="horz" lIns="91440" tIns="45720" rIns="91440" bIns="45720" rtlCol="0">
            <a:normAutofit lnSpcReduction="10000"/>
          </a:bodyPr>
          <a:lstStyle/>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prstClr val="white"/>
                </a:solidFill>
                <a:effectLst/>
                <a:uLnTx/>
                <a:uFillTx/>
                <a:latin typeface="Abadi ExtraLight" panose="020F0502020204030204" pitchFamily="34" charset="0"/>
                <a:ea typeface="+mn-ea"/>
                <a:cs typeface="+mn-cs"/>
              </a:rPr>
              <a:t>Starting out as the Council Hospital, this facility met the full service &amp; emergent healthcare needs for our rural community. The hospital later turned into a skilled nursing home for area residents.</a:t>
            </a: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1800" b="1" i="0" u="none" strike="noStrike" kern="1200" cap="none" spc="0" normalizeH="0" baseline="0" noProof="0" dirty="0">
              <a:ln>
                <a:noFill/>
              </a:ln>
              <a:solidFill>
                <a:prstClr val="white"/>
              </a:solidFill>
              <a:effectLst/>
              <a:uLnTx/>
              <a:uFillTx/>
              <a:latin typeface="Abadi ExtraLight" panose="020F0502020204030204" pitchFamily="34" charset="0"/>
              <a:ea typeface="+mn-ea"/>
              <a:cs typeface="+mn-cs"/>
            </a:endParaRP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prstClr val="white"/>
                </a:solidFill>
                <a:effectLst/>
                <a:uLnTx/>
                <a:uFillTx/>
                <a:latin typeface="Abadi ExtraLight" panose="020F0502020204030204" pitchFamily="34" charset="0"/>
                <a:ea typeface="+mn-ea"/>
                <a:cs typeface="+mn-cs"/>
              </a:rPr>
              <a:t>In April 2002, what is now known as ACHC, became a free-standing Rural Health Clinic. In December 2004, ACHC became a Federally Qualified Health Center.</a:t>
            </a: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1800" b="1" i="0" u="none" strike="noStrike" kern="1200" cap="none" spc="0" normalizeH="0" baseline="0" noProof="0" dirty="0">
              <a:ln>
                <a:noFill/>
              </a:ln>
              <a:solidFill>
                <a:prstClr val="white"/>
              </a:solidFill>
              <a:effectLst/>
              <a:uLnTx/>
              <a:uFillTx/>
              <a:latin typeface="Abadi ExtraLight" panose="020F0502020204030204" pitchFamily="34" charset="0"/>
              <a:ea typeface="+mn-ea"/>
              <a:cs typeface="+mn-cs"/>
            </a:endParaRP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prstClr val="white"/>
                </a:solidFill>
                <a:effectLst/>
                <a:uLnTx/>
                <a:uFillTx/>
                <a:latin typeface="Abadi ExtraLight" panose="020F0502020204030204" pitchFamily="34" charset="0"/>
                <a:ea typeface="+mn-ea"/>
                <a:cs typeface="+mn-cs"/>
              </a:rPr>
              <a:t>Currently, ACHC is a multidisciplinary clinic offering: Primary Care, Dental, Pharmacy, Laboratory, Optometry, Behavioral Health, Physical Therapy, Diabetes Care &amp; Prevention Programs, Immunizations, Care Management, and Outreach &amp; Enrollment Assistance. </a:t>
            </a: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1300" b="0" i="0" u="none" strike="noStrike" kern="1200" cap="none" spc="0" normalizeH="0" baseline="0" noProof="0" dirty="0">
              <a:ln>
                <a:noFill/>
              </a:ln>
              <a:solidFill>
                <a:prstClr val="white"/>
              </a:solidFill>
              <a:effectLst/>
              <a:uLnTx/>
              <a:uFillTx/>
              <a:latin typeface="Aptos" panose="02110004020202020204"/>
              <a:ea typeface="+mn-ea"/>
              <a:cs typeface="+mn-cs"/>
            </a:endParaRP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1300" b="0" i="0" u="none" strike="noStrike" kern="1200" cap="none" spc="0" normalizeH="0" baseline="0" noProof="0" dirty="0">
              <a:ln>
                <a:noFill/>
              </a:ln>
              <a:solidFill>
                <a:prstClr val="white"/>
              </a:solidFill>
              <a:effectLst/>
              <a:uLnTx/>
              <a:uFillTx/>
              <a:latin typeface="Aptos" panose="02110004020202020204"/>
              <a:ea typeface="+mn-ea"/>
              <a:cs typeface="+mn-cs"/>
            </a:endParaRP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1300" b="0" i="0" u="none" strike="noStrike" kern="1200" cap="none" spc="0" normalizeH="0" baseline="0" noProof="0" dirty="0">
              <a:ln>
                <a:noFill/>
              </a:ln>
              <a:solidFill>
                <a:prstClr val="white"/>
              </a:solidFill>
              <a:effectLst/>
              <a:uLnTx/>
              <a:uFillTx/>
              <a:latin typeface="Aptos" panose="02110004020202020204"/>
              <a:ea typeface="+mn-ea"/>
              <a:cs typeface="+mn-cs"/>
            </a:endParaRPr>
          </a:p>
          <a:p>
            <a:pPr marL="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endParaRPr kumimoji="0" lang="en-US" sz="13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527046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olorful braided line&#10;&#10;AI-generated content may be incorrect.">
            <a:extLst>
              <a:ext uri="{FF2B5EF4-FFF2-40B4-BE49-F238E27FC236}">
                <a16:creationId xmlns:a16="http://schemas.microsoft.com/office/drawing/2014/main" id="{DED399AE-FCD8-ED15-28AA-8957AC40E814}"/>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84" b="96680" l="2930" r="99805">
                        <a14:foregroundMark x1="75488" y1="8789" x2="86035" y2="3320"/>
                        <a14:foregroundMark x1="92969" y1="781" x2="92969" y2="781"/>
                        <a14:foregroundMark x1="95996" y1="20410" x2="95996" y2="20410"/>
                        <a14:foregroundMark x1="99902" y1="18262" x2="99902" y2="18262"/>
                        <a14:foregroundMark x1="10840" y1="91504" x2="10840" y2="91504"/>
                        <a14:foregroundMark x1="7422" y1="78223" x2="7422" y2="78223"/>
                        <a14:foregroundMark x1="2930" y1="96680" x2="2930" y2="96680"/>
                      </a14:backgroundRemoval>
                    </a14:imgEffect>
                  </a14:imgLayer>
                </a14:imgProps>
              </a:ext>
              <a:ext uri="{28A0092B-C50C-407E-A947-70E740481C1C}">
                <a14:useLocalDpi xmlns:a14="http://schemas.microsoft.com/office/drawing/2010/main" val="0"/>
              </a:ext>
            </a:extLst>
          </a:blip>
          <a:stretch>
            <a:fillRect/>
          </a:stretch>
        </p:blipFill>
        <p:spPr>
          <a:xfrm rot="1009269">
            <a:off x="691630" y="-2143401"/>
            <a:ext cx="11419121" cy="11419121"/>
          </a:xfrm>
          <a:prstGeom prst="rect">
            <a:avLst/>
          </a:prstGeom>
        </p:spPr>
      </p:pic>
      <p:sp>
        <p:nvSpPr>
          <p:cNvPr id="4" name="Rectangle 3">
            <a:extLst>
              <a:ext uri="{FF2B5EF4-FFF2-40B4-BE49-F238E27FC236}">
                <a16:creationId xmlns:a16="http://schemas.microsoft.com/office/drawing/2014/main" id="{C8FF8734-8F9A-629F-AF06-05DB17B3154E}"/>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a:latin typeface="Abadi Extra Light" panose="020B0204020104020204" pitchFamily="34" charset="0"/>
                <a:cs typeface="Arial" panose="020B0604020202020204" pitchFamily="34" charset="0"/>
              </a:rPr>
              <a:t>Moving from Volume to Value </a:t>
            </a:r>
            <a:endParaRPr lang="en-US" b="1">
              <a:latin typeface="Abadi Extra Light" panose="020B0204020104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06AD2906-5FA4-E0CA-66CB-AC598682D45B}"/>
              </a:ext>
            </a:extLst>
          </p:cNvPr>
          <p:cNvSpPr txBox="1"/>
          <p:nvPr/>
        </p:nvSpPr>
        <p:spPr>
          <a:xfrm>
            <a:off x="1746785" y="1238827"/>
            <a:ext cx="3036636"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Abadi Extra Light" panose="020B0204020104020204" pitchFamily="34" charset="0"/>
              </a:rPr>
              <a:t>Population Health </a:t>
            </a:r>
            <a:r>
              <a:rPr lang="en-US" dirty="0">
                <a:latin typeface="Abadi Extra Light" panose="020B0204020104020204" pitchFamily="34" charset="0"/>
              </a:rPr>
              <a:t>brings the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Abadi Extra Light" panose="020B0204020104020204" pitchFamily="34" charset="0"/>
              </a:rPr>
              <a:t>data lens: identifying gaps, tracking performance, and guiding outreach. </a:t>
            </a:r>
          </a:p>
        </p:txBody>
      </p:sp>
      <p:sp>
        <p:nvSpPr>
          <p:cNvPr id="10" name="TextBox 9">
            <a:extLst>
              <a:ext uri="{FF2B5EF4-FFF2-40B4-BE49-F238E27FC236}">
                <a16:creationId xmlns:a16="http://schemas.microsoft.com/office/drawing/2014/main" id="{2583D291-DA11-7A8C-92E5-B49C81126B68}"/>
              </a:ext>
            </a:extLst>
          </p:cNvPr>
          <p:cNvSpPr txBox="1"/>
          <p:nvPr/>
        </p:nvSpPr>
        <p:spPr>
          <a:xfrm>
            <a:off x="4777490" y="5163637"/>
            <a:ext cx="4275327" cy="1200329"/>
          </a:xfrm>
          <a:prstGeom prst="rect">
            <a:avLst/>
          </a:prstGeom>
          <a:noFill/>
        </p:spPr>
        <p:txBody>
          <a:bodyPr wrap="square">
            <a:spAutoFit/>
          </a:bodyPr>
          <a:lstStyle/>
          <a:p>
            <a:r>
              <a:rPr lang="en-US" b="1" dirty="0">
                <a:latin typeface="Abadi Extra Light" panose="020B0204020104020204" pitchFamily="34" charset="0"/>
              </a:rPr>
              <a:t>Care Management </a:t>
            </a:r>
            <a:r>
              <a:rPr lang="en-US" dirty="0">
                <a:latin typeface="Abadi Extra Light" panose="020B0204020104020204" pitchFamily="34" charset="0"/>
              </a:rPr>
              <a:t>translates that strategy into action: care planning &amp; coordination, engaging patients in their care, ensuring follow-up &amp; monitoring. </a:t>
            </a:r>
          </a:p>
        </p:txBody>
      </p:sp>
      <p:sp>
        <p:nvSpPr>
          <p:cNvPr id="12" name="TextBox 11">
            <a:extLst>
              <a:ext uri="{FF2B5EF4-FFF2-40B4-BE49-F238E27FC236}">
                <a16:creationId xmlns:a16="http://schemas.microsoft.com/office/drawing/2014/main" id="{6756F5F5-09CB-8677-03D7-002E37FA50D2}"/>
              </a:ext>
            </a:extLst>
          </p:cNvPr>
          <p:cNvSpPr txBox="1"/>
          <p:nvPr/>
        </p:nvSpPr>
        <p:spPr>
          <a:xfrm>
            <a:off x="9223375" y="3462036"/>
            <a:ext cx="2968625"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latin typeface="Abadi Extra Light" panose="020B0204020104020204" pitchFamily="34" charset="0"/>
              </a:rPr>
              <a:t>Community Health Workers </a:t>
            </a:r>
            <a:r>
              <a:rPr lang="en-US" dirty="0">
                <a:latin typeface="Abadi Extra Light" panose="020B0204020104020204" pitchFamily="34" charset="0"/>
              </a:rPr>
              <a:t>close the loop— addressing social determinants and barriers, building trust, and facilitating resources &amp; education.</a:t>
            </a:r>
          </a:p>
        </p:txBody>
      </p:sp>
      <p:sp>
        <p:nvSpPr>
          <p:cNvPr id="13" name="Callout: Line 12">
            <a:extLst>
              <a:ext uri="{FF2B5EF4-FFF2-40B4-BE49-F238E27FC236}">
                <a16:creationId xmlns:a16="http://schemas.microsoft.com/office/drawing/2014/main" id="{3687F0C3-E81F-91DD-6D27-E2DB4BE10CAB}"/>
              </a:ext>
            </a:extLst>
          </p:cNvPr>
          <p:cNvSpPr/>
          <p:nvPr/>
        </p:nvSpPr>
        <p:spPr>
          <a:xfrm>
            <a:off x="9122155" y="3349210"/>
            <a:ext cx="2968625" cy="1979979"/>
          </a:xfrm>
          <a:prstGeom prst="borderCallout1">
            <a:avLst>
              <a:gd name="adj1" fmla="val 17467"/>
              <a:gd name="adj2" fmla="val -205"/>
              <a:gd name="adj3" fmla="val -10124"/>
              <a:gd name="adj4" fmla="val -10170"/>
            </a:avLst>
          </a:prstGeom>
          <a:noFill/>
          <a:ln>
            <a:solidFill>
              <a:schemeClr val="accent2">
                <a:lumMod val="60000"/>
                <a:lumOff val="40000"/>
              </a:schemeClr>
            </a:solidFill>
          </a:ln>
          <a:effectLst>
            <a:glow rad="63500">
              <a:schemeClr val="accent2">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allout: Line 14">
            <a:extLst>
              <a:ext uri="{FF2B5EF4-FFF2-40B4-BE49-F238E27FC236}">
                <a16:creationId xmlns:a16="http://schemas.microsoft.com/office/drawing/2014/main" id="{0EC68763-053E-8558-C6B2-944AA7BB892C}"/>
              </a:ext>
            </a:extLst>
          </p:cNvPr>
          <p:cNvSpPr/>
          <p:nvPr/>
        </p:nvSpPr>
        <p:spPr>
          <a:xfrm rot="10800000">
            <a:off x="1659857" y="1092396"/>
            <a:ext cx="3121024" cy="1590008"/>
          </a:xfrm>
          <a:prstGeom prst="borderCallout1">
            <a:avLst>
              <a:gd name="adj1" fmla="val 68323"/>
              <a:gd name="adj2" fmla="val -640"/>
              <a:gd name="adj3" fmla="val 16952"/>
              <a:gd name="adj4" fmla="val -19763"/>
            </a:avLst>
          </a:prstGeom>
          <a:noFill/>
          <a:ln>
            <a:solidFill>
              <a:schemeClr val="tx2">
                <a:lumMod val="75000"/>
                <a:lumOff val="25000"/>
              </a:schemeClr>
            </a:solidFill>
          </a:ln>
          <a:effectLst>
            <a:glow rad="63500">
              <a:schemeClr val="accent1">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allout: Line 15">
            <a:extLst>
              <a:ext uri="{FF2B5EF4-FFF2-40B4-BE49-F238E27FC236}">
                <a16:creationId xmlns:a16="http://schemas.microsoft.com/office/drawing/2014/main" id="{C50476BA-53A9-436C-DA23-FEF4B3A571F9}"/>
              </a:ext>
            </a:extLst>
          </p:cNvPr>
          <p:cNvSpPr/>
          <p:nvPr/>
        </p:nvSpPr>
        <p:spPr>
          <a:xfrm>
            <a:off x="4691056" y="5075331"/>
            <a:ext cx="4197096" cy="1376942"/>
          </a:xfrm>
          <a:prstGeom prst="borderCallout1">
            <a:avLst>
              <a:gd name="adj1" fmla="val 764"/>
              <a:gd name="adj2" fmla="val 34288"/>
              <a:gd name="adj3" fmla="val -78930"/>
              <a:gd name="adj4" fmla="val 33862"/>
            </a:avLst>
          </a:prstGeom>
          <a:noFill/>
          <a:ln>
            <a:solidFill>
              <a:schemeClr val="accent6">
                <a:lumMod val="75000"/>
              </a:schemeClr>
            </a:solidFill>
          </a:ln>
          <a:effectLst>
            <a:glow rad="635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9887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5E99A-639E-AC4D-DFB3-3DAACCBDBD67}"/>
            </a:ext>
          </a:extLst>
        </p:cNvPr>
        <p:cNvGrpSpPr/>
        <p:nvPr/>
      </p:nvGrpSpPr>
      <p:grpSpPr>
        <a:xfrm>
          <a:off x="0" y="0"/>
          <a:ext cx="0" cy="0"/>
          <a:chOff x="0" y="0"/>
          <a:chExt cx="0" cy="0"/>
        </a:xfrm>
      </p:grpSpPr>
      <p:pic>
        <p:nvPicPr>
          <p:cNvPr id="6" name="Content Placeholder 5" descr="A logo with blue letters and mountains&#10;&#10;AI-generated content may be incorrect.">
            <a:extLst>
              <a:ext uri="{FF2B5EF4-FFF2-40B4-BE49-F238E27FC236}">
                <a16:creationId xmlns:a16="http://schemas.microsoft.com/office/drawing/2014/main" id="{9C86C7F8-C1B4-721A-D593-4529DF296EC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86796" y="84851"/>
            <a:ext cx="2309388" cy="599841"/>
          </a:xfrm>
        </p:spPr>
      </p:pic>
      <p:sp>
        <p:nvSpPr>
          <p:cNvPr id="18" name="Rectangle 17">
            <a:extLst>
              <a:ext uri="{FF2B5EF4-FFF2-40B4-BE49-F238E27FC236}">
                <a16:creationId xmlns:a16="http://schemas.microsoft.com/office/drawing/2014/main" id="{C2B337EE-2263-4C7B-3B20-3BA01F3D989B}"/>
              </a:ext>
            </a:extLst>
          </p:cNvPr>
          <p:cNvSpPr/>
          <p:nvPr/>
        </p:nvSpPr>
        <p:spPr>
          <a:xfrm>
            <a:off x="0" y="-17416"/>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b="1" dirty="0">
              <a:latin typeface="Arial" panose="020B0604020202020204" pitchFamily="34" charset="0"/>
              <a:cs typeface="Arial" panose="020B0604020202020204" pitchFamily="34" charset="0"/>
            </a:endParaRPr>
          </a:p>
        </p:txBody>
      </p:sp>
      <p:pic>
        <p:nvPicPr>
          <p:cNvPr id="20" name="Content Placeholder 5" descr="A logo with blue letters and mountains&#10;&#10;AI-generated content may be incorrect.">
            <a:extLst>
              <a:ext uri="{FF2B5EF4-FFF2-40B4-BE49-F238E27FC236}">
                <a16:creationId xmlns:a16="http://schemas.microsoft.com/office/drawing/2014/main" id="{05D061E3-1D4D-DB21-3B7D-30E95D3389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86796" y="67435"/>
            <a:ext cx="2309388" cy="599841"/>
          </a:xfrm>
          <a:prstGeom prst="rect">
            <a:avLst/>
          </a:prstGeom>
        </p:spPr>
      </p:pic>
      <p:sp>
        <p:nvSpPr>
          <p:cNvPr id="4" name="TextBox 3">
            <a:extLst>
              <a:ext uri="{FF2B5EF4-FFF2-40B4-BE49-F238E27FC236}">
                <a16:creationId xmlns:a16="http://schemas.microsoft.com/office/drawing/2014/main" id="{9BC0B556-C310-1D8D-E50A-B7E96E7981FB}"/>
              </a:ext>
            </a:extLst>
          </p:cNvPr>
          <p:cNvSpPr txBox="1"/>
          <p:nvPr/>
        </p:nvSpPr>
        <p:spPr>
          <a:xfrm>
            <a:off x="890258" y="2751891"/>
            <a:ext cx="10411485" cy="2369880"/>
          </a:xfrm>
          <a:prstGeom prst="rect">
            <a:avLst/>
          </a:prstGeom>
          <a:noFill/>
        </p:spPr>
        <p:txBody>
          <a:bodyPr wrap="square" rtlCol="0">
            <a:spAutoFit/>
          </a:bodyPr>
          <a:lstStyle/>
          <a:p>
            <a:pPr algn="ctr"/>
            <a:r>
              <a:rPr lang="en-US" sz="6600" b="0" i="0">
                <a:solidFill>
                  <a:schemeClr val="accent1"/>
                </a:solidFill>
                <a:effectLst/>
                <a:latin typeface="Helvetica Neue"/>
              </a:rPr>
              <a:t>Population Health Implementation</a:t>
            </a:r>
            <a:endParaRPr lang="en-US" sz="4800" b="0" i="0">
              <a:solidFill>
                <a:schemeClr val="accent1"/>
              </a:solidFill>
              <a:effectLst/>
              <a:latin typeface="Helvetica Neue"/>
            </a:endParaRPr>
          </a:p>
          <a:p>
            <a:endParaRPr lang="en-US" sz="1600"/>
          </a:p>
        </p:txBody>
      </p:sp>
    </p:spTree>
    <p:extLst>
      <p:ext uri="{BB962C8B-B14F-4D97-AF65-F5344CB8AC3E}">
        <p14:creationId xmlns:p14="http://schemas.microsoft.com/office/powerpoint/2010/main" val="39095082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9FD9F02A-7925-D075-5EFF-C928623AFD2E}"/>
              </a:ext>
            </a:extLst>
          </p:cNvPr>
          <p:cNvSpPr/>
          <p:nvPr/>
        </p:nvSpPr>
        <p:spPr>
          <a:xfrm>
            <a:off x="113948" y="908214"/>
            <a:ext cx="11964104" cy="586493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46A70829-6418-764D-5F47-E4D862C6B8EF}"/>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a:latin typeface="Abadi Extra Light" panose="020B0204020104020204" pitchFamily="34" charset="0"/>
                <a:cs typeface="Arial" panose="020B0604020202020204" pitchFamily="34" charset="0"/>
              </a:rPr>
              <a:t>Starting Points</a:t>
            </a:r>
            <a:endParaRPr lang="en-US" b="1">
              <a:latin typeface="Abadi Extra Light" panose="020B0204020104020204" pitchFamily="34" charset="0"/>
              <a:cs typeface="Arial" panose="020B0604020202020204" pitchFamily="34" charset="0"/>
            </a:endParaRPr>
          </a:p>
        </p:txBody>
      </p:sp>
      <p:pic>
        <p:nvPicPr>
          <p:cNvPr id="17" name="Graphic 16" descr="Business Growth outline">
            <a:extLst>
              <a:ext uri="{FF2B5EF4-FFF2-40B4-BE49-F238E27FC236}">
                <a16:creationId xmlns:a16="http://schemas.microsoft.com/office/drawing/2014/main" id="{62B0D231-9278-870E-28D2-641C2941355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20160" y="1303686"/>
            <a:ext cx="1475120" cy="1475120"/>
          </a:xfrm>
          <a:prstGeom prst="rect">
            <a:avLst/>
          </a:prstGeom>
        </p:spPr>
      </p:pic>
      <p:pic>
        <p:nvPicPr>
          <p:cNvPr id="19" name="Graphic 18" descr="Research outline">
            <a:extLst>
              <a:ext uri="{FF2B5EF4-FFF2-40B4-BE49-F238E27FC236}">
                <a16:creationId xmlns:a16="http://schemas.microsoft.com/office/drawing/2014/main" id="{889929F7-CD7E-EC04-B6B9-EEF446BAA89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204074" y="1408400"/>
            <a:ext cx="1298326" cy="1298326"/>
          </a:xfrm>
          <a:prstGeom prst="rect">
            <a:avLst/>
          </a:prstGeom>
        </p:spPr>
      </p:pic>
      <p:pic>
        <p:nvPicPr>
          <p:cNvPr id="23" name="Graphic 22" descr="Soap outline">
            <a:extLst>
              <a:ext uri="{FF2B5EF4-FFF2-40B4-BE49-F238E27FC236}">
                <a16:creationId xmlns:a16="http://schemas.microsoft.com/office/drawing/2014/main" id="{4C0F84E7-A006-572F-09CC-EBA08BF3189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33114" y="1432103"/>
            <a:ext cx="1218286" cy="1218286"/>
          </a:xfrm>
          <a:prstGeom prst="rect">
            <a:avLst/>
          </a:prstGeom>
        </p:spPr>
      </p:pic>
      <p:sp>
        <p:nvSpPr>
          <p:cNvPr id="24" name="Rectangle: Rounded Corners 23">
            <a:extLst>
              <a:ext uri="{FF2B5EF4-FFF2-40B4-BE49-F238E27FC236}">
                <a16:creationId xmlns:a16="http://schemas.microsoft.com/office/drawing/2014/main" id="{B6A136F4-9BB3-AE24-AB2A-CCF54F22477A}"/>
              </a:ext>
            </a:extLst>
          </p:cNvPr>
          <p:cNvSpPr/>
          <p:nvPr/>
        </p:nvSpPr>
        <p:spPr>
          <a:xfrm>
            <a:off x="1026160" y="2778806"/>
            <a:ext cx="1971040" cy="534141"/>
          </a:xfrm>
          <a:prstGeom prst="roundRect">
            <a:avLst/>
          </a:prstGeom>
          <a:solidFill>
            <a:schemeClr val="accent2">
              <a:lumMod val="60000"/>
              <a:lumOff val="40000"/>
            </a:schemeClr>
          </a:solidFill>
          <a:ln>
            <a:solidFill>
              <a:schemeClr val="accent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accent4">
                    <a:lumMod val="50000"/>
                  </a:schemeClr>
                </a:solidFill>
                <a:latin typeface="Abadi Extra Light" panose="020B0204020104020204" pitchFamily="34" charset="0"/>
              </a:rPr>
              <a:t>Clean Up</a:t>
            </a:r>
          </a:p>
        </p:txBody>
      </p:sp>
      <p:sp>
        <p:nvSpPr>
          <p:cNvPr id="25" name="Rectangle: Rounded Corners 24">
            <a:extLst>
              <a:ext uri="{FF2B5EF4-FFF2-40B4-BE49-F238E27FC236}">
                <a16:creationId xmlns:a16="http://schemas.microsoft.com/office/drawing/2014/main" id="{A5E7275D-D200-9025-F266-7C01828837BB}"/>
              </a:ext>
            </a:extLst>
          </p:cNvPr>
          <p:cNvSpPr/>
          <p:nvPr/>
        </p:nvSpPr>
        <p:spPr>
          <a:xfrm>
            <a:off x="5023160" y="2778806"/>
            <a:ext cx="1971040" cy="534141"/>
          </a:xfrm>
          <a:prstGeom prst="roundRect">
            <a:avLst/>
          </a:prstGeom>
          <a:solidFill>
            <a:schemeClr val="accent3">
              <a:lumMod val="40000"/>
              <a:lumOff val="60000"/>
            </a:schemeClr>
          </a:solidFill>
          <a:ln>
            <a:solidFill>
              <a:schemeClr val="accent3">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accent4">
                    <a:lumMod val="50000"/>
                  </a:schemeClr>
                </a:solidFill>
                <a:latin typeface="Abadi Extra Light" panose="020B0204020104020204" pitchFamily="34" charset="0"/>
              </a:rPr>
              <a:t>Identify Problems &amp; Breakdowns</a:t>
            </a:r>
          </a:p>
        </p:txBody>
      </p:sp>
      <p:sp>
        <p:nvSpPr>
          <p:cNvPr id="26" name="Rectangle: Rounded Corners 25">
            <a:extLst>
              <a:ext uri="{FF2B5EF4-FFF2-40B4-BE49-F238E27FC236}">
                <a16:creationId xmlns:a16="http://schemas.microsoft.com/office/drawing/2014/main" id="{B4CA9F0B-30A6-6FDE-CB2F-9CE0D6040E3F}"/>
              </a:ext>
            </a:extLst>
          </p:cNvPr>
          <p:cNvSpPr/>
          <p:nvPr/>
        </p:nvSpPr>
        <p:spPr>
          <a:xfrm>
            <a:off x="9020160" y="2778806"/>
            <a:ext cx="1971040" cy="534141"/>
          </a:xfrm>
          <a:prstGeom prst="roundRect">
            <a:avLst/>
          </a:prstGeom>
          <a:solidFill>
            <a:schemeClr val="accent5">
              <a:lumMod val="60000"/>
              <a:lumOff val="40000"/>
            </a:schemeClr>
          </a:solidFill>
          <a:ln>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950" b="1">
                <a:solidFill>
                  <a:schemeClr val="accent4">
                    <a:lumMod val="50000"/>
                  </a:schemeClr>
                </a:solidFill>
                <a:latin typeface="Abadi Extra Light" panose="020B0204020104020204" pitchFamily="34" charset="0"/>
              </a:rPr>
              <a:t>Improve Efficiency</a:t>
            </a:r>
          </a:p>
        </p:txBody>
      </p:sp>
      <p:sp>
        <p:nvSpPr>
          <p:cNvPr id="27" name="Rectangle: Rounded Corners 26">
            <a:extLst>
              <a:ext uri="{FF2B5EF4-FFF2-40B4-BE49-F238E27FC236}">
                <a16:creationId xmlns:a16="http://schemas.microsoft.com/office/drawing/2014/main" id="{1AF1DCCE-258C-F2A9-1393-16AECDB8ECC3}"/>
              </a:ext>
            </a:extLst>
          </p:cNvPr>
          <p:cNvSpPr/>
          <p:nvPr/>
        </p:nvSpPr>
        <p:spPr>
          <a:xfrm>
            <a:off x="1053620" y="3581400"/>
            <a:ext cx="1971040" cy="2382520"/>
          </a:xfrm>
          <a:prstGeom prst="roundRect">
            <a:avLst/>
          </a:prstGeom>
          <a:noFill/>
          <a:ln>
            <a:solidFill>
              <a:schemeClr val="accent2">
                <a:lumMod val="40000"/>
                <a:lumOff val="60000"/>
              </a:schemeClr>
            </a:solidFill>
          </a:ln>
          <a:effectLst>
            <a:glow rad="101600">
              <a:schemeClr val="accent2">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Rounded Corners 27">
            <a:extLst>
              <a:ext uri="{FF2B5EF4-FFF2-40B4-BE49-F238E27FC236}">
                <a16:creationId xmlns:a16="http://schemas.microsoft.com/office/drawing/2014/main" id="{2F2A6C9E-400B-BBD3-2B3F-AA569E6DCD7E}"/>
              </a:ext>
            </a:extLst>
          </p:cNvPr>
          <p:cNvSpPr/>
          <p:nvPr/>
        </p:nvSpPr>
        <p:spPr>
          <a:xfrm>
            <a:off x="9020160" y="3581400"/>
            <a:ext cx="1971040" cy="2958842"/>
          </a:xfrm>
          <a:prstGeom prst="roundRect">
            <a:avLst/>
          </a:prstGeom>
          <a:noFill/>
          <a:ln>
            <a:solidFill>
              <a:schemeClr val="accent5">
                <a:lumMod val="60000"/>
                <a:lumOff val="40000"/>
              </a:schemeClr>
            </a:solidFill>
          </a:ln>
          <a:effectLst>
            <a:glow rad="101600">
              <a:schemeClr val="accent5">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chemeClr val="accent5">
                    <a:lumMod val="75000"/>
                  </a:schemeClr>
                </a:solidFill>
              </a:ln>
              <a:solidFill>
                <a:schemeClr val="accent5">
                  <a:lumMod val="60000"/>
                  <a:lumOff val="40000"/>
                </a:schemeClr>
              </a:solidFill>
            </a:endParaRPr>
          </a:p>
        </p:txBody>
      </p:sp>
      <p:sp>
        <p:nvSpPr>
          <p:cNvPr id="29" name="Rectangle: Rounded Corners 28">
            <a:extLst>
              <a:ext uri="{FF2B5EF4-FFF2-40B4-BE49-F238E27FC236}">
                <a16:creationId xmlns:a16="http://schemas.microsoft.com/office/drawing/2014/main" id="{E7499332-2196-23AD-BAF6-276FB75E4BFD}"/>
              </a:ext>
            </a:extLst>
          </p:cNvPr>
          <p:cNvSpPr/>
          <p:nvPr/>
        </p:nvSpPr>
        <p:spPr>
          <a:xfrm>
            <a:off x="5023160" y="3581400"/>
            <a:ext cx="1971040" cy="2382520"/>
          </a:xfrm>
          <a:prstGeom prst="roundRect">
            <a:avLst/>
          </a:prstGeom>
          <a:noFill/>
          <a:ln>
            <a:solidFill>
              <a:schemeClr val="accent3">
                <a:lumMod val="40000"/>
                <a:lumOff val="60000"/>
              </a:schemeClr>
            </a:solidFill>
          </a:ln>
          <a:effectLst>
            <a:glow rad="1016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E1F9ACA-EA04-C873-E85B-A66B1FB780DF}"/>
              </a:ext>
            </a:extLst>
          </p:cNvPr>
          <p:cNvSpPr txBox="1"/>
          <p:nvPr/>
        </p:nvSpPr>
        <p:spPr>
          <a:xfrm>
            <a:off x="1053620" y="3677920"/>
            <a:ext cx="1943580" cy="1631216"/>
          </a:xfrm>
          <a:prstGeom prst="rect">
            <a:avLst/>
          </a:prstGeom>
          <a:noFill/>
        </p:spPr>
        <p:txBody>
          <a:bodyPr wrap="square" rtlCol="0">
            <a:spAutoFit/>
          </a:bodyPr>
          <a:lstStyle/>
          <a:p>
            <a:pPr marL="285750" indent="-285750">
              <a:buFont typeface="Arial" panose="020B0604020202020204" pitchFamily="34" charset="0"/>
              <a:buChar char="•"/>
            </a:pPr>
            <a:r>
              <a:rPr lang="en-US" sz="2000">
                <a:solidFill>
                  <a:schemeClr val="accent2">
                    <a:lumMod val="40000"/>
                    <a:lumOff val="60000"/>
                  </a:schemeClr>
                </a:solidFill>
              </a:rPr>
              <a:t>Attribution</a:t>
            </a:r>
          </a:p>
          <a:p>
            <a:pPr marL="285750" indent="-285750">
              <a:buFont typeface="Arial" panose="020B0604020202020204" pitchFamily="34" charset="0"/>
              <a:buChar char="•"/>
            </a:pPr>
            <a:r>
              <a:rPr lang="en-US" sz="2000">
                <a:solidFill>
                  <a:schemeClr val="accent2">
                    <a:lumMod val="40000"/>
                    <a:lumOff val="60000"/>
                  </a:schemeClr>
                </a:solidFill>
              </a:rPr>
              <a:t>Patients Not Seen</a:t>
            </a:r>
          </a:p>
          <a:p>
            <a:pPr marL="285750" indent="-285750">
              <a:buFont typeface="Arial" panose="020B0604020202020204" pitchFamily="34" charset="0"/>
              <a:buChar char="•"/>
            </a:pPr>
            <a:r>
              <a:rPr lang="en-US" sz="2000">
                <a:solidFill>
                  <a:schemeClr val="accent2">
                    <a:lumMod val="40000"/>
                    <a:lumOff val="60000"/>
                  </a:schemeClr>
                </a:solidFill>
              </a:rPr>
              <a:t>Department Crossover</a:t>
            </a:r>
          </a:p>
        </p:txBody>
      </p:sp>
      <p:sp>
        <p:nvSpPr>
          <p:cNvPr id="32" name="TextBox 31">
            <a:extLst>
              <a:ext uri="{FF2B5EF4-FFF2-40B4-BE49-F238E27FC236}">
                <a16:creationId xmlns:a16="http://schemas.microsoft.com/office/drawing/2014/main" id="{ACA86CDC-3396-9A31-E7D8-6815E53993CA}"/>
              </a:ext>
            </a:extLst>
          </p:cNvPr>
          <p:cNvSpPr txBox="1"/>
          <p:nvPr/>
        </p:nvSpPr>
        <p:spPr>
          <a:xfrm>
            <a:off x="5050620" y="3677920"/>
            <a:ext cx="1943580" cy="2246769"/>
          </a:xfrm>
          <a:prstGeom prst="rect">
            <a:avLst/>
          </a:prstGeom>
          <a:noFill/>
        </p:spPr>
        <p:txBody>
          <a:bodyPr wrap="square" rtlCol="0">
            <a:spAutoFit/>
          </a:bodyPr>
          <a:lstStyle/>
          <a:p>
            <a:pPr marL="285750" indent="-285750">
              <a:buFont typeface="Arial" panose="020B0604020202020204" pitchFamily="34" charset="0"/>
              <a:buChar char="•"/>
            </a:pPr>
            <a:r>
              <a:rPr lang="en-US" sz="2000">
                <a:solidFill>
                  <a:schemeClr val="accent3">
                    <a:lumMod val="40000"/>
                    <a:lumOff val="60000"/>
                  </a:schemeClr>
                </a:solidFill>
              </a:rPr>
              <a:t>Real-time look at data/metric changes</a:t>
            </a:r>
          </a:p>
          <a:p>
            <a:pPr marL="285750" indent="-285750">
              <a:buFont typeface="Arial" panose="020B0604020202020204" pitchFamily="34" charset="0"/>
              <a:buChar char="•"/>
            </a:pPr>
            <a:r>
              <a:rPr lang="en-US" sz="2000">
                <a:solidFill>
                  <a:schemeClr val="accent3">
                    <a:lumMod val="40000"/>
                    <a:lumOff val="60000"/>
                  </a:schemeClr>
                </a:solidFill>
              </a:rPr>
              <a:t>Review reporting &amp; registries</a:t>
            </a:r>
          </a:p>
        </p:txBody>
      </p:sp>
      <p:sp>
        <p:nvSpPr>
          <p:cNvPr id="33" name="TextBox 32">
            <a:extLst>
              <a:ext uri="{FF2B5EF4-FFF2-40B4-BE49-F238E27FC236}">
                <a16:creationId xmlns:a16="http://schemas.microsoft.com/office/drawing/2014/main" id="{C6D63E0A-E38C-2FD0-B8C1-9B38256C7D61}"/>
              </a:ext>
            </a:extLst>
          </p:cNvPr>
          <p:cNvSpPr txBox="1"/>
          <p:nvPr/>
        </p:nvSpPr>
        <p:spPr>
          <a:xfrm>
            <a:off x="9047620" y="3677920"/>
            <a:ext cx="1943580" cy="2862322"/>
          </a:xfrm>
          <a:prstGeom prst="rect">
            <a:avLst/>
          </a:prstGeom>
          <a:noFill/>
        </p:spPr>
        <p:txBody>
          <a:bodyPr wrap="square" rtlCol="0">
            <a:spAutoFit/>
          </a:bodyPr>
          <a:lstStyle/>
          <a:p>
            <a:pPr marL="285750" indent="-285750">
              <a:buFont typeface="Arial" panose="020B0604020202020204" pitchFamily="34" charset="0"/>
              <a:buChar char="•"/>
            </a:pPr>
            <a:r>
              <a:rPr lang="en-US" sz="2000">
                <a:solidFill>
                  <a:schemeClr val="accent5">
                    <a:lumMod val="60000"/>
                    <a:lumOff val="40000"/>
                  </a:schemeClr>
                </a:solidFill>
              </a:rPr>
              <a:t>Outreach Expansion</a:t>
            </a:r>
          </a:p>
          <a:p>
            <a:pPr marL="285750" indent="-285750">
              <a:buFont typeface="Arial" panose="020B0604020202020204" pitchFamily="34" charset="0"/>
              <a:buChar char="•"/>
            </a:pPr>
            <a:r>
              <a:rPr lang="en-US" sz="2000">
                <a:solidFill>
                  <a:schemeClr val="accent5">
                    <a:lumMod val="60000"/>
                    <a:lumOff val="40000"/>
                  </a:schemeClr>
                </a:solidFill>
              </a:rPr>
              <a:t>Target Populations</a:t>
            </a:r>
          </a:p>
          <a:p>
            <a:pPr marL="285750" indent="-285750">
              <a:buFont typeface="Arial" panose="020B0604020202020204" pitchFamily="34" charset="0"/>
              <a:buChar char="•"/>
            </a:pPr>
            <a:r>
              <a:rPr lang="en-US" sz="2000">
                <a:solidFill>
                  <a:schemeClr val="accent5">
                    <a:lumMod val="60000"/>
                    <a:lumOff val="40000"/>
                  </a:schemeClr>
                </a:solidFill>
              </a:rPr>
              <a:t>Pre Visit Planning</a:t>
            </a:r>
          </a:p>
          <a:p>
            <a:pPr marL="285750" indent="-285750">
              <a:buFont typeface="Arial" panose="020B0604020202020204" pitchFamily="34" charset="0"/>
              <a:buChar char="•"/>
            </a:pPr>
            <a:r>
              <a:rPr lang="en-US" sz="2000">
                <a:solidFill>
                  <a:schemeClr val="accent5">
                    <a:lumMod val="60000"/>
                    <a:lumOff val="40000"/>
                  </a:schemeClr>
                </a:solidFill>
              </a:rPr>
              <a:t>Increase Staff Engagement</a:t>
            </a:r>
          </a:p>
        </p:txBody>
      </p:sp>
    </p:spTree>
    <p:extLst>
      <p:ext uri="{BB962C8B-B14F-4D97-AF65-F5344CB8AC3E}">
        <p14:creationId xmlns:p14="http://schemas.microsoft.com/office/powerpoint/2010/main" val="15001318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0F2D4-837D-0B5B-6653-2031209109C1}"/>
            </a:ext>
          </a:extLst>
        </p:cNvPr>
        <p:cNvGrpSpPr/>
        <p:nvPr/>
      </p:nvGrpSpPr>
      <p:grpSpPr>
        <a:xfrm>
          <a:off x="0" y="0"/>
          <a:ext cx="0" cy="0"/>
          <a:chOff x="0" y="0"/>
          <a:chExt cx="0" cy="0"/>
        </a:xfrm>
      </p:grpSpPr>
      <p:sp>
        <p:nvSpPr>
          <p:cNvPr id="35" name="Rectangle 34">
            <a:extLst>
              <a:ext uri="{FF2B5EF4-FFF2-40B4-BE49-F238E27FC236}">
                <a16:creationId xmlns:a16="http://schemas.microsoft.com/office/drawing/2014/main" id="{C5FE5848-15C5-6EAC-37E9-B40C1F9C97CD}"/>
              </a:ext>
            </a:extLst>
          </p:cNvPr>
          <p:cNvSpPr/>
          <p:nvPr/>
        </p:nvSpPr>
        <p:spPr>
          <a:xfrm>
            <a:off x="113948" y="908214"/>
            <a:ext cx="11964104" cy="586493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3C8B0410-5F84-AC32-49D5-9937AD792E0A}"/>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a:latin typeface="Abadi Extra Light" panose="020B0204020104020204" pitchFamily="34" charset="0"/>
                <a:cs typeface="Arial" panose="020B0604020202020204" pitchFamily="34" charset="0"/>
              </a:rPr>
              <a:t>Phase 1:</a:t>
            </a:r>
            <a:endParaRPr lang="en-US" b="1">
              <a:latin typeface="Abadi Extra Light" panose="020B0204020104020204" pitchFamily="34" charset="0"/>
              <a:cs typeface="Arial" panose="020B0604020202020204" pitchFamily="34" charset="0"/>
            </a:endParaRPr>
          </a:p>
        </p:txBody>
      </p:sp>
      <p:pic>
        <p:nvPicPr>
          <p:cNvPr id="23" name="Graphic 22" descr="Soap outline">
            <a:extLst>
              <a:ext uri="{FF2B5EF4-FFF2-40B4-BE49-F238E27FC236}">
                <a16:creationId xmlns:a16="http://schemas.microsoft.com/office/drawing/2014/main" id="{8DF05ECF-809C-8DD5-2EB1-CF58F232349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33114" y="1432103"/>
            <a:ext cx="1218286" cy="1218286"/>
          </a:xfrm>
          <a:prstGeom prst="rect">
            <a:avLst/>
          </a:prstGeom>
        </p:spPr>
      </p:pic>
      <p:sp>
        <p:nvSpPr>
          <p:cNvPr id="24" name="Rectangle: Rounded Corners 23">
            <a:extLst>
              <a:ext uri="{FF2B5EF4-FFF2-40B4-BE49-F238E27FC236}">
                <a16:creationId xmlns:a16="http://schemas.microsoft.com/office/drawing/2014/main" id="{68F97EE3-46AB-FFC4-E96E-987520BE3C46}"/>
              </a:ext>
            </a:extLst>
          </p:cNvPr>
          <p:cNvSpPr/>
          <p:nvPr/>
        </p:nvSpPr>
        <p:spPr>
          <a:xfrm>
            <a:off x="1026160" y="2778806"/>
            <a:ext cx="1971040" cy="534141"/>
          </a:xfrm>
          <a:prstGeom prst="roundRect">
            <a:avLst/>
          </a:prstGeom>
          <a:solidFill>
            <a:schemeClr val="accent2">
              <a:lumMod val="60000"/>
              <a:lumOff val="40000"/>
            </a:schemeClr>
          </a:solidFill>
          <a:ln>
            <a:solidFill>
              <a:schemeClr val="accent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accent4">
                    <a:lumMod val="50000"/>
                  </a:schemeClr>
                </a:solidFill>
                <a:latin typeface="Abadi Extra Light" panose="020B0204020104020204" pitchFamily="34" charset="0"/>
              </a:rPr>
              <a:t>Clean Up</a:t>
            </a:r>
          </a:p>
        </p:txBody>
      </p:sp>
      <p:sp>
        <p:nvSpPr>
          <p:cNvPr id="27" name="Rectangle: Rounded Corners 26">
            <a:extLst>
              <a:ext uri="{FF2B5EF4-FFF2-40B4-BE49-F238E27FC236}">
                <a16:creationId xmlns:a16="http://schemas.microsoft.com/office/drawing/2014/main" id="{0894F29A-65E8-57DB-2337-2DCC157E18D7}"/>
              </a:ext>
            </a:extLst>
          </p:cNvPr>
          <p:cNvSpPr/>
          <p:nvPr/>
        </p:nvSpPr>
        <p:spPr>
          <a:xfrm>
            <a:off x="1053620" y="3581400"/>
            <a:ext cx="1971040" cy="2382520"/>
          </a:xfrm>
          <a:prstGeom prst="roundRect">
            <a:avLst/>
          </a:prstGeom>
          <a:noFill/>
          <a:ln>
            <a:solidFill>
              <a:schemeClr val="accent2">
                <a:lumMod val="40000"/>
                <a:lumOff val="60000"/>
              </a:schemeClr>
            </a:solidFill>
          </a:ln>
          <a:effectLst>
            <a:glow rad="101600">
              <a:schemeClr val="accent2">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BC62392-DDCE-4904-B172-F734D7A0961C}"/>
              </a:ext>
            </a:extLst>
          </p:cNvPr>
          <p:cNvSpPr txBox="1"/>
          <p:nvPr/>
        </p:nvSpPr>
        <p:spPr>
          <a:xfrm>
            <a:off x="1053620" y="3677920"/>
            <a:ext cx="1943580" cy="1631216"/>
          </a:xfrm>
          <a:prstGeom prst="rect">
            <a:avLst/>
          </a:prstGeom>
          <a:noFill/>
        </p:spPr>
        <p:txBody>
          <a:bodyPr wrap="square" rtlCol="0">
            <a:spAutoFit/>
          </a:bodyPr>
          <a:lstStyle/>
          <a:p>
            <a:pPr marL="285750" indent="-285750">
              <a:buFont typeface="Arial" panose="020B0604020202020204" pitchFamily="34" charset="0"/>
              <a:buChar char="•"/>
            </a:pPr>
            <a:r>
              <a:rPr lang="en-US" sz="2000">
                <a:solidFill>
                  <a:schemeClr val="accent2">
                    <a:lumMod val="40000"/>
                    <a:lumOff val="60000"/>
                  </a:schemeClr>
                </a:solidFill>
              </a:rPr>
              <a:t>Attribution</a:t>
            </a:r>
          </a:p>
          <a:p>
            <a:pPr marL="285750" indent="-285750">
              <a:buFont typeface="Arial" panose="020B0604020202020204" pitchFamily="34" charset="0"/>
              <a:buChar char="•"/>
            </a:pPr>
            <a:r>
              <a:rPr lang="en-US" sz="2000">
                <a:solidFill>
                  <a:schemeClr val="accent2">
                    <a:lumMod val="40000"/>
                    <a:lumOff val="60000"/>
                  </a:schemeClr>
                </a:solidFill>
              </a:rPr>
              <a:t>Patients Not Seen</a:t>
            </a:r>
          </a:p>
          <a:p>
            <a:pPr marL="285750" indent="-285750">
              <a:buFont typeface="Arial" panose="020B0604020202020204" pitchFamily="34" charset="0"/>
              <a:buChar char="•"/>
            </a:pPr>
            <a:r>
              <a:rPr lang="en-US" sz="2000">
                <a:solidFill>
                  <a:schemeClr val="accent2">
                    <a:lumMod val="40000"/>
                    <a:lumOff val="60000"/>
                  </a:schemeClr>
                </a:solidFill>
              </a:rPr>
              <a:t>Department Crossover</a:t>
            </a:r>
          </a:p>
        </p:txBody>
      </p:sp>
      <p:sp>
        <p:nvSpPr>
          <p:cNvPr id="2" name="TextBox 1">
            <a:extLst>
              <a:ext uri="{FF2B5EF4-FFF2-40B4-BE49-F238E27FC236}">
                <a16:creationId xmlns:a16="http://schemas.microsoft.com/office/drawing/2014/main" id="{959C077F-5986-F8D6-D828-EB9A6F955A37}"/>
              </a:ext>
            </a:extLst>
          </p:cNvPr>
          <p:cNvSpPr txBox="1"/>
          <p:nvPr/>
        </p:nvSpPr>
        <p:spPr>
          <a:xfrm>
            <a:off x="4844375" y="1947855"/>
            <a:ext cx="6624536" cy="3785652"/>
          </a:xfrm>
          <a:prstGeom prst="rect">
            <a:avLst/>
          </a:prstGeom>
          <a:noFill/>
        </p:spPr>
        <p:txBody>
          <a:bodyPr wrap="square" rtlCol="0">
            <a:spAutoFit/>
          </a:bodyPr>
          <a:lstStyle/>
          <a:p>
            <a:pPr marL="285750" indent="-285750">
              <a:buFont typeface="Arial" panose="020B0604020202020204" pitchFamily="34" charset="0"/>
              <a:buChar char="•"/>
            </a:pPr>
            <a:r>
              <a:rPr lang="en-US" sz="2000" b="1">
                <a:solidFill>
                  <a:schemeClr val="accent2">
                    <a:lumMod val="40000"/>
                    <a:lumOff val="60000"/>
                  </a:schemeClr>
                </a:solidFill>
                <a:latin typeface="Abadi Extra Light" panose="020B0204020104020204" pitchFamily="34" charset="0"/>
              </a:rPr>
              <a:t>Utilizing metric-based reports to identify patients </a:t>
            </a:r>
          </a:p>
          <a:p>
            <a:pPr marL="800100" lvl="1" indent="-342900">
              <a:buFont typeface="Wingdings" panose="05000000000000000000" pitchFamily="2" charset="2"/>
              <a:buChar char="ü"/>
            </a:pPr>
            <a:r>
              <a:rPr lang="en-US" sz="2000" b="1">
                <a:solidFill>
                  <a:schemeClr val="accent2">
                    <a:lumMod val="40000"/>
                    <a:lumOff val="60000"/>
                  </a:schemeClr>
                </a:solidFill>
                <a:latin typeface="Abadi Extra Light" panose="020B0204020104020204" pitchFamily="34" charset="0"/>
              </a:rPr>
              <a:t>not seen in over 2 years, </a:t>
            </a:r>
          </a:p>
          <a:p>
            <a:pPr marL="800100" lvl="1" indent="-342900">
              <a:buFont typeface="Wingdings" panose="05000000000000000000" pitchFamily="2" charset="2"/>
              <a:buChar char="ü"/>
            </a:pPr>
            <a:r>
              <a:rPr lang="en-US" sz="2000" b="1">
                <a:solidFill>
                  <a:schemeClr val="accent2">
                    <a:lumMod val="40000"/>
                    <a:lumOff val="60000"/>
                  </a:schemeClr>
                </a:solidFill>
                <a:latin typeface="Abadi Extra Light" panose="020B0204020104020204" pitchFamily="34" charset="0"/>
              </a:rPr>
              <a:t>patient’s unassigned/incorrectly assigned to a PCP,</a:t>
            </a:r>
          </a:p>
          <a:p>
            <a:pPr marL="800100" lvl="1" indent="-342900">
              <a:buFont typeface="Wingdings" panose="05000000000000000000" pitchFamily="2" charset="2"/>
              <a:buChar char="ü"/>
            </a:pPr>
            <a:r>
              <a:rPr lang="en-US" sz="2000" b="1">
                <a:solidFill>
                  <a:schemeClr val="accent2">
                    <a:lumMod val="40000"/>
                    <a:lumOff val="60000"/>
                  </a:schemeClr>
                </a:solidFill>
                <a:latin typeface="Abadi Extra Light" panose="020B0204020104020204" pitchFamily="34" charset="0"/>
              </a:rPr>
              <a:t>review patient lists for Providers who have left our Organization </a:t>
            </a:r>
          </a:p>
          <a:p>
            <a:pPr marL="285750" indent="-285750">
              <a:buFont typeface="Arial" panose="020B0604020202020204" pitchFamily="34" charset="0"/>
              <a:buChar char="•"/>
            </a:pPr>
            <a:endParaRPr lang="en-US" sz="2000" b="1">
              <a:solidFill>
                <a:schemeClr val="accent2">
                  <a:lumMod val="40000"/>
                  <a:lumOff val="60000"/>
                </a:schemeClr>
              </a:solidFill>
              <a:latin typeface="Abadi Extra Light" panose="020B0204020104020204" pitchFamily="34" charset="0"/>
            </a:endParaRPr>
          </a:p>
          <a:p>
            <a:pPr marL="285750" indent="-285750">
              <a:buFont typeface="Arial" panose="020B0604020202020204" pitchFamily="34" charset="0"/>
              <a:buChar char="•"/>
            </a:pPr>
            <a:r>
              <a:rPr lang="en-US" sz="2000" b="1">
                <a:solidFill>
                  <a:schemeClr val="accent2">
                    <a:lumMod val="40000"/>
                    <a:lumOff val="60000"/>
                  </a:schemeClr>
                </a:solidFill>
                <a:latin typeface="Abadi Extra Light" panose="020B0204020104020204" pitchFamily="34" charset="0"/>
              </a:rPr>
              <a:t>Even patients that do not see our Medical dept can be included in our Population due to seeing other service lines we offer</a:t>
            </a:r>
          </a:p>
          <a:p>
            <a:pPr marL="285750" indent="-285750">
              <a:buFont typeface="Arial" panose="020B0604020202020204" pitchFamily="34" charset="0"/>
              <a:buChar char="•"/>
            </a:pPr>
            <a:endParaRPr lang="en-US" sz="2000" b="1">
              <a:solidFill>
                <a:schemeClr val="accent2">
                  <a:lumMod val="40000"/>
                  <a:lumOff val="60000"/>
                </a:schemeClr>
              </a:solidFill>
              <a:latin typeface="Abadi Extra Light" panose="020B0204020104020204" pitchFamily="34" charset="0"/>
            </a:endParaRPr>
          </a:p>
          <a:p>
            <a:pPr marL="285750" indent="-285750">
              <a:buFont typeface="Arial" panose="020B0604020202020204" pitchFamily="34" charset="0"/>
              <a:buChar char="•"/>
            </a:pPr>
            <a:r>
              <a:rPr lang="en-US" sz="2000" b="1">
                <a:solidFill>
                  <a:schemeClr val="accent2">
                    <a:lumMod val="40000"/>
                    <a:lumOff val="60000"/>
                  </a:schemeClr>
                </a:solidFill>
                <a:latin typeface="Abadi Extra Light" panose="020B0204020104020204" pitchFamily="34" charset="0"/>
              </a:rPr>
              <a:t>We’ve worked to educate the importance of the PCP field, how it affects reporting &amp; worklists</a:t>
            </a:r>
          </a:p>
        </p:txBody>
      </p:sp>
    </p:spTree>
    <p:extLst>
      <p:ext uri="{BB962C8B-B14F-4D97-AF65-F5344CB8AC3E}">
        <p14:creationId xmlns:p14="http://schemas.microsoft.com/office/powerpoint/2010/main" val="2532368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D3019-07C1-C7F2-BCA1-03760C84C520}"/>
            </a:ext>
          </a:extLst>
        </p:cNvPr>
        <p:cNvGrpSpPr/>
        <p:nvPr/>
      </p:nvGrpSpPr>
      <p:grpSpPr>
        <a:xfrm>
          <a:off x="0" y="0"/>
          <a:ext cx="0" cy="0"/>
          <a:chOff x="0" y="0"/>
          <a:chExt cx="0" cy="0"/>
        </a:xfrm>
      </p:grpSpPr>
      <p:sp>
        <p:nvSpPr>
          <p:cNvPr id="35" name="Rectangle 34">
            <a:extLst>
              <a:ext uri="{FF2B5EF4-FFF2-40B4-BE49-F238E27FC236}">
                <a16:creationId xmlns:a16="http://schemas.microsoft.com/office/drawing/2014/main" id="{E084B501-0387-4CA6-008B-90771ADD81D0}"/>
              </a:ext>
            </a:extLst>
          </p:cNvPr>
          <p:cNvSpPr/>
          <p:nvPr/>
        </p:nvSpPr>
        <p:spPr>
          <a:xfrm>
            <a:off x="113948" y="894080"/>
            <a:ext cx="11964104" cy="586493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7CCF9439-16E4-4921-4E24-45A97B93CBA9}"/>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a:latin typeface="Abadi Extra Light" panose="020B0204020104020204" pitchFamily="34" charset="0"/>
                <a:cs typeface="Arial" panose="020B0604020202020204" pitchFamily="34" charset="0"/>
              </a:rPr>
              <a:t>Phase 2:</a:t>
            </a:r>
            <a:endParaRPr lang="en-US" b="1">
              <a:latin typeface="Abadi Extra Light" panose="020B0204020104020204" pitchFamily="34" charset="0"/>
              <a:cs typeface="Arial" panose="020B0604020202020204" pitchFamily="34" charset="0"/>
            </a:endParaRPr>
          </a:p>
        </p:txBody>
      </p:sp>
      <p:sp>
        <p:nvSpPr>
          <p:cNvPr id="25" name="Rectangle: Rounded Corners 24">
            <a:extLst>
              <a:ext uri="{FF2B5EF4-FFF2-40B4-BE49-F238E27FC236}">
                <a16:creationId xmlns:a16="http://schemas.microsoft.com/office/drawing/2014/main" id="{ACA821EB-AB0C-B3D6-9094-557CFB832EC0}"/>
              </a:ext>
            </a:extLst>
          </p:cNvPr>
          <p:cNvSpPr/>
          <p:nvPr/>
        </p:nvSpPr>
        <p:spPr>
          <a:xfrm>
            <a:off x="781900" y="2778805"/>
            <a:ext cx="1971040" cy="534141"/>
          </a:xfrm>
          <a:prstGeom prst="roundRect">
            <a:avLst/>
          </a:prstGeom>
          <a:solidFill>
            <a:schemeClr val="accent3">
              <a:lumMod val="40000"/>
              <a:lumOff val="60000"/>
            </a:schemeClr>
          </a:solidFill>
          <a:ln>
            <a:solidFill>
              <a:schemeClr val="accent3">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a:solidFill>
                  <a:schemeClr val="accent4">
                    <a:lumMod val="50000"/>
                  </a:schemeClr>
                </a:solidFill>
                <a:latin typeface="Abadi Extra Light" panose="020B0204020104020204" pitchFamily="34" charset="0"/>
              </a:rPr>
              <a:t>Identify Problems &amp; Breakdowns</a:t>
            </a:r>
          </a:p>
        </p:txBody>
      </p:sp>
      <p:sp>
        <p:nvSpPr>
          <p:cNvPr id="29" name="Rectangle: Rounded Corners 28">
            <a:extLst>
              <a:ext uri="{FF2B5EF4-FFF2-40B4-BE49-F238E27FC236}">
                <a16:creationId xmlns:a16="http://schemas.microsoft.com/office/drawing/2014/main" id="{3D6CE82A-82AE-C048-DEA0-FF2F2D4D73BC}"/>
              </a:ext>
            </a:extLst>
          </p:cNvPr>
          <p:cNvSpPr/>
          <p:nvPr/>
        </p:nvSpPr>
        <p:spPr>
          <a:xfrm>
            <a:off x="781900" y="3581400"/>
            <a:ext cx="1971040" cy="2382520"/>
          </a:xfrm>
          <a:prstGeom prst="roundRect">
            <a:avLst/>
          </a:prstGeom>
          <a:noFill/>
          <a:ln>
            <a:solidFill>
              <a:schemeClr val="accent3">
                <a:lumMod val="40000"/>
                <a:lumOff val="60000"/>
              </a:schemeClr>
            </a:solidFill>
          </a:ln>
          <a:effectLst>
            <a:glow rad="1016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D355CCF2-A6B4-87AE-86E9-AEAD3A339D94}"/>
              </a:ext>
            </a:extLst>
          </p:cNvPr>
          <p:cNvSpPr txBox="1"/>
          <p:nvPr/>
        </p:nvSpPr>
        <p:spPr>
          <a:xfrm>
            <a:off x="836820" y="3581400"/>
            <a:ext cx="1943580" cy="2246769"/>
          </a:xfrm>
          <a:prstGeom prst="rect">
            <a:avLst/>
          </a:prstGeom>
          <a:noFill/>
        </p:spPr>
        <p:txBody>
          <a:bodyPr wrap="square" rtlCol="0">
            <a:spAutoFit/>
          </a:bodyPr>
          <a:lstStyle/>
          <a:p>
            <a:pPr marL="285750" indent="-285750">
              <a:buFont typeface="Arial" panose="020B0604020202020204" pitchFamily="34" charset="0"/>
              <a:buChar char="•"/>
            </a:pPr>
            <a:r>
              <a:rPr lang="en-US" sz="2000">
                <a:solidFill>
                  <a:schemeClr val="accent3">
                    <a:lumMod val="40000"/>
                    <a:lumOff val="60000"/>
                  </a:schemeClr>
                </a:solidFill>
              </a:rPr>
              <a:t>Real-time look at data/metric changes</a:t>
            </a:r>
          </a:p>
          <a:p>
            <a:pPr marL="285750" indent="-285750">
              <a:buFont typeface="Arial" panose="020B0604020202020204" pitchFamily="34" charset="0"/>
              <a:buChar char="•"/>
            </a:pPr>
            <a:r>
              <a:rPr lang="en-US" sz="2000">
                <a:solidFill>
                  <a:schemeClr val="accent3">
                    <a:lumMod val="40000"/>
                    <a:lumOff val="60000"/>
                  </a:schemeClr>
                </a:solidFill>
              </a:rPr>
              <a:t>Review reporting &amp; registries</a:t>
            </a:r>
          </a:p>
        </p:txBody>
      </p:sp>
      <p:pic>
        <p:nvPicPr>
          <p:cNvPr id="19" name="Graphic 18" descr="Research outline">
            <a:extLst>
              <a:ext uri="{FF2B5EF4-FFF2-40B4-BE49-F238E27FC236}">
                <a16:creationId xmlns:a16="http://schemas.microsoft.com/office/drawing/2014/main" id="{143C425E-2B0B-B8AA-9EDB-F82F57E3543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7557" y="1303686"/>
            <a:ext cx="1298326" cy="1298326"/>
          </a:xfrm>
          <a:prstGeom prst="rect">
            <a:avLst/>
          </a:prstGeom>
        </p:spPr>
      </p:pic>
      <p:sp>
        <p:nvSpPr>
          <p:cNvPr id="2" name="TextBox 1">
            <a:extLst>
              <a:ext uri="{FF2B5EF4-FFF2-40B4-BE49-F238E27FC236}">
                <a16:creationId xmlns:a16="http://schemas.microsoft.com/office/drawing/2014/main" id="{59843493-9660-5D9F-CE95-E6DA7E1AEA8C}"/>
              </a:ext>
            </a:extLst>
          </p:cNvPr>
          <p:cNvSpPr txBox="1"/>
          <p:nvPr/>
        </p:nvSpPr>
        <p:spPr>
          <a:xfrm>
            <a:off x="4785564" y="2087609"/>
            <a:ext cx="6624536" cy="3477875"/>
          </a:xfrm>
          <a:prstGeom prst="rect">
            <a:avLst/>
          </a:prstGeom>
          <a:noFill/>
        </p:spPr>
        <p:txBody>
          <a:bodyPr wrap="square" rtlCol="0">
            <a:spAutoFit/>
          </a:bodyPr>
          <a:lstStyle/>
          <a:p>
            <a:pPr marL="285750" indent="-285750">
              <a:buFont typeface="Arial" panose="020B0604020202020204" pitchFamily="34" charset="0"/>
              <a:buChar char="•"/>
            </a:pPr>
            <a:r>
              <a:rPr lang="en-US" sz="2000" b="1">
                <a:solidFill>
                  <a:schemeClr val="accent3">
                    <a:lumMod val="40000"/>
                    <a:lumOff val="60000"/>
                  </a:schemeClr>
                </a:solidFill>
                <a:latin typeface="Abadi Extra Light" panose="020B0204020104020204" pitchFamily="34" charset="0"/>
              </a:rPr>
              <a:t>Since implementing Population Health tools &amp; strategies, it’s given us the opportunity to identify and adapt or pivot much more quickly and with greater trust in the accuracy of our reports. </a:t>
            </a:r>
          </a:p>
          <a:p>
            <a:pPr marL="285750" indent="-285750">
              <a:buFont typeface="Arial" panose="020B0604020202020204" pitchFamily="34" charset="0"/>
              <a:buChar char="•"/>
            </a:pPr>
            <a:endParaRPr lang="en-US" sz="2000" b="1">
              <a:solidFill>
                <a:schemeClr val="accent3">
                  <a:lumMod val="40000"/>
                  <a:lumOff val="60000"/>
                </a:schemeClr>
              </a:solidFill>
              <a:latin typeface="Abadi Extra Light" panose="020B0204020104020204" pitchFamily="34" charset="0"/>
            </a:endParaRPr>
          </a:p>
          <a:p>
            <a:pPr marL="285750" indent="-285750">
              <a:buFont typeface="Arial" panose="020B0604020202020204" pitchFamily="34" charset="0"/>
              <a:buChar char="•"/>
            </a:pPr>
            <a:r>
              <a:rPr lang="en-US" sz="2000" b="1">
                <a:solidFill>
                  <a:schemeClr val="accent3">
                    <a:lumMod val="40000"/>
                    <a:lumOff val="60000"/>
                  </a:schemeClr>
                </a:solidFill>
                <a:latin typeface="Abadi Extra Light" panose="020B0204020104020204" pitchFamily="34" charset="0"/>
              </a:rPr>
              <a:t>We can monitor changes we make more effectively, often seeing report movement in 24 hours, when our dashboard updates, where previously so many of our reports were updated weekly &amp; dependent on Claims data. </a:t>
            </a:r>
          </a:p>
          <a:p>
            <a:pPr marL="285750" indent="-285750">
              <a:buFont typeface="Arial" panose="020B0604020202020204" pitchFamily="34" charset="0"/>
              <a:buChar char="•"/>
            </a:pPr>
            <a:endParaRPr lang="en-US" sz="2000">
              <a:solidFill>
                <a:schemeClr val="accent3">
                  <a:lumMod val="40000"/>
                  <a:lumOff val="60000"/>
                </a:schemeClr>
              </a:solidFill>
              <a:latin typeface="Abadi Extra Light" panose="020B0204020104020204" pitchFamily="34" charset="0"/>
            </a:endParaRPr>
          </a:p>
          <a:p>
            <a:pPr marL="285750" indent="-285750">
              <a:buFont typeface="Arial" panose="020B0604020202020204" pitchFamily="34" charset="0"/>
              <a:buChar char="•"/>
            </a:pPr>
            <a:endParaRPr lang="en-US" sz="2000">
              <a:solidFill>
                <a:schemeClr val="accent3">
                  <a:lumMod val="40000"/>
                  <a:lumOff val="60000"/>
                </a:schemeClr>
              </a:solidFill>
              <a:latin typeface="Abadi Extra Light" panose="020B0204020104020204" pitchFamily="34" charset="0"/>
            </a:endParaRPr>
          </a:p>
        </p:txBody>
      </p:sp>
    </p:spTree>
    <p:extLst>
      <p:ext uri="{BB962C8B-B14F-4D97-AF65-F5344CB8AC3E}">
        <p14:creationId xmlns:p14="http://schemas.microsoft.com/office/powerpoint/2010/main" val="440824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11D374-8D92-ECD2-ED22-67461E7655C4}"/>
            </a:ext>
          </a:extLst>
        </p:cNvPr>
        <p:cNvGrpSpPr/>
        <p:nvPr/>
      </p:nvGrpSpPr>
      <p:grpSpPr>
        <a:xfrm>
          <a:off x="0" y="0"/>
          <a:ext cx="0" cy="0"/>
          <a:chOff x="0" y="0"/>
          <a:chExt cx="0" cy="0"/>
        </a:xfrm>
      </p:grpSpPr>
      <p:sp>
        <p:nvSpPr>
          <p:cNvPr id="35" name="Rectangle 34">
            <a:extLst>
              <a:ext uri="{FF2B5EF4-FFF2-40B4-BE49-F238E27FC236}">
                <a16:creationId xmlns:a16="http://schemas.microsoft.com/office/drawing/2014/main" id="{4D4AEB23-007A-767E-6842-9FA878A82A61}"/>
              </a:ext>
            </a:extLst>
          </p:cNvPr>
          <p:cNvSpPr/>
          <p:nvPr/>
        </p:nvSpPr>
        <p:spPr>
          <a:xfrm>
            <a:off x="113948" y="908214"/>
            <a:ext cx="11964104" cy="586493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410E5868-FDBC-DBD2-3258-3ADD67365AD5}"/>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a:latin typeface="Abadi Extra Light" panose="020B0204020104020204" pitchFamily="34" charset="0"/>
                <a:cs typeface="Arial" panose="020B0604020202020204" pitchFamily="34" charset="0"/>
              </a:rPr>
              <a:t>Phase 3:</a:t>
            </a:r>
            <a:endParaRPr lang="en-US" b="1">
              <a:latin typeface="Abadi Extra Light" panose="020B0204020104020204" pitchFamily="34" charset="0"/>
              <a:cs typeface="Arial" panose="020B0604020202020204" pitchFamily="34" charset="0"/>
            </a:endParaRPr>
          </a:p>
        </p:txBody>
      </p:sp>
      <p:pic>
        <p:nvPicPr>
          <p:cNvPr id="17" name="Graphic 16" descr="Business Growth outline">
            <a:extLst>
              <a:ext uri="{FF2B5EF4-FFF2-40B4-BE49-F238E27FC236}">
                <a16:creationId xmlns:a16="http://schemas.microsoft.com/office/drawing/2014/main" id="{BF07745A-F5BE-8C4E-E43E-7C6EDB2A797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90204" y="1280545"/>
            <a:ext cx="1475120" cy="1475120"/>
          </a:xfrm>
          <a:prstGeom prst="rect">
            <a:avLst/>
          </a:prstGeom>
        </p:spPr>
      </p:pic>
      <p:sp>
        <p:nvSpPr>
          <p:cNvPr id="26" name="Rectangle: Rounded Corners 25">
            <a:extLst>
              <a:ext uri="{FF2B5EF4-FFF2-40B4-BE49-F238E27FC236}">
                <a16:creationId xmlns:a16="http://schemas.microsoft.com/office/drawing/2014/main" id="{81A0261A-B5DF-20FF-0A52-20D93585D957}"/>
              </a:ext>
            </a:extLst>
          </p:cNvPr>
          <p:cNvSpPr/>
          <p:nvPr/>
        </p:nvSpPr>
        <p:spPr>
          <a:xfrm>
            <a:off x="842244" y="2787710"/>
            <a:ext cx="1971040" cy="534141"/>
          </a:xfrm>
          <a:prstGeom prst="roundRect">
            <a:avLst/>
          </a:prstGeom>
          <a:solidFill>
            <a:schemeClr val="accent5">
              <a:lumMod val="60000"/>
              <a:lumOff val="40000"/>
            </a:schemeClr>
          </a:solidFill>
          <a:ln>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900" b="1">
                <a:solidFill>
                  <a:schemeClr val="accent4">
                    <a:lumMod val="50000"/>
                  </a:schemeClr>
                </a:solidFill>
                <a:latin typeface="Abadi Extra Light" panose="020B0204020104020204" pitchFamily="34" charset="0"/>
              </a:rPr>
              <a:t>Improve Efficiency</a:t>
            </a:r>
          </a:p>
        </p:txBody>
      </p:sp>
      <p:sp>
        <p:nvSpPr>
          <p:cNvPr id="28" name="Rectangle: Rounded Corners 27">
            <a:extLst>
              <a:ext uri="{FF2B5EF4-FFF2-40B4-BE49-F238E27FC236}">
                <a16:creationId xmlns:a16="http://schemas.microsoft.com/office/drawing/2014/main" id="{5A6F6CD2-559C-B675-12D5-102EA97B6D81}"/>
              </a:ext>
            </a:extLst>
          </p:cNvPr>
          <p:cNvSpPr/>
          <p:nvPr/>
        </p:nvSpPr>
        <p:spPr>
          <a:xfrm>
            <a:off x="814784" y="3568079"/>
            <a:ext cx="1971040" cy="2958842"/>
          </a:xfrm>
          <a:prstGeom prst="roundRect">
            <a:avLst/>
          </a:prstGeom>
          <a:noFill/>
          <a:ln>
            <a:solidFill>
              <a:schemeClr val="accent5">
                <a:lumMod val="60000"/>
                <a:lumOff val="40000"/>
              </a:schemeClr>
            </a:solidFill>
          </a:ln>
          <a:effectLst>
            <a:glow rad="101600">
              <a:schemeClr val="accent5">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n>
                <a:solidFill>
                  <a:schemeClr val="accent5">
                    <a:lumMod val="75000"/>
                  </a:schemeClr>
                </a:solidFill>
              </a:ln>
              <a:solidFill>
                <a:schemeClr val="accent5">
                  <a:lumMod val="60000"/>
                  <a:lumOff val="40000"/>
                </a:schemeClr>
              </a:solidFill>
            </a:endParaRPr>
          </a:p>
        </p:txBody>
      </p:sp>
      <p:sp>
        <p:nvSpPr>
          <p:cNvPr id="33" name="TextBox 32">
            <a:extLst>
              <a:ext uri="{FF2B5EF4-FFF2-40B4-BE49-F238E27FC236}">
                <a16:creationId xmlns:a16="http://schemas.microsoft.com/office/drawing/2014/main" id="{469C3132-4381-5DF9-2AFA-F83BD23FDB66}"/>
              </a:ext>
            </a:extLst>
          </p:cNvPr>
          <p:cNvSpPr txBox="1"/>
          <p:nvPr/>
        </p:nvSpPr>
        <p:spPr>
          <a:xfrm>
            <a:off x="842244" y="3664599"/>
            <a:ext cx="1943580" cy="2862322"/>
          </a:xfrm>
          <a:prstGeom prst="rect">
            <a:avLst/>
          </a:prstGeom>
          <a:noFill/>
        </p:spPr>
        <p:txBody>
          <a:bodyPr wrap="square" rtlCol="0">
            <a:spAutoFit/>
          </a:bodyPr>
          <a:lstStyle/>
          <a:p>
            <a:pPr marL="285750" indent="-285750">
              <a:buFont typeface="Arial" panose="020B0604020202020204" pitchFamily="34" charset="0"/>
              <a:buChar char="•"/>
            </a:pPr>
            <a:r>
              <a:rPr lang="en-US" sz="2000">
                <a:solidFill>
                  <a:schemeClr val="accent5">
                    <a:lumMod val="60000"/>
                    <a:lumOff val="40000"/>
                  </a:schemeClr>
                </a:solidFill>
              </a:rPr>
              <a:t>Outreach Expansion</a:t>
            </a:r>
          </a:p>
          <a:p>
            <a:pPr marL="285750" indent="-285750">
              <a:buFont typeface="Arial" panose="020B0604020202020204" pitchFamily="34" charset="0"/>
              <a:buChar char="•"/>
            </a:pPr>
            <a:r>
              <a:rPr lang="en-US" sz="2000">
                <a:solidFill>
                  <a:schemeClr val="accent5">
                    <a:lumMod val="60000"/>
                    <a:lumOff val="40000"/>
                  </a:schemeClr>
                </a:solidFill>
              </a:rPr>
              <a:t>Target Populations</a:t>
            </a:r>
          </a:p>
          <a:p>
            <a:pPr marL="285750" indent="-285750">
              <a:buFont typeface="Arial" panose="020B0604020202020204" pitchFamily="34" charset="0"/>
              <a:buChar char="•"/>
            </a:pPr>
            <a:r>
              <a:rPr lang="en-US" sz="2000">
                <a:solidFill>
                  <a:schemeClr val="accent5">
                    <a:lumMod val="60000"/>
                    <a:lumOff val="40000"/>
                  </a:schemeClr>
                </a:solidFill>
              </a:rPr>
              <a:t>Pre Visit Planning</a:t>
            </a:r>
          </a:p>
          <a:p>
            <a:pPr marL="285750" indent="-285750">
              <a:buFont typeface="Arial" panose="020B0604020202020204" pitchFamily="34" charset="0"/>
              <a:buChar char="•"/>
            </a:pPr>
            <a:r>
              <a:rPr lang="en-US" sz="2000">
                <a:solidFill>
                  <a:schemeClr val="accent5">
                    <a:lumMod val="60000"/>
                    <a:lumOff val="40000"/>
                  </a:schemeClr>
                </a:solidFill>
              </a:rPr>
              <a:t>Increase Staff Engagement</a:t>
            </a:r>
          </a:p>
        </p:txBody>
      </p:sp>
      <p:sp>
        <p:nvSpPr>
          <p:cNvPr id="2" name="TextBox 1">
            <a:extLst>
              <a:ext uri="{FF2B5EF4-FFF2-40B4-BE49-F238E27FC236}">
                <a16:creationId xmlns:a16="http://schemas.microsoft.com/office/drawing/2014/main" id="{F1C1A17A-4B5B-797E-11B8-F7F7C3839C31}"/>
              </a:ext>
            </a:extLst>
          </p:cNvPr>
          <p:cNvSpPr txBox="1"/>
          <p:nvPr/>
        </p:nvSpPr>
        <p:spPr>
          <a:xfrm>
            <a:off x="4725220" y="2368301"/>
            <a:ext cx="6624536" cy="3170099"/>
          </a:xfrm>
          <a:prstGeom prst="rect">
            <a:avLst/>
          </a:prstGeom>
          <a:noFill/>
        </p:spPr>
        <p:txBody>
          <a:bodyPr wrap="square" rtlCol="0">
            <a:spAutoFit/>
          </a:bodyPr>
          <a:lstStyle/>
          <a:p>
            <a:pPr marL="285750" indent="-285750">
              <a:buFont typeface="Arial" panose="020B0604020202020204" pitchFamily="34" charset="0"/>
              <a:buChar char="•"/>
            </a:pPr>
            <a:r>
              <a:rPr lang="en-US" sz="2000" b="1">
                <a:solidFill>
                  <a:schemeClr val="accent5">
                    <a:lumMod val="40000"/>
                    <a:lumOff val="60000"/>
                  </a:schemeClr>
                </a:solidFill>
                <a:latin typeface="Abadi Extra Light" panose="020B0204020104020204" pitchFamily="34" charset="0"/>
              </a:rPr>
              <a:t>Expanded Outreach communication modalities utilizing our Patient Portal and Text &amp; Email to better meet patient’s where they’re at. </a:t>
            </a:r>
          </a:p>
          <a:p>
            <a:pPr marL="285750" indent="-285750">
              <a:buFont typeface="Arial" panose="020B0604020202020204" pitchFamily="34" charset="0"/>
              <a:buChar char="•"/>
            </a:pPr>
            <a:endParaRPr lang="en-US" sz="2000" b="1">
              <a:solidFill>
                <a:schemeClr val="accent5">
                  <a:lumMod val="40000"/>
                  <a:lumOff val="60000"/>
                </a:schemeClr>
              </a:solidFill>
              <a:latin typeface="Abadi Extra Light" panose="020B0204020104020204" pitchFamily="34" charset="0"/>
            </a:endParaRPr>
          </a:p>
          <a:p>
            <a:pPr marL="285750" indent="-285750">
              <a:buFont typeface="Arial" panose="020B0604020202020204" pitchFamily="34" charset="0"/>
              <a:buChar char="•"/>
            </a:pPr>
            <a:r>
              <a:rPr lang="en-US" sz="2000" b="1">
                <a:solidFill>
                  <a:schemeClr val="accent5">
                    <a:lumMod val="40000"/>
                    <a:lumOff val="60000"/>
                  </a:schemeClr>
                </a:solidFill>
                <a:latin typeface="Abadi Extra Light" panose="020B0204020104020204" pitchFamily="34" charset="0"/>
              </a:rPr>
              <a:t>Reaching specific populations to increase Preventive Screenings – i.e. Mammogram campaigns for uninsured women to utilize grant funding. </a:t>
            </a:r>
          </a:p>
          <a:p>
            <a:pPr marL="285750" indent="-285750">
              <a:buFont typeface="Arial" panose="020B0604020202020204" pitchFamily="34" charset="0"/>
              <a:buChar char="•"/>
            </a:pPr>
            <a:endParaRPr lang="en-US" sz="2000" b="1">
              <a:solidFill>
                <a:schemeClr val="accent5">
                  <a:lumMod val="40000"/>
                  <a:lumOff val="60000"/>
                </a:schemeClr>
              </a:solidFill>
              <a:latin typeface="Abadi Extra Light" panose="020B0204020104020204" pitchFamily="34" charset="0"/>
            </a:endParaRPr>
          </a:p>
          <a:p>
            <a:pPr marL="285750" indent="-285750">
              <a:buFont typeface="Arial" panose="020B0604020202020204" pitchFamily="34" charset="0"/>
              <a:buChar char="•"/>
            </a:pPr>
            <a:r>
              <a:rPr lang="en-US" sz="2000" b="1">
                <a:solidFill>
                  <a:schemeClr val="accent5">
                    <a:lumMod val="40000"/>
                    <a:lumOff val="60000"/>
                  </a:schemeClr>
                </a:solidFill>
                <a:latin typeface="Abadi Extra Light" panose="020B0204020104020204" pitchFamily="34" charset="0"/>
              </a:rPr>
              <a:t>Including Staff in the creation and cadence of reporting, giving time back to Clinical Staff through Pre Visit Planning efforts. </a:t>
            </a:r>
          </a:p>
        </p:txBody>
      </p:sp>
    </p:spTree>
    <p:extLst>
      <p:ext uri="{BB962C8B-B14F-4D97-AF65-F5344CB8AC3E}">
        <p14:creationId xmlns:p14="http://schemas.microsoft.com/office/powerpoint/2010/main" val="21828730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4F459E-5BC5-6E51-EC25-89CA77924250}"/>
            </a:ext>
          </a:extLst>
        </p:cNvPr>
        <p:cNvGrpSpPr/>
        <p:nvPr/>
      </p:nvGrpSpPr>
      <p:grpSpPr>
        <a:xfrm>
          <a:off x="0" y="0"/>
          <a:ext cx="0" cy="0"/>
          <a:chOff x="0" y="0"/>
          <a:chExt cx="0" cy="0"/>
        </a:xfrm>
      </p:grpSpPr>
      <p:pic>
        <p:nvPicPr>
          <p:cNvPr id="6" name="Content Placeholder 5" descr="A logo with blue letters and mountains&#10;&#10;AI-generated content may be incorrect.">
            <a:extLst>
              <a:ext uri="{FF2B5EF4-FFF2-40B4-BE49-F238E27FC236}">
                <a16:creationId xmlns:a16="http://schemas.microsoft.com/office/drawing/2014/main" id="{C377EAAF-9A44-5E10-751C-42279AD3CEB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86796" y="84851"/>
            <a:ext cx="2309388" cy="599841"/>
          </a:xfrm>
        </p:spPr>
      </p:pic>
      <p:sp>
        <p:nvSpPr>
          <p:cNvPr id="18" name="Rectangle 17">
            <a:extLst>
              <a:ext uri="{FF2B5EF4-FFF2-40B4-BE49-F238E27FC236}">
                <a16:creationId xmlns:a16="http://schemas.microsoft.com/office/drawing/2014/main" id="{151CF266-4F1C-7AD2-2056-AF9CDB0CA06B}"/>
              </a:ext>
            </a:extLst>
          </p:cNvPr>
          <p:cNvSpPr/>
          <p:nvPr/>
        </p:nvSpPr>
        <p:spPr>
          <a:xfrm>
            <a:off x="0" y="-17416"/>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b="1">
              <a:latin typeface="Arial" panose="020B0604020202020204" pitchFamily="34" charset="0"/>
              <a:cs typeface="Arial" panose="020B0604020202020204" pitchFamily="34" charset="0"/>
            </a:endParaRPr>
          </a:p>
        </p:txBody>
      </p:sp>
      <p:pic>
        <p:nvPicPr>
          <p:cNvPr id="20" name="Content Placeholder 5" descr="A logo with blue letters and mountains&#10;&#10;AI-generated content may be incorrect.">
            <a:extLst>
              <a:ext uri="{FF2B5EF4-FFF2-40B4-BE49-F238E27FC236}">
                <a16:creationId xmlns:a16="http://schemas.microsoft.com/office/drawing/2014/main" id="{6884AF60-6F38-C091-17ED-2B5E06332D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86796" y="67435"/>
            <a:ext cx="2309388" cy="599841"/>
          </a:xfrm>
          <a:prstGeom prst="rect">
            <a:avLst/>
          </a:prstGeom>
        </p:spPr>
      </p:pic>
      <p:sp>
        <p:nvSpPr>
          <p:cNvPr id="4" name="TextBox 3">
            <a:extLst>
              <a:ext uri="{FF2B5EF4-FFF2-40B4-BE49-F238E27FC236}">
                <a16:creationId xmlns:a16="http://schemas.microsoft.com/office/drawing/2014/main" id="{9BD48701-08CE-462F-9AE1-51A3A7A4D656}"/>
              </a:ext>
            </a:extLst>
          </p:cNvPr>
          <p:cNvSpPr txBox="1"/>
          <p:nvPr/>
        </p:nvSpPr>
        <p:spPr>
          <a:xfrm>
            <a:off x="890258" y="2751891"/>
            <a:ext cx="10411485" cy="1354217"/>
          </a:xfrm>
          <a:prstGeom prst="rect">
            <a:avLst/>
          </a:prstGeom>
          <a:noFill/>
        </p:spPr>
        <p:txBody>
          <a:bodyPr wrap="square" rtlCol="0">
            <a:spAutoFit/>
          </a:bodyPr>
          <a:lstStyle/>
          <a:p>
            <a:pPr algn="ctr"/>
            <a:r>
              <a:rPr lang="en-US" sz="6600" b="0" i="0">
                <a:solidFill>
                  <a:schemeClr val="accent1"/>
                </a:solidFill>
                <a:effectLst/>
                <a:latin typeface="Helvetica Neue"/>
              </a:rPr>
              <a:t>Challenges and Initiatives</a:t>
            </a:r>
            <a:endParaRPr lang="en-US" sz="4800" b="0" i="0">
              <a:solidFill>
                <a:schemeClr val="accent1"/>
              </a:solidFill>
              <a:effectLst/>
              <a:latin typeface="Helvetica Neue"/>
            </a:endParaRPr>
          </a:p>
          <a:p>
            <a:endParaRPr lang="en-US" sz="1600"/>
          </a:p>
        </p:txBody>
      </p:sp>
    </p:spTree>
    <p:extLst>
      <p:ext uri="{BB962C8B-B14F-4D97-AF65-F5344CB8AC3E}">
        <p14:creationId xmlns:p14="http://schemas.microsoft.com/office/powerpoint/2010/main" val="15900973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3870F-6650-C660-7F87-C118F7B337FB}"/>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8F6FC420-BDD0-EE42-97B6-99A26A6E7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ketchy line">
            <a:extLst>
              <a:ext uri="{FF2B5EF4-FFF2-40B4-BE49-F238E27FC236}">
                <a16:creationId xmlns:a16="http://schemas.microsoft.com/office/drawing/2014/main" id="{A4908094-56DA-7A96-7667-A55ECF69E7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map of the state of idaho&#10;&#10;AI-generated content may be incorrect.">
            <a:extLst>
              <a:ext uri="{FF2B5EF4-FFF2-40B4-BE49-F238E27FC236}">
                <a16:creationId xmlns:a16="http://schemas.microsoft.com/office/drawing/2014/main" id="{A2C0EB0B-B45A-3161-ECD1-2E5D7173EC2D}"/>
              </a:ext>
            </a:extLst>
          </p:cNvPr>
          <p:cNvPicPr>
            <a:picLocks noChangeAspect="1"/>
          </p:cNvPicPr>
          <p:nvPr/>
        </p:nvPicPr>
        <p:blipFill>
          <a:blip r:embed="rId3"/>
          <a:srcRect r="2456" b="1"/>
          <a:stretch>
            <a:fillRect/>
          </a:stretch>
        </p:blipFill>
        <p:spPr>
          <a:xfrm>
            <a:off x="5313225" y="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4" name="Rectangle 3">
            <a:extLst>
              <a:ext uri="{FF2B5EF4-FFF2-40B4-BE49-F238E27FC236}">
                <a16:creationId xmlns:a16="http://schemas.microsoft.com/office/drawing/2014/main" id="{AEE35A36-C1F4-DD87-CA9D-7571A102785F}"/>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dirty="0">
                <a:latin typeface="Abadi Extra Light" panose="020B0204020104020204" pitchFamily="34" charset="0"/>
                <a:cs typeface="Arial" panose="020B0604020202020204" pitchFamily="34" charset="0"/>
              </a:rPr>
              <a:t>Current Challenges</a:t>
            </a:r>
            <a:endParaRPr lang="en-US" b="1" dirty="0">
              <a:latin typeface="Abadi Extra Light" panose="020B0204020104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E8D98790-8136-4D08-BB1C-139AAD137E13}"/>
              </a:ext>
            </a:extLst>
          </p:cNvPr>
          <p:cNvSpPr/>
          <p:nvPr/>
        </p:nvSpPr>
        <p:spPr>
          <a:xfrm>
            <a:off x="548640" y="2011680"/>
            <a:ext cx="4331368" cy="85664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9333D96-5FF9-92CC-11FA-1D809FA47998}"/>
              </a:ext>
            </a:extLst>
          </p:cNvPr>
          <p:cNvSpPr txBox="1"/>
          <p:nvPr/>
        </p:nvSpPr>
        <p:spPr>
          <a:xfrm>
            <a:off x="-100010" y="1469172"/>
            <a:ext cx="5257225" cy="4575011"/>
          </a:xfrm>
          <a:prstGeom prst="rect">
            <a:avLst/>
          </a:prstGeom>
        </p:spPr>
        <p:txBody>
          <a:bodyPr vert="horz" lIns="91440" tIns="45720" rIns="91440" bIns="45720" rtlCol="0">
            <a:normAutofit/>
          </a:bodyPr>
          <a:lstStyle/>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Spreadsheets vs. System (manual vs. electronic)</a:t>
            </a:r>
          </a:p>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Patient Portal – Health &amp; Internet Literacy</a:t>
            </a:r>
          </a:p>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Multiple Service Lines - impact attribution efforts </a:t>
            </a:r>
          </a:p>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Rural Barriers</a:t>
            </a:r>
          </a:p>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Accuracy of data mapping platforms (Azara, NextGen PH Module)</a:t>
            </a:r>
          </a:p>
          <a:p>
            <a:pPr marL="800100" lvl="1" indent="-228600">
              <a:lnSpc>
                <a:spcPct val="90000"/>
              </a:lnSpc>
              <a:spcAft>
                <a:spcPts val="600"/>
              </a:spcAft>
              <a:buFont typeface="Arial" panose="020B0604020202020204" pitchFamily="34" charset="0"/>
              <a:buChar char="•"/>
            </a:pPr>
            <a:endParaRPr lang="en-US" sz="2200" dirty="0">
              <a:latin typeface="Abadi Extra Light" panose="020B0204020104020204" pitchFamily="34" charset="0"/>
            </a:endParaRPr>
          </a:p>
          <a:p>
            <a:pPr marL="800100" lvl="1" indent="-228600">
              <a:lnSpc>
                <a:spcPct val="90000"/>
              </a:lnSpc>
              <a:spcAft>
                <a:spcPts val="600"/>
              </a:spcAft>
              <a:buFont typeface="Arial" panose="020B0604020202020204" pitchFamily="34" charset="0"/>
              <a:buChar char="•"/>
            </a:pPr>
            <a:endParaRPr lang="en-US" sz="2200" dirty="0">
              <a:latin typeface="Abadi Extra Light" panose="020B0204020104020204" pitchFamily="34" charset="0"/>
            </a:endParaRPr>
          </a:p>
          <a:p>
            <a:pPr marL="800100" lvl="1" indent="-228600">
              <a:lnSpc>
                <a:spcPct val="90000"/>
              </a:lnSpc>
              <a:spcAft>
                <a:spcPts val="600"/>
              </a:spcAft>
              <a:buFont typeface="Arial" panose="020B0604020202020204" pitchFamily="34" charset="0"/>
              <a:buChar char="•"/>
            </a:pPr>
            <a:endParaRPr lang="en-US" sz="2200" dirty="0"/>
          </a:p>
        </p:txBody>
      </p:sp>
    </p:spTree>
    <p:extLst>
      <p:ext uri="{BB962C8B-B14F-4D97-AF65-F5344CB8AC3E}">
        <p14:creationId xmlns:p14="http://schemas.microsoft.com/office/powerpoint/2010/main" val="27020470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684E46-5469-3134-4EB6-5967B8A881C3}"/>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ED4B9B42-6705-AA4D-DDD2-D36B402EE7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ketchy line">
            <a:extLst>
              <a:ext uri="{FF2B5EF4-FFF2-40B4-BE49-F238E27FC236}">
                <a16:creationId xmlns:a16="http://schemas.microsoft.com/office/drawing/2014/main" id="{6B3070AE-60D4-CF1B-7BF1-AA972A3677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0B6EF6AB-8AA1-083A-E5E8-E86074245CD2}"/>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dirty="0">
                <a:latin typeface="Abadi Extra Light" panose="020B0204020104020204" pitchFamily="34" charset="0"/>
                <a:cs typeface="Arial" panose="020B0604020202020204" pitchFamily="34" charset="0"/>
              </a:rPr>
              <a:t>Enhancing Outreach</a:t>
            </a:r>
            <a:endParaRPr lang="en-US" b="1" dirty="0">
              <a:latin typeface="Abadi Extra Light" panose="020B0204020104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16DD1AF4-E452-E231-B51B-4FAA6E2F75FB}"/>
              </a:ext>
            </a:extLst>
          </p:cNvPr>
          <p:cNvSpPr/>
          <p:nvPr/>
        </p:nvSpPr>
        <p:spPr>
          <a:xfrm>
            <a:off x="548640" y="2011680"/>
            <a:ext cx="4331368" cy="85664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63B55ED-2364-E7C3-9073-3CE7F46AE79F}"/>
              </a:ext>
            </a:extLst>
          </p:cNvPr>
          <p:cNvSpPr txBox="1"/>
          <p:nvPr/>
        </p:nvSpPr>
        <p:spPr>
          <a:xfrm>
            <a:off x="-100010" y="1469172"/>
            <a:ext cx="5257225" cy="4575011"/>
          </a:xfrm>
          <a:prstGeom prst="rect">
            <a:avLst/>
          </a:prstGeom>
        </p:spPr>
        <p:txBody>
          <a:bodyPr vert="horz" lIns="91440" tIns="45720" rIns="91440" bIns="45720" rtlCol="0">
            <a:normAutofit fontScale="77500" lnSpcReduction="20000"/>
          </a:bodyPr>
          <a:lstStyle/>
          <a:p>
            <a:pPr marL="571500" lvl="1">
              <a:lnSpc>
                <a:spcPct val="90000"/>
              </a:lnSpc>
              <a:spcAft>
                <a:spcPts val="600"/>
              </a:spcAft>
            </a:pPr>
            <a:r>
              <a:rPr lang="en-US" sz="2800" b="1" u="sng" dirty="0">
                <a:latin typeface="Abadi Extra Light" panose="020B0204020104020204" pitchFamily="34" charset="0"/>
              </a:rPr>
              <a:t>Current Outreach Campaigns:</a:t>
            </a:r>
          </a:p>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Diabetic Patients Due For A1c/Check </a:t>
            </a:r>
          </a:p>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Uncontrolled HTN</a:t>
            </a:r>
          </a:p>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Overdue Breast Cancer Screening</a:t>
            </a:r>
          </a:p>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Overdue Diabetic Eye Exam</a:t>
            </a:r>
          </a:p>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Patients w/Multiple Chronic Conditions</a:t>
            </a:r>
          </a:p>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“Near Due” Wellness Visits</a:t>
            </a:r>
          </a:p>
          <a:p>
            <a:pPr marL="800100" lvl="1" indent="-228600">
              <a:lnSpc>
                <a:spcPct val="90000"/>
              </a:lnSpc>
              <a:spcAft>
                <a:spcPts val="600"/>
              </a:spcAft>
              <a:buFont typeface="Arial" panose="020B0604020202020204" pitchFamily="34" charset="0"/>
              <a:buChar char="•"/>
            </a:pPr>
            <a:endParaRPr lang="en-US" sz="2800" b="1" u="sng" dirty="0">
              <a:latin typeface="Abadi Extra Light" panose="020B0204020104020204" pitchFamily="34" charset="0"/>
            </a:endParaRPr>
          </a:p>
          <a:p>
            <a:pPr marL="571500" lvl="1">
              <a:lnSpc>
                <a:spcPct val="90000"/>
              </a:lnSpc>
              <a:spcAft>
                <a:spcPts val="600"/>
              </a:spcAft>
            </a:pPr>
            <a:r>
              <a:rPr lang="en-US" sz="2800" b="1" u="sng" dirty="0">
                <a:latin typeface="Abadi Extra Light" panose="020B0204020104020204" pitchFamily="34" charset="0"/>
              </a:rPr>
              <a:t>Future:</a:t>
            </a:r>
          </a:p>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Preventive Screenings for Uninsured Patients</a:t>
            </a:r>
          </a:p>
          <a:p>
            <a:pPr marL="800100" lvl="1" indent="-228600">
              <a:lnSpc>
                <a:spcPct val="90000"/>
              </a:lnSpc>
              <a:spcAft>
                <a:spcPts val="600"/>
              </a:spcAft>
              <a:buFont typeface="Arial" panose="020B0604020202020204" pitchFamily="34" charset="0"/>
              <a:buChar char="•"/>
            </a:pPr>
            <a:r>
              <a:rPr lang="en-US" sz="2800" dirty="0">
                <a:latin typeface="Abadi Extra Light" panose="020B0204020104020204" pitchFamily="34" charset="0"/>
              </a:rPr>
              <a:t>Cervical Cancer, Breast Cancer, CRC</a:t>
            </a:r>
          </a:p>
          <a:p>
            <a:pPr marL="800100" lvl="1" indent="-228600">
              <a:lnSpc>
                <a:spcPct val="90000"/>
              </a:lnSpc>
              <a:spcAft>
                <a:spcPts val="600"/>
              </a:spcAft>
              <a:buFont typeface="Arial" panose="020B0604020202020204" pitchFamily="34" charset="0"/>
              <a:buChar char="•"/>
            </a:pPr>
            <a:endParaRPr lang="en-US" sz="2200" dirty="0">
              <a:latin typeface="Abadi Extra Light" panose="020B0204020104020204" pitchFamily="34" charset="0"/>
            </a:endParaRPr>
          </a:p>
          <a:p>
            <a:pPr marL="800100" lvl="1" indent="-228600">
              <a:lnSpc>
                <a:spcPct val="90000"/>
              </a:lnSpc>
              <a:spcAft>
                <a:spcPts val="600"/>
              </a:spcAft>
              <a:buFont typeface="Arial" panose="020B0604020202020204" pitchFamily="34" charset="0"/>
              <a:buChar char="•"/>
            </a:pPr>
            <a:endParaRPr lang="en-US" sz="2200" dirty="0">
              <a:latin typeface="Abadi Extra Light" panose="020B0204020104020204" pitchFamily="34" charset="0"/>
            </a:endParaRPr>
          </a:p>
          <a:p>
            <a:pPr marL="800100" lvl="1" indent="-228600">
              <a:lnSpc>
                <a:spcPct val="90000"/>
              </a:lnSpc>
              <a:spcAft>
                <a:spcPts val="600"/>
              </a:spcAft>
              <a:buFont typeface="Arial" panose="020B0604020202020204" pitchFamily="34" charset="0"/>
              <a:buChar char="•"/>
            </a:pPr>
            <a:endParaRPr lang="en-US" sz="2200" dirty="0"/>
          </a:p>
        </p:txBody>
      </p:sp>
      <p:pic>
        <p:nvPicPr>
          <p:cNvPr id="3" name="Picture 2">
            <a:extLst>
              <a:ext uri="{FF2B5EF4-FFF2-40B4-BE49-F238E27FC236}">
                <a16:creationId xmlns:a16="http://schemas.microsoft.com/office/drawing/2014/main" id="{00FA9E9B-DBF4-187C-E357-E55B2462BC8D}"/>
              </a:ext>
            </a:extLst>
          </p:cNvPr>
          <p:cNvPicPr>
            <a:picLocks noChangeAspect="1"/>
          </p:cNvPicPr>
          <p:nvPr/>
        </p:nvPicPr>
        <p:blipFill>
          <a:blip r:embed="rId3"/>
          <a:srcRect r="3208"/>
          <a:stretch/>
        </p:blipFill>
        <p:spPr>
          <a:xfrm>
            <a:off x="5091432" y="2320793"/>
            <a:ext cx="6922008" cy="298595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023438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3C543-D9C6-1545-FE0B-30BFCE0A8990}"/>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9532BD7A-A707-463B-3D81-D19F486C37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ketchy line">
            <a:extLst>
              <a:ext uri="{FF2B5EF4-FFF2-40B4-BE49-F238E27FC236}">
                <a16:creationId xmlns:a16="http://schemas.microsoft.com/office/drawing/2014/main" id="{D8C292BB-CD2F-FC44-D7D4-15DBA3DF23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749FE492-06E5-9B88-0279-B888BB14F12A}"/>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dirty="0">
                <a:latin typeface="Abadi Extra Light" panose="020B0204020104020204" pitchFamily="34" charset="0"/>
                <a:cs typeface="Arial" panose="020B0604020202020204" pitchFamily="34" charset="0"/>
              </a:rPr>
              <a:t>Reporting Meets Outreach</a:t>
            </a:r>
          </a:p>
        </p:txBody>
      </p:sp>
      <p:sp>
        <p:nvSpPr>
          <p:cNvPr id="8" name="Rectangle 7">
            <a:extLst>
              <a:ext uri="{FF2B5EF4-FFF2-40B4-BE49-F238E27FC236}">
                <a16:creationId xmlns:a16="http://schemas.microsoft.com/office/drawing/2014/main" id="{5DCEA84C-8770-60E8-936B-5BD5F218CE3C}"/>
              </a:ext>
            </a:extLst>
          </p:cNvPr>
          <p:cNvSpPr/>
          <p:nvPr/>
        </p:nvSpPr>
        <p:spPr>
          <a:xfrm>
            <a:off x="548640" y="2011680"/>
            <a:ext cx="4331368" cy="85664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2C32F95-C2C0-7FC6-3511-E82DD5C3AC76}"/>
              </a:ext>
            </a:extLst>
          </p:cNvPr>
          <p:cNvSpPr txBox="1"/>
          <p:nvPr/>
        </p:nvSpPr>
        <p:spPr>
          <a:xfrm>
            <a:off x="405091" y="1441740"/>
            <a:ext cx="5257225" cy="4575011"/>
          </a:xfrm>
          <a:prstGeom prst="rect">
            <a:avLst/>
          </a:prstGeom>
        </p:spPr>
        <p:txBody>
          <a:bodyPr vert="horz" lIns="91440" tIns="45720" rIns="91440" bIns="45720" rtlCol="0">
            <a:normAutofit/>
          </a:bodyPr>
          <a:lstStyle/>
          <a:p>
            <a:r>
              <a:rPr lang="en-US" sz="2400" b="1" u="sng" dirty="0">
                <a:latin typeface="Abadi Extra Light" panose="020B0204020104020204" pitchFamily="34" charset="0"/>
              </a:rPr>
              <a:t>Making Data Actionable</a:t>
            </a:r>
          </a:p>
          <a:p>
            <a:pPr marL="342900" indent="-342900">
              <a:buFont typeface="Arial" panose="020B0604020202020204" pitchFamily="34" charset="0"/>
              <a:buChar char="•"/>
            </a:pPr>
            <a:r>
              <a:rPr lang="en-US" sz="2200" dirty="0">
                <a:latin typeface="Abadi Extra Light" panose="020B0204020104020204" pitchFamily="34" charset="0"/>
              </a:rPr>
              <a:t>Population Health Meets Community</a:t>
            </a:r>
          </a:p>
          <a:p>
            <a:pPr marL="342900" indent="-342900">
              <a:buFont typeface="Arial" panose="020B0604020202020204" pitchFamily="34" charset="0"/>
              <a:buChar char="•"/>
            </a:pPr>
            <a:r>
              <a:rPr lang="en-US" sz="2200" dirty="0">
                <a:latin typeface="Abadi Extra Light" panose="020B0204020104020204" pitchFamily="34" charset="0"/>
              </a:rPr>
              <a:t>Ex: Identifying MA patients who will lose coverage next year, and proactively send outreach communications, opportunities to schedule with CHW</a:t>
            </a:r>
          </a:p>
          <a:p>
            <a:pPr marL="800100" lvl="1" indent="-228600">
              <a:lnSpc>
                <a:spcPct val="90000"/>
              </a:lnSpc>
              <a:spcAft>
                <a:spcPts val="600"/>
              </a:spcAft>
              <a:buFont typeface="Arial" panose="020B0604020202020204" pitchFamily="34" charset="0"/>
              <a:buChar char="•"/>
            </a:pPr>
            <a:endParaRPr lang="en-US" sz="2200" dirty="0">
              <a:latin typeface="Abadi Extra Light" panose="020B0204020104020204" pitchFamily="34" charset="0"/>
            </a:endParaRPr>
          </a:p>
          <a:p>
            <a:pPr marL="800100" lvl="1" indent="-228600">
              <a:lnSpc>
                <a:spcPct val="90000"/>
              </a:lnSpc>
              <a:spcAft>
                <a:spcPts val="600"/>
              </a:spcAft>
              <a:buFont typeface="Arial" panose="020B0604020202020204" pitchFamily="34" charset="0"/>
              <a:buChar char="•"/>
            </a:pPr>
            <a:endParaRPr lang="en-US" sz="2200" dirty="0">
              <a:latin typeface="Abadi Extra Light" panose="020B0204020104020204" pitchFamily="34" charset="0"/>
            </a:endParaRPr>
          </a:p>
          <a:p>
            <a:pPr marL="800100" lvl="1" indent="-228600">
              <a:lnSpc>
                <a:spcPct val="90000"/>
              </a:lnSpc>
              <a:spcAft>
                <a:spcPts val="600"/>
              </a:spcAft>
              <a:buFont typeface="Arial" panose="020B0604020202020204" pitchFamily="34" charset="0"/>
              <a:buChar char="•"/>
            </a:pPr>
            <a:endParaRPr lang="en-US" sz="2200" dirty="0"/>
          </a:p>
        </p:txBody>
      </p:sp>
      <p:pic>
        <p:nvPicPr>
          <p:cNvPr id="7" name="Picture 6">
            <a:extLst>
              <a:ext uri="{FF2B5EF4-FFF2-40B4-BE49-F238E27FC236}">
                <a16:creationId xmlns:a16="http://schemas.microsoft.com/office/drawing/2014/main" id="{C3AFC89A-E7BF-4D8A-7008-A5A0E0AA8994}"/>
              </a:ext>
            </a:extLst>
          </p:cNvPr>
          <p:cNvPicPr>
            <a:picLocks noChangeAspect="1"/>
          </p:cNvPicPr>
          <p:nvPr/>
        </p:nvPicPr>
        <p:blipFill>
          <a:blip r:embed="rId3"/>
          <a:stretch>
            <a:fillRect/>
          </a:stretch>
        </p:blipFill>
        <p:spPr>
          <a:xfrm>
            <a:off x="4388342" y="3824473"/>
            <a:ext cx="7398567" cy="2478519"/>
          </a:xfrm>
          <a:prstGeom prst="rect">
            <a:avLst/>
          </a:prstGeom>
          <a:ln>
            <a:noFill/>
          </a:ln>
          <a:effectLst>
            <a:outerShdw blurRad="190500" algn="tl" rotWithShape="0">
              <a:srgbClr val="000000">
                <a:alpha val="70000"/>
              </a:srgbClr>
            </a:outerShdw>
          </a:effectLst>
        </p:spPr>
      </p:pic>
      <p:pic>
        <p:nvPicPr>
          <p:cNvPr id="9" name="Graphic 8" descr="Handshake with solid fill">
            <a:extLst>
              <a:ext uri="{FF2B5EF4-FFF2-40B4-BE49-F238E27FC236}">
                <a16:creationId xmlns:a16="http://schemas.microsoft.com/office/drawing/2014/main" id="{5A050D34-C643-E460-5496-6D2610B9FE9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805865" y="1246521"/>
            <a:ext cx="2386966" cy="2386966"/>
          </a:xfrm>
          <a:prstGeom prst="rect">
            <a:avLst/>
          </a:prstGeom>
          <a:effectLst>
            <a:glow rad="63500">
              <a:schemeClr val="accent1">
                <a:satMod val="175000"/>
                <a:alpha val="40000"/>
              </a:schemeClr>
            </a:glow>
          </a:effectLst>
        </p:spPr>
      </p:pic>
    </p:spTree>
    <p:extLst>
      <p:ext uri="{BB962C8B-B14F-4D97-AF65-F5344CB8AC3E}">
        <p14:creationId xmlns:p14="http://schemas.microsoft.com/office/powerpoint/2010/main" val="2983102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8991E-7CD9-F1E1-EBEB-3C194B8A9424}"/>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2CD38370-336F-825B-CDFD-9B39EBF06F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ketchy line">
            <a:extLst>
              <a:ext uri="{FF2B5EF4-FFF2-40B4-BE49-F238E27FC236}">
                <a16:creationId xmlns:a16="http://schemas.microsoft.com/office/drawing/2014/main" id="{B4F85CB9-D16A-24E7-612D-B6C314BD47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A8454F57-8910-76DE-6DC0-7C7FB287DC79}"/>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dirty="0">
                <a:latin typeface="Abadi Extra Light" panose="020B0204020104020204" pitchFamily="34" charset="0"/>
                <a:cs typeface="Arial" panose="020B0604020202020204" pitchFamily="34" charset="0"/>
              </a:rPr>
              <a:t>Redesigning Recall </a:t>
            </a:r>
          </a:p>
        </p:txBody>
      </p:sp>
      <p:sp>
        <p:nvSpPr>
          <p:cNvPr id="8" name="Rectangle 7">
            <a:extLst>
              <a:ext uri="{FF2B5EF4-FFF2-40B4-BE49-F238E27FC236}">
                <a16:creationId xmlns:a16="http://schemas.microsoft.com/office/drawing/2014/main" id="{EF8328B3-ED1B-7E6F-EB3F-9B54FC7BA661}"/>
              </a:ext>
            </a:extLst>
          </p:cNvPr>
          <p:cNvSpPr/>
          <p:nvPr/>
        </p:nvSpPr>
        <p:spPr>
          <a:xfrm>
            <a:off x="548640" y="2011680"/>
            <a:ext cx="4331368" cy="85664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B560B45-DF16-501A-9B39-27C7F5988147}"/>
              </a:ext>
            </a:extLst>
          </p:cNvPr>
          <p:cNvSpPr txBox="1"/>
          <p:nvPr/>
        </p:nvSpPr>
        <p:spPr>
          <a:xfrm>
            <a:off x="340305" y="2155335"/>
            <a:ext cx="5257225" cy="4575011"/>
          </a:xfrm>
          <a:prstGeom prst="rect">
            <a:avLst/>
          </a:prstGeom>
        </p:spPr>
        <p:txBody>
          <a:bodyPr vert="horz" lIns="91440" tIns="45720" rIns="91440" bIns="45720" rtlCol="0">
            <a:normAutofit/>
          </a:bodyPr>
          <a:lstStyle/>
          <a:p>
            <a:pPr marL="342900" lvl="1" indent="-342900">
              <a:lnSpc>
                <a:spcPct val="90000"/>
              </a:lnSpc>
              <a:spcAft>
                <a:spcPts val="600"/>
              </a:spcAft>
              <a:buFont typeface="Arial" panose="020B0604020202020204" pitchFamily="34" charset="0"/>
              <a:buChar char="•"/>
            </a:pPr>
            <a:r>
              <a:rPr lang="en-US" sz="2200" dirty="0">
                <a:latin typeface="Abadi Extra Light" panose="020B0204020104020204" pitchFamily="34" charset="0"/>
              </a:rPr>
              <a:t>Enhanced recall efforts through revising Medicare AWV and Child &amp; Adolescent Well Care reports </a:t>
            </a:r>
          </a:p>
          <a:p>
            <a:pPr marL="800100" lvl="3" indent="-342900">
              <a:lnSpc>
                <a:spcPct val="90000"/>
              </a:lnSpc>
              <a:spcAft>
                <a:spcPts val="600"/>
              </a:spcAft>
              <a:buFont typeface="Arial" panose="020B0604020202020204" pitchFamily="34" charset="0"/>
              <a:buChar char="•"/>
            </a:pPr>
            <a:r>
              <a:rPr lang="en-US" sz="2200" dirty="0">
                <a:latin typeface="Abadi Extra Light" panose="020B0204020104020204" pitchFamily="34" charset="0"/>
              </a:rPr>
              <a:t>Now looking forward 90 days</a:t>
            </a:r>
          </a:p>
          <a:p>
            <a:pPr marL="342900" lvl="1" indent="-342900">
              <a:lnSpc>
                <a:spcPct val="90000"/>
              </a:lnSpc>
              <a:spcAft>
                <a:spcPts val="600"/>
              </a:spcAft>
              <a:buFont typeface="Arial" panose="020B0604020202020204" pitchFamily="34" charset="0"/>
              <a:buChar char="•"/>
            </a:pPr>
            <a:r>
              <a:rPr lang="en-US" sz="2200" dirty="0">
                <a:latin typeface="Abadi Extra Light" panose="020B0204020104020204" pitchFamily="34" charset="0"/>
              </a:rPr>
              <a:t>Created a baseline to monitor scheduling improvement</a:t>
            </a:r>
          </a:p>
          <a:p>
            <a:pPr marL="571500" lvl="1">
              <a:lnSpc>
                <a:spcPct val="90000"/>
              </a:lnSpc>
              <a:spcAft>
                <a:spcPts val="600"/>
              </a:spcAft>
            </a:pPr>
            <a:endParaRPr lang="en-US" sz="2200" dirty="0">
              <a:latin typeface="Abadi Extra Light" panose="020B0204020104020204" pitchFamily="34" charset="0"/>
            </a:endParaRPr>
          </a:p>
          <a:p>
            <a:pPr marL="800100" lvl="1" indent="-228600">
              <a:lnSpc>
                <a:spcPct val="90000"/>
              </a:lnSpc>
              <a:spcAft>
                <a:spcPts val="600"/>
              </a:spcAft>
              <a:buFont typeface="Arial" panose="020B0604020202020204" pitchFamily="34" charset="0"/>
              <a:buChar char="•"/>
            </a:pPr>
            <a:endParaRPr lang="en-US" sz="2200" dirty="0">
              <a:latin typeface="Abadi Extra Light" panose="020B0204020104020204" pitchFamily="34" charset="0"/>
            </a:endParaRPr>
          </a:p>
          <a:p>
            <a:pPr marL="800100" lvl="1" indent="-228600">
              <a:lnSpc>
                <a:spcPct val="90000"/>
              </a:lnSpc>
              <a:spcAft>
                <a:spcPts val="600"/>
              </a:spcAft>
              <a:buFont typeface="Arial" panose="020B0604020202020204" pitchFamily="34" charset="0"/>
              <a:buChar char="•"/>
            </a:pPr>
            <a:endParaRPr lang="en-US" sz="2200" dirty="0"/>
          </a:p>
        </p:txBody>
      </p:sp>
      <p:pic>
        <p:nvPicPr>
          <p:cNvPr id="3" name="Picture 2" descr="A screenshot of a test&#10;&#10;AI-generated content may be incorrect.">
            <a:extLst>
              <a:ext uri="{FF2B5EF4-FFF2-40B4-BE49-F238E27FC236}">
                <a16:creationId xmlns:a16="http://schemas.microsoft.com/office/drawing/2014/main" id="{C4DC91B9-0C19-6D96-33E2-B96E316EBA42}"/>
              </a:ext>
            </a:extLst>
          </p:cNvPr>
          <p:cNvPicPr>
            <a:picLocks noChangeAspect="1"/>
          </p:cNvPicPr>
          <p:nvPr/>
        </p:nvPicPr>
        <p:blipFill>
          <a:blip r:embed="rId3"/>
          <a:stretch>
            <a:fillRect/>
          </a:stretch>
        </p:blipFill>
        <p:spPr>
          <a:xfrm>
            <a:off x="5600578" y="1024852"/>
            <a:ext cx="6186331" cy="55778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738467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CE70E-A341-81D0-D46C-7F2D6D0E85E7}"/>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846D4593-0661-C753-66D3-8C99844210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ketchy line">
            <a:extLst>
              <a:ext uri="{FF2B5EF4-FFF2-40B4-BE49-F238E27FC236}">
                <a16:creationId xmlns:a16="http://schemas.microsoft.com/office/drawing/2014/main" id="{A9C51779-2D71-0E1E-C22C-D7EEAE622F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0B85D0D6-6743-05AD-D4BF-E075A5CC60A7}"/>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dirty="0">
                <a:latin typeface="Abadi Extra Light" panose="020B0204020104020204" pitchFamily="34" charset="0"/>
                <a:cs typeface="Arial" panose="020B0604020202020204" pitchFamily="34" charset="0"/>
              </a:rPr>
              <a:t>Pre Visit Planning</a:t>
            </a:r>
          </a:p>
        </p:txBody>
      </p:sp>
      <p:sp>
        <p:nvSpPr>
          <p:cNvPr id="8" name="Rectangle 7">
            <a:extLst>
              <a:ext uri="{FF2B5EF4-FFF2-40B4-BE49-F238E27FC236}">
                <a16:creationId xmlns:a16="http://schemas.microsoft.com/office/drawing/2014/main" id="{92904871-167A-6793-FD77-C042F0CF2838}"/>
              </a:ext>
            </a:extLst>
          </p:cNvPr>
          <p:cNvSpPr/>
          <p:nvPr/>
        </p:nvSpPr>
        <p:spPr>
          <a:xfrm>
            <a:off x="548640" y="2011680"/>
            <a:ext cx="4331368" cy="85664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6FA41CF-8E40-4C6D-84D7-0C365A3E2BAC}"/>
              </a:ext>
            </a:extLst>
          </p:cNvPr>
          <p:cNvSpPr txBox="1"/>
          <p:nvPr/>
        </p:nvSpPr>
        <p:spPr>
          <a:xfrm>
            <a:off x="548640" y="1201204"/>
            <a:ext cx="10111287" cy="4575011"/>
          </a:xfrm>
          <a:prstGeom prst="rect">
            <a:avLst/>
          </a:prstGeom>
        </p:spPr>
        <p:txBody>
          <a:bodyPr vert="horz" lIns="91440" tIns="45720" rIns="91440" bIns="45720" rtlCol="0">
            <a:normAutofit/>
          </a:bodyPr>
          <a:lstStyle/>
          <a:p>
            <a:pPr marL="342900" lvl="1" indent="-342900">
              <a:lnSpc>
                <a:spcPct val="90000"/>
              </a:lnSpc>
              <a:spcAft>
                <a:spcPts val="600"/>
              </a:spcAft>
              <a:buFont typeface="Arial" panose="020B0604020202020204" pitchFamily="34" charset="0"/>
              <a:buChar char="•"/>
            </a:pPr>
            <a:r>
              <a:rPr lang="en-US" sz="2200" dirty="0">
                <a:latin typeface="Abadi Extra Light" panose="020B0204020104020204" pitchFamily="34" charset="0"/>
              </a:rPr>
              <a:t>Identify care gaps before the visit</a:t>
            </a:r>
          </a:p>
          <a:p>
            <a:pPr marL="342900" lvl="1" indent="-342900">
              <a:lnSpc>
                <a:spcPct val="90000"/>
              </a:lnSpc>
              <a:spcAft>
                <a:spcPts val="600"/>
              </a:spcAft>
              <a:buFont typeface="Arial" panose="020B0604020202020204" pitchFamily="34" charset="0"/>
              <a:buChar char="•"/>
            </a:pPr>
            <a:r>
              <a:rPr lang="en-US" sz="2200" dirty="0">
                <a:latin typeface="Abadi Extra Light" panose="020B0204020104020204" pitchFamily="34" charset="0"/>
              </a:rPr>
              <a:t>Empower MAs and nurses to prep charts</a:t>
            </a:r>
          </a:p>
          <a:p>
            <a:pPr marL="342900" lvl="1" indent="-342900">
              <a:lnSpc>
                <a:spcPct val="90000"/>
              </a:lnSpc>
              <a:spcAft>
                <a:spcPts val="600"/>
              </a:spcAft>
              <a:buFont typeface="Arial" panose="020B0604020202020204" pitchFamily="34" charset="0"/>
              <a:buChar char="•"/>
            </a:pPr>
            <a:r>
              <a:rPr lang="en-US" sz="2200" dirty="0">
                <a:latin typeface="Abadi Extra Light" panose="020B0204020104020204" pitchFamily="34" charset="0"/>
              </a:rPr>
              <a:t>Reduce missed opportunities for preventive and chronic care</a:t>
            </a:r>
          </a:p>
          <a:p>
            <a:pPr marL="800100" lvl="1" indent="-228600">
              <a:lnSpc>
                <a:spcPct val="90000"/>
              </a:lnSpc>
              <a:spcAft>
                <a:spcPts val="600"/>
              </a:spcAft>
              <a:buFont typeface="Arial" panose="020B0604020202020204" pitchFamily="34" charset="0"/>
              <a:buChar char="•"/>
            </a:pPr>
            <a:endParaRPr lang="en-US" sz="2200" dirty="0">
              <a:latin typeface="Abadi Extra Light" panose="020B0204020104020204" pitchFamily="34" charset="0"/>
            </a:endParaRPr>
          </a:p>
          <a:p>
            <a:pPr marL="800100" lvl="1" indent="-228600">
              <a:lnSpc>
                <a:spcPct val="90000"/>
              </a:lnSpc>
              <a:spcAft>
                <a:spcPts val="600"/>
              </a:spcAft>
              <a:buFont typeface="Arial" panose="020B0604020202020204" pitchFamily="34" charset="0"/>
              <a:buChar char="•"/>
            </a:pPr>
            <a:endParaRPr lang="en-US" sz="2200" dirty="0"/>
          </a:p>
        </p:txBody>
      </p:sp>
      <p:pic>
        <p:nvPicPr>
          <p:cNvPr id="7" name="Content Placeholder 3" descr="A screenshot of a computer&#10;&#10;AI-generated content may be incorrect.">
            <a:extLst>
              <a:ext uri="{FF2B5EF4-FFF2-40B4-BE49-F238E27FC236}">
                <a16:creationId xmlns:a16="http://schemas.microsoft.com/office/drawing/2014/main" id="{4CC75FED-031F-AEDE-CC7B-29E398D4F2C1}"/>
              </a:ext>
            </a:extLst>
          </p:cNvPr>
          <p:cNvPicPr>
            <a:picLocks noChangeAspect="1"/>
          </p:cNvPicPr>
          <p:nvPr/>
        </p:nvPicPr>
        <p:blipFill>
          <a:blip r:embed="rId3"/>
          <a:srcRect r="1931" b="-2"/>
          <a:stretch>
            <a:fillRect/>
          </a:stretch>
        </p:blipFill>
        <p:spPr>
          <a:xfrm>
            <a:off x="640080" y="2798305"/>
            <a:ext cx="10869168" cy="304793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7465198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3D58F-E408-AA37-F8D9-22E58B19A547}"/>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96F49CD3-81DF-4866-855D-84FBE687D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ketchy line">
            <a:extLst>
              <a:ext uri="{FF2B5EF4-FFF2-40B4-BE49-F238E27FC236}">
                <a16:creationId xmlns:a16="http://schemas.microsoft.com/office/drawing/2014/main" id="{2838A8CB-8D1D-BA9E-54FD-117033D60A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DFEB46FF-A60E-3847-9C89-5D9E8DDF58CB}"/>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dirty="0">
                <a:latin typeface="Abadi Extra Light" panose="020B0204020104020204" pitchFamily="34" charset="0"/>
                <a:cs typeface="Arial" panose="020B0604020202020204" pitchFamily="34" charset="0"/>
              </a:rPr>
              <a:t>Buy In + Engagement</a:t>
            </a:r>
          </a:p>
        </p:txBody>
      </p:sp>
      <p:sp>
        <p:nvSpPr>
          <p:cNvPr id="8" name="Rectangle 7">
            <a:extLst>
              <a:ext uri="{FF2B5EF4-FFF2-40B4-BE49-F238E27FC236}">
                <a16:creationId xmlns:a16="http://schemas.microsoft.com/office/drawing/2014/main" id="{298392F5-80D9-4C4F-28BD-AF8E7617E4A3}"/>
              </a:ext>
            </a:extLst>
          </p:cNvPr>
          <p:cNvSpPr/>
          <p:nvPr/>
        </p:nvSpPr>
        <p:spPr>
          <a:xfrm>
            <a:off x="548640" y="2011680"/>
            <a:ext cx="4331368" cy="85664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7997F13-F36F-9DB9-CC7A-669C634F3AA0}"/>
              </a:ext>
            </a:extLst>
          </p:cNvPr>
          <p:cNvSpPr txBox="1"/>
          <p:nvPr/>
        </p:nvSpPr>
        <p:spPr>
          <a:xfrm>
            <a:off x="548640" y="1201204"/>
            <a:ext cx="10111287" cy="4575011"/>
          </a:xfrm>
          <a:prstGeom prst="rect">
            <a:avLst/>
          </a:prstGeom>
        </p:spPr>
        <p:txBody>
          <a:bodyPr vert="horz" lIns="91440" tIns="45720" rIns="91440" bIns="45720" rtlCol="0">
            <a:normAutofit/>
          </a:bodyPr>
          <a:lstStyle/>
          <a:p>
            <a:pPr marL="342900" lvl="1" indent="-342900">
              <a:lnSpc>
                <a:spcPct val="90000"/>
              </a:lnSpc>
              <a:spcAft>
                <a:spcPts val="600"/>
              </a:spcAft>
              <a:buFont typeface="Arial" panose="020B0604020202020204" pitchFamily="34" charset="0"/>
              <a:buChar char="•"/>
            </a:pPr>
            <a:r>
              <a:rPr lang="en-US" sz="2200" dirty="0">
                <a:latin typeface="Abadi Extra Light" panose="020B0204020104020204" pitchFamily="34" charset="0"/>
              </a:rPr>
              <a:t>Quarterly Updates to Providers </a:t>
            </a:r>
          </a:p>
          <a:p>
            <a:pPr marL="342900" lvl="1" indent="-342900">
              <a:lnSpc>
                <a:spcPct val="90000"/>
              </a:lnSpc>
              <a:spcAft>
                <a:spcPts val="600"/>
              </a:spcAft>
              <a:buFont typeface="Arial" panose="020B0604020202020204" pitchFamily="34" charset="0"/>
              <a:buChar char="•"/>
            </a:pPr>
            <a:r>
              <a:rPr lang="en-US" sz="2200" dirty="0">
                <a:latin typeface="Abadi Extra Light" panose="020B0204020104020204" pitchFamily="34" charset="0"/>
              </a:rPr>
              <a:t>Side-by-side comparisons with panel insights</a:t>
            </a:r>
          </a:p>
          <a:p>
            <a:pPr marL="800100" lvl="1" indent="-228600">
              <a:lnSpc>
                <a:spcPct val="90000"/>
              </a:lnSpc>
              <a:spcAft>
                <a:spcPts val="600"/>
              </a:spcAft>
              <a:buFont typeface="Arial" panose="020B0604020202020204" pitchFamily="34" charset="0"/>
              <a:buChar char="•"/>
            </a:pPr>
            <a:endParaRPr lang="en-US" sz="2200" dirty="0"/>
          </a:p>
        </p:txBody>
      </p:sp>
      <p:pic>
        <p:nvPicPr>
          <p:cNvPr id="3" name="Picture 2">
            <a:extLst>
              <a:ext uri="{FF2B5EF4-FFF2-40B4-BE49-F238E27FC236}">
                <a16:creationId xmlns:a16="http://schemas.microsoft.com/office/drawing/2014/main" id="{165CBE9C-D56B-B12D-A128-CB1EF555A45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40080" y="2698149"/>
            <a:ext cx="10905053" cy="27940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4141122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986E84-11E2-4FDC-320B-D661A6D43593}"/>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C379D1A8-8EFE-7D27-1AFE-C8CEF52256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ketchy line">
            <a:extLst>
              <a:ext uri="{FF2B5EF4-FFF2-40B4-BE49-F238E27FC236}">
                <a16:creationId xmlns:a16="http://schemas.microsoft.com/office/drawing/2014/main" id="{1FF22995-8CA1-DAD6-69B3-BE03A499E1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4E6E8607-44EE-FC3F-EDBB-4B9D0521597A}"/>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dirty="0">
                <a:latin typeface="Abadi Extra Light" panose="020B0204020104020204" pitchFamily="34" charset="0"/>
                <a:cs typeface="Arial" panose="020B0604020202020204" pitchFamily="34" charset="0"/>
              </a:rPr>
              <a:t>Buy In + Engagement</a:t>
            </a:r>
          </a:p>
        </p:txBody>
      </p:sp>
      <p:sp>
        <p:nvSpPr>
          <p:cNvPr id="8" name="Rectangle 7">
            <a:extLst>
              <a:ext uri="{FF2B5EF4-FFF2-40B4-BE49-F238E27FC236}">
                <a16:creationId xmlns:a16="http://schemas.microsoft.com/office/drawing/2014/main" id="{76571A06-319E-3C76-69B1-D09483F781B0}"/>
              </a:ext>
            </a:extLst>
          </p:cNvPr>
          <p:cNvSpPr/>
          <p:nvPr/>
        </p:nvSpPr>
        <p:spPr>
          <a:xfrm>
            <a:off x="548640" y="2011680"/>
            <a:ext cx="4331368" cy="85664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35AE878-C765-85AB-4ABB-F584454946E0}"/>
              </a:ext>
            </a:extLst>
          </p:cNvPr>
          <p:cNvSpPr txBox="1"/>
          <p:nvPr/>
        </p:nvSpPr>
        <p:spPr>
          <a:xfrm>
            <a:off x="548640" y="1201204"/>
            <a:ext cx="10111287" cy="4575011"/>
          </a:xfrm>
          <a:prstGeom prst="rect">
            <a:avLst/>
          </a:prstGeom>
        </p:spPr>
        <p:txBody>
          <a:bodyPr vert="horz" lIns="91440" tIns="45720" rIns="91440" bIns="45720" rtlCol="0">
            <a:normAutofit/>
          </a:bodyPr>
          <a:lstStyle/>
          <a:p>
            <a:pPr marL="342900" lvl="1" indent="-342900">
              <a:lnSpc>
                <a:spcPct val="90000"/>
              </a:lnSpc>
              <a:spcAft>
                <a:spcPts val="600"/>
              </a:spcAft>
              <a:buFont typeface="Arial" panose="020B0604020202020204" pitchFamily="34" charset="0"/>
              <a:buChar char="•"/>
            </a:pPr>
            <a:r>
              <a:rPr lang="en-US" sz="2200" dirty="0">
                <a:latin typeface="Abadi Extra Light" panose="020B0204020104020204" pitchFamily="34" charset="0"/>
              </a:rPr>
              <a:t>Metrics review every other month at QI meetings</a:t>
            </a:r>
          </a:p>
        </p:txBody>
      </p:sp>
      <p:pic>
        <p:nvPicPr>
          <p:cNvPr id="7" name="Content Placeholder 3" descr="A screenshot of a data sheet&#10;&#10;AI-generated content may be incorrect.">
            <a:extLst>
              <a:ext uri="{FF2B5EF4-FFF2-40B4-BE49-F238E27FC236}">
                <a16:creationId xmlns:a16="http://schemas.microsoft.com/office/drawing/2014/main" id="{27874EE1-44C2-1549-4E8A-290E58C3105F}"/>
              </a:ext>
            </a:extLst>
          </p:cNvPr>
          <p:cNvPicPr>
            <a:picLocks noChangeAspect="1"/>
          </p:cNvPicPr>
          <p:nvPr/>
        </p:nvPicPr>
        <p:blipFill>
          <a:blip r:embed="rId3"/>
          <a:srcRect b="3487"/>
          <a:stretch>
            <a:fillRect/>
          </a:stretch>
        </p:blipFill>
        <p:spPr>
          <a:xfrm>
            <a:off x="1581861" y="2065876"/>
            <a:ext cx="9025230" cy="3847593"/>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784520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D79C3-82FE-2CB8-F1CF-7CBA48D2306E}"/>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260B68F8-030F-2F1A-9177-E4871441E1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ketchy line">
            <a:extLst>
              <a:ext uri="{FF2B5EF4-FFF2-40B4-BE49-F238E27FC236}">
                <a16:creationId xmlns:a16="http://schemas.microsoft.com/office/drawing/2014/main" id="{38D9E88E-3CB6-8136-2C19-80F6DAF7E3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5DA4DFAF-3A9C-39A5-3247-D7CFF439F5D4}"/>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dirty="0">
                <a:latin typeface="Abadi Extra Light" panose="020B0204020104020204" pitchFamily="34" charset="0"/>
                <a:cs typeface="Arial" panose="020B0604020202020204" pitchFamily="34" charset="0"/>
              </a:rPr>
              <a:t>Looking Ahead</a:t>
            </a:r>
          </a:p>
        </p:txBody>
      </p:sp>
      <p:sp>
        <p:nvSpPr>
          <p:cNvPr id="8" name="Rectangle 7">
            <a:extLst>
              <a:ext uri="{FF2B5EF4-FFF2-40B4-BE49-F238E27FC236}">
                <a16:creationId xmlns:a16="http://schemas.microsoft.com/office/drawing/2014/main" id="{6D5F6DCF-FEF4-F29A-FDC5-DD50F42E32A2}"/>
              </a:ext>
            </a:extLst>
          </p:cNvPr>
          <p:cNvSpPr/>
          <p:nvPr/>
        </p:nvSpPr>
        <p:spPr>
          <a:xfrm>
            <a:off x="548640" y="2011680"/>
            <a:ext cx="4331368" cy="85664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C5B221B-FD18-627B-9D06-0D290773C764}"/>
              </a:ext>
            </a:extLst>
          </p:cNvPr>
          <p:cNvSpPr txBox="1"/>
          <p:nvPr/>
        </p:nvSpPr>
        <p:spPr>
          <a:xfrm>
            <a:off x="548640" y="2555894"/>
            <a:ext cx="4497790" cy="4575011"/>
          </a:xfrm>
          <a:prstGeom prst="rect">
            <a:avLst/>
          </a:prstGeom>
        </p:spPr>
        <p:txBody>
          <a:bodyPr vert="horz" lIns="91440" tIns="45720" rIns="91440" bIns="45720" rtlCol="0">
            <a:normAutofit/>
          </a:bodyPr>
          <a:lstStyle/>
          <a:p>
            <a:pPr marL="342900" lvl="1" indent="-342900">
              <a:lnSpc>
                <a:spcPct val="90000"/>
              </a:lnSpc>
              <a:spcAft>
                <a:spcPts val="600"/>
              </a:spcAft>
              <a:buFont typeface="Arial" panose="020B0604020202020204" pitchFamily="34" charset="0"/>
              <a:buChar char="•"/>
            </a:pPr>
            <a:r>
              <a:rPr lang="en-US" sz="2200" dirty="0">
                <a:latin typeface="Abadi Extra Light" panose="020B0204020104020204" pitchFamily="34" charset="0"/>
              </a:rPr>
              <a:t>Condition-specific opportunities to impact patient care</a:t>
            </a:r>
          </a:p>
          <a:p>
            <a:pPr marL="342900" lvl="1" indent="-342900">
              <a:lnSpc>
                <a:spcPct val="90000"/>
              </a:lnSpc>
              <a:spcAft>
                <a:spcPts val="600"/>
              </a:spcAft>
              <a:buFont typeface="Arial" panose="020B0604020202020204" pitchFamily="34" charset="0"/>
              <a:buChar char="•"/>
            </a:pPr>
            <a:r>
              <a:rPr lang="en-US" sz="2200" dirty="0">
                <a:latin typeface="Abadi Extra Light" panose="020B0204020104020204" pitchFamily="34" charset="0"/>
              </a:rPr>
              <a:t>Implement Care Guidelines</a:t>
            </a:r>
          </a:p>
          <a:p>
            <a:pPr marL="342900" lvl="1" indent="-342900">
              <a:lnSpc>
                <a:spcPct val="90000"/>
              </a:lnSpc>
              <a:spcAft>
                <a:spcPts val="600"/>
              </a:spcAft>
              <a:buFont typeface="Arial" panose="020B0604020202020204" pitchFamily="34" charset="0"/>
              <a:buChar char="•"/>
            </a:pPr>
            <a:r>
              <a:rPr lang="en-US" sz="2200" dirty="0">
                <a:latin typeface="Abadi Extra Light" panose="020B0204020104020204" pitchFamily="34" charset="0"/>
              </a:rPr>
              <a:t>Improve post-visit record follow-up/gap closures</a:t>
            </a:r>
          </a:p>
        </p:txBody>
      </p:sp>
      <p:pic>
        <p:nvPicPr>
          <p:cNvPr id="3" name="Picture 2">
            <a:extLst>
              <a:ext uri="{FF2B5EF4-FFF2-40B4-BE49-F238E27FC236}">
                <a16:creationId xmlns:a16="http://schemas.microsoft.com/office/drawing/2014/main" id="{75D1DA8F-3E1A-FF30-8938-AF75E6B0B0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4" t="950" r="6227" b="-951"/>
          <a:stretch>
            <a:fillRect/>
          </a:stretch>
        </p:blipFill>
        <p:spPr bwMode="auto">
          <a:xfrm>
            <a:off x="5164544" y="1315355"/>
            <a:ext cx="6906294" cy="48304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37948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FBF7A-9E07-4012-9BB8-7B07A56A2612}"/>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D8988816-834E-9D5B-06BC-1D4007686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ketchy line">
            <a:extLst>
              <a:ext uri="{FF2B5EF4-FFF2-40B4-BE49-F238E27FC236}">
                <a16:creationId xmlns:a16="http://schemas.microsoft.com/office/drawing/2014/main" id="{6698AAD7-1EF9-F99E-56C0-DBCA4417BA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6C9D9E37-DC82-5097-C88E-0234B946E413}"/>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dirty="0">
                <a:latin typeface="Abadi Extra Light" panose="020B0204020104020204" pitchFamily="34" charset="0"/>
                <a:cs typeface="Arial" panose="020B0604020202020204" pitchFamily="34" charset="0"/>
              </a:rPr>
              <a:t>An Eye on Excellence</a:t>
            </a:r>
          </a:p>
        </p:txBody>
      </p:sp>
      <p:sp>
        <p:nvSpPr>
          <p:cNvPr id="8" name="Rectangle 7">
            <a:extLst>
              <a:ext uri="{FF2B5EF4-FFF2-40B4-BE49-F238E27FC236}">
                <a16:creationId xmlns:a16="http://schemas.microsoft.com/office/drawing/2014/main" id="{C779CD9F-C153-08D5-AF55-3295BC03F2F8}"/>
              </a:ext>
            </a:extLst>
          </p:cNvPr>
          <p:cNvSpPr/>
          <p:nvPr/>
        </p:nvSpPr>
        <p:spPr>
          <a:xfrm>
            <a:off x="301752" y="2029968"/>
            <a:ext cx="4331368" cy="85664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9723918-B64E-036E-B8ED-630254076BDB}"/>
              </a:ext>
            </a:extLst>
          </p:cNvPr>
          <p:cNvSpPr txBox="1"/>
          <p:nvPr/>
        </p:nvSpPr>
        <p:spPr>
          <a:xfrm>
            <a:off x="42672" y="2565757"/>
            <a:ext cx="4037172" cy="4575011"/>
          </a:xfrm>
          <a:prstGeom prst="rect">
            <a:avLst/>
          </a:prstGeom>
        </p:spPr>
        <p:txBody>
          <a:bodyPr vert="horz" lIns="91440" tIns="45720" rIns="91440" bIns="45720" rtlCol="0">
            <a:normAutofit/>
          </a:bodyPr>
          <a:lstStyle/>
          <a:p>
            <a:pPr marL="0" lvl="1">
              <a:lnSpc>
                <a:spcPct val="90000"/>
              </a:lnSpc>
              <a:spcAft>
                <a:spcPts val="600"/>
              </a:spcAft>
            </a:pPr>
            <a:r>
              <a:rPr lang="en-US" sz="2200" b="1" dirty="0">
                <a:latin typeface="Abadi Extra Light" panose="020B0204020104020204" pitchFamily="34" charset="0"/>
              </a:rPr>
              <a:t>Population Health tools were key in correcting our historical DM Eye Exams that were not being captured in reporting, and resulting in lower numbers &amp; inaccurate patient registries</a:t>
            </a:r>
          </a:p>
        </p:txBody>
      </p:sp>
      <p:pic>
        <p:nvPicPr>
          <p:cNvPr id="7" name="Picture 6">
            <a:extLst>
              <a:ext uri="{FF2B5EF4-FFF2-40B4-BE49-F238E27FC236}">
                <a16:creationId xmlns:a16="http://schemas.microsoft.com/office/drawing/2014/main" id="{36264E3B-476D-DDF6-7AFA-D451B7C32472}"/>
              </a:ext>
            </a:extLst>
          </p:cNvPr>
          <p:cNvPicPr>
            <a:picLocks noChangeAspect="1"/>
          </p:cNvPicPr>
          <p:nvPr/>
        </p:nvPicPr>
        <p:blipFill>
          <a:blip r:embed="rId3"/>
          <a:stretch>
            <a:fillRect/>
          </a:stretch>
        </p:blipFill>
        <p:spPr>
          <a:xfrm>
            <a:off x="4244387" y="1898441"/>
            <a:ext cx="7780022" cy="3501010"/>
          </a:xfrm>
          <a:prstGeom prst="rect">
            <a:avLst/>
          </a:prstGeom>
          <a:ln>
            <a:noFill/>
          </a:ln>
          <a:effectLst>
            <a:outerShdw blurRad="190500" algn="tl" rotWithShape="0">
              <a:srgbClr val="000000">
                <a:alpha val="70000"/>
              </a:srgbClr>
            </a:outerShdw>
          </a:effectLst>
        </p:spPr>
      </p:pic>
      <p:sp>
        <p:nvSpPr>
          <p:cNvPr id="9" name="Left Brace 8">
            <a:extLst>
              <a:ext uri="{FF2B5EF4-FFF2-40B4-BE49-F238E27FC236}">
                <a16:creationId xmlns:a16="http://schemas.microsoft.com/office/drawing/2014/main" id="{68048410-0EFE-D488-1EAC-B9CFD749290F}"/>
              </a:ext>
            </a:extLst>
          </p:cNvPr>
          <p:cNvSpPr/>
          <p:nvPr/>
        </p:nvSpPr>
        <p:spPr>
          <a:xfrm>
            <a:off x="3898804" y="1964204"/>
            <a:ext cx="298268" cy="3369483"/>
          </a:xfrm>
          <a:prstGeom prst="leftBrace">
            <a:avLst/>
          </a:prstGeom>
          <a:ln w="19050" cap="flat" cmpd="sng" algn="ctr">
            <a:solidFill>
              <a:schemeClr val="accent2"/>
            </a:solidFill>
            <a:prstDash val="solid"/>
            <a:round/>
            <a:headEnd type="arrow" w="med" len="med"/>
            <a:tailEnd type="arrow" w="med" len="med"/>
          </a:ln>
          <a:effectLst>
            <a:glow rad="101600">
              <a:schemeClr val="accent2">
                <a:satMod val="175000"/>
                <a:alpha val="40000"/>
              </a:schemeClr>
            </a:glow>
          </a:effectLst>
        </p:spPr>
        <p:style>
          <a:lnRef idx="0">
            <a:scrgbClr r="0" g="0" b="0"/>
          </a:lnRef>
          <a:fillRef idx="0">
            <a:scrgbClr r="0" g="0" b="0"/>
          </a:fillRef>
          <a:effectRef idx="0">
            <a:scrgbClr r="0" g="0" b="0"/>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222191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3B6D2-142C-4888-8085-7A6C69948D55}"/>
            </a:ext>
          </a:extLst>
        </p:cNvPr>
        <p:cNvGrpSpPr/>
        <p:nvPr/>
      </p:nvGrpSpPr>
      <p:grpSpPr>
        <a:xfrm>
          <a:off x="0" y="0"/>
          <a:ext cx="0" cy="0"/>
          <a:chOff x="0" y="0"/>
          <a:chExt cx="0" cy="0"/>
        </a:xfrm>
      </p:grpSpPr>
      <p:pic>
        <p:nvPicPr>
          <p:cNvPr id="6" name="Content Placeholder 5" descr="A logo with blue letters and mountains&#10;&#10;AI-generated content may be incorrect.">
            <a:extLst>
              <a:ext uri="{FF2B5EF4-FFF2-40B4-BE49-F238E27FC236}">
                <a16:creationId xmlns:a16="http://schemas.microsoft.com/office/drawing/2014/main" id="{F10B4E3D-0FCB-9EE0-6670-31853888BCE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86796" y="84851"/>
            <a:ext cx="2309388" cy="599841"/>
          </a:xfrm>
        </p:spPr>
      </p:pic>
      <p:sp>
        <p:nvSpPr>
          <p:cNvPr id="18" name="Rectangle 17">
            <a:extLst>
              <a:ext uri="{FF2B5EF4-FFF2-40B4-BE49-F238E27FC236}">
                <a16:creationId xmlns:a16="http://schemas.microsoft.com/office/drawing/2014/main" id="{2627A5BC-BE16-B582-2318-DCE18D78F123}"/>
              </a:ext>
            </a:extLst>
          </p:cNvPr>
          <p:cNvSpPr/>
          <p:nvPr/>
        </p:nvSpPr>
        <p:spPr>
          <a:xfrm>
            <a:off x="0" y="-17416"/>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b="1">
              <a:latin typeface="Arial" panose="020B0604020202020204" pitchFamily="34" charset="0"/>
              <a:cs typeface="Arial" panose="020B0604020202020204" pitchFamily="34" charset="0"/>
            </a:endParaRPr>
          </a:p>
        </p:txBody>
      </p:sp>
      <p:pic>
        <p:nvPicPr>
          <p:cNvPr id="20" name="Content Placeholder 5" descr="A logo with blue letters and mountains&#10;&#10;AI-generated content may be incorrect.">
            <a:extLst>
              <a:ext uri="{FF2B5EF4-FFF2-40B4-BE49-F238E27FC236}">
                <a16:creationId xmlns:a16="http://schemas.microsoft.com/office/drawing/2014/main" id="{B2FA7CB7-98B1-D40D-F799-67E823F384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86796" y="67435"/>
            <a:ext cx="2309388" cy="599841"/>
          </a:xfrm>
          <a:prstGeom prst="rect">
            <a:avLst/>
          </a:prstGeom>
        </p:spPr>
      </p:pic>
      <p:sp>
        <p:nvSpPr>
          <p:cNvPr id="4" name="TextBox 3">
            <a:extLst>
              <a:ext uri="{FF2B5EF4-FFF2-40B4-BE49-F238E27FC236}">
                <a16:creationId xmlns:a16="http://schemas.microsoft.com/office/drawing/2014/main" id="{9A818114-05BA-B655-2B43-B5CBC2C2AE76}"/>
              </a:ext>
            </a:extLst>
          </p:cNvPr>
          <p:cNvSpPr txBox="1"/>
          <p:nvPr/>
        </p:nvSpPr>
        <p:spPr>
          <a:xfrm>
            <a:off x="890258" y="2751891"/>
            <a:ext cx="10411485" cy="1354217"/>
          </a:xfrm>
          <a:prstGeom prst="rect">
            <a:avLst/>
          </a:prstGeom>
          <a:noFill/>
        </p:spPr>
        <p:txBody>
          <a:bodyPr wrap="square" rtlCol="0">
            <a:spAutoFit/>
          </a:bodyPr>
          <a:lstStyle/>
          <a:p>
            <a:pPr algn="ctr"/>
            <a:r>
              <a:rPr lang="en-US" sz="6600" b="0" i="0" dirty="0">
                <a:solidFill>
                  <a:schemeClr val="accent1"/>
                </a:solidFill>
                <a:effectLst/>
                <a:latin typeface="Helvetica Neue"/>
              </a:rPr>
              <a:t>Care Management</a:t>
            </a:r>
            <a:endParaRPr lang="en-US" sz="4800" b="0" i="0" dirty="0">
              <a:solidFill>
                <a:schemeClr val="accent1"/>
              </a:solidFill>
              <a:effectLst/>
              <a:latin typeface="Helvetica Neue"/>
            </a:endParaRPr>
          </a:p>
          <a:p>
            <a:endParaRPr lang="en-US" sz="1600" dirty="0"/>
          </a:p>
        </p:txBody>
      </p:sp>
    </p:spTree>
    <p:extLst>
      <p:ext uri="{BB962C8B-B14F-4D97-AF65-F5344CB8AC3E}">
        <p14:creationId xmlns:p14="http://schemas.microsoft.com/office/powerpoint/2010/main" val="22567862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6E188-1231-6EF2-3F25-49DC65E85F99}"/>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3C5CF7F9-2200-E99F-CE29-4C7987CAA898}"/>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dirty="0">
                <a:latin typeface="Abadi Extra Light" panose="020B0204020104020204" pitchFamily="34" charset="0"/>
                <a:cs typeface="Arial" panose="020B0604020202020204" pitchFamily="34" charset="0"/>
              </a:rPr>
              <a:t>What Care Management Encompasses</a:t>
            </a:r>
            <a:endParaRPr lang="en-US" b="1" dirty="0">
              <a:latin typeface="Abadi Extra Light" panose="020B0204020104020204" pitchFamily="34" charset="0"/>
              <a:cs typeface="Arial" panose="020B0604020202020204" pitchFamily="34" charset="0"/>
            </a:endParaRPr>
          </a:p>
        </p:txBody>
      </p:sp>
      <p:sp>
        <p:nvSpPr>
          <p:cNvPr id="2" name="Title 7">
            <a:extLst>
              <a:ext uri="{FF2B5EF4-FFF2-40B4-BE49-F238E27FC236}">
                <a16:creationId xmlns:a16="http://schemas.microsoft.com/office/drawing/2014/main" id="{EC2340C6-D4E0-E8AA-4EB5-85BD0512CA75}"/>
              </a:ext>
            </a:extLst>
          </p:cNvPr>
          <p:cNvSpPr>
            <a:spLocks noGrp="1"/>
          </p:cNvSpPr>
          <p:nvPr>
            <p:ph type="title"/>
          </p:nvPr>
        </p:nvSpPr>
        <p:spPr>
          <a:xfrm>
            <a:off x="3744227" y="1698144"/>
            <a:ext cx="7784097" cy="4009292"/>
          </a:xfrm>
        </p:spPr>
        <p:txBody>
          <a:bodyPr>
            <a:normAutofit fontScale="90000"/>
          </a:bodyPr>
          <a:lstStyle/>
          <a:p>
            <a:r>
              <a:rPr lang="en-US" dirty="0"/>
              <a:t>Transitional Care Management (TCM)</a:t>
            </a:r>
            <a:br>
              <a:rPr lang="en-US" dirty="0"/>
            </a:br>
            <a:br>
              <a:rPr lang="en-US" dirty="0"/>
            </a:br>
            <a:r>
              <a:rPr lang="en-US" dirty="0"/>
              <a:t>Chronic Care Management (CCM)</a:t>
            </a:r>
            <a:br>
              <a:rPr lang="en-US" dirty="0"/>
            </a:br>
            <a:br>
              <a:rPr lang="en-US" dirty="0"/>
            </a:br>
            <a:r>
              <a:rPr lang="en-US" dirty="0"/>
              <a:t>Principal Care Management (PCM)</a:t>
            </a:r>
            <a:br>
              <a:rPr lang="en-US" dirty="0"/>
            </a:br>
            <a:br>
              <a:rPr lang="en-US" dirty="0"/>
            </a:br>
            <a:r>
              <a:rPr lang="en-US" dirty="0"/>
              <a:t>Community Health Integration (CHI)</a:t>
            </a:r>
          </a:p>
        </p:txBody>
      </p:sp>
      <p:pic>
        <p:nvPicPr>
          <p:cNvPr id="6" name="Graphic 5" descr="Doctor female outline">
            <a:extLst>
              <a:ext uri="{FF2B5EF4-FFF2-40B4-BE49-F238E27FC236}">
                <a16:creationId xmlns:a16="http://schemas.microsoft.com/office/drawing/2014/main" id="{CA72730D-4CC3-9DD3-F9DF-42CD5F0448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2507" y="1888724"/>
            <a:ext cx="3080551" cy="3080551"/>
          </a:xfrm>
          <a:prstGeom prst="rect">
            <a:avLst/>
          </a:prstGeom>
        </p:spPr>
      </p:pic>
    </p:spTree>
    <p:extLst>
      <p:ext uri="{BB962C8B-B14F-4D97-AF65-F5344CB8AC3E}">
        <p14:creationId xmlns:p14="http://schemas.microsoft.com/office/powerpoint/2010/main" val="4067547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4E2840-43D8-1B1C-AD0D-B8B6A9E94AAE}"/>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361134D2-B4E7-23D8-4BAB-14D8446AD06F}"/>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a:latin typeface="Abadi Extra Light" panose="020B0204020104020204" pitchFamily="34" charset="0"/>
                <a:cs typeface="Arial" panose="020B0604020202020204" pitchFamily="34" charset="0"/>
              </a:rPr>
              <a:t>Transitional Care Management (TCM) Tools</a:t>
            </a:r>
            <a:endParaRPr lang="en-US" b="1">
              <a:latin typeface="Abadi Extra Light" panose="020B0204020104020204" pitchFamily="34" charset="0"/>
              <a:cs typeface="Arial" panose="020B0604020202020204" pitchFamily="34" charset="0"/>
            </a:endParaRPr>
          </a:p>
        </p:txBody>
      </p:sp>
      <p:sp>
        <p:nvSpPr>
          <p:cNvPr id="2" name="Title 7">
            <a:extLst>
              <a:ext uri="{FF2B5EF4-FFF2-40B4-BE49-F238E27FC236}">
                <a16:creationId xmlns:a16="http://schemas.microsoft.com/office/drawing/2014/main" id="{7FE26B7C-73A3-3522-A77A-B8BD0C05DB2C}"/>
              </a:ext>
            </a:extLst>
          </p:cNvPr>
          <p:cNvSpPr>
            <a:spLocks noGrp="1"/>
          </p:cNvSpPr>
          <p:nvPr>
            <p:ph type="title"/>
          </p:nvPr>
        </p:nvSpPr>
        <p:spPr>
          <a:xfrm>
            <a:off x="4562166" y="1698144"/>
            <a:ext cx="6966157" cy="4009292"/>
          </a:xfrm>
        </p:spPr>
        <p:txBody>
          <a:bodyPr>
            <a:normAutofit fontScale="90000"/>
          </a:bodyPr>
          <a:lstStyle/>
          <a:p>
            <a:r>
              <a:rPr lang="en-US"/>
              <a:t>Collective </a:t>
            </a:r>
            <a:br>
              <a:rPr lang="en-US"/>
            </a:br>
            <a:br>
              <a:rPr lang="en-US"/>
            </a:br>
            <a:r>
              <a:rPr lang="en-US"/>
              <a:t>St. Luke’s Epic</a:t>
            </a:r>
            <a:br>
              <a:rPr lang="en-US"/>
            </a:br>
            <a:br>
              <a:rPr lang="en-US"/>
            </a:br>
            <a:r>
              <a:rPr lang="en-US"/>
              <a:t>St. Al’s Epic</a:t>
            </a:r>
            <a:br>
              <a:rPr lang="en-US"/>
            </a:br>
            <a:br>
              <a:rPr lang="en-US"/>
            </a:br>
            <a:r>
              <a:rPr lang="en-US"/>
              <a:t>Connections with Facility Staff</a:t>
            </a:r>
          </a:p>
        </p:txBody>
      </p:sp>
      <p:pic>
        <p:nvPicPr>
          <p:cNvPr id="5" name="Graphic 4" descr="Gears outline">
            <a:extLst>
              <a:ext uri="{FF2B5EF4-FFF2-40B4-BE49-F238E27FC236}">
                <a16:creationId xmlns:a16="http://schemas.microsoft.com/office/drawing/2014/main" id="{41CD2722-0750-BD98-E993-3D1079B9872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08038" y="1779449"/>
            <a:ext cx="3927987" cy="3927987"/>
          </a:xfrm>
          <a:prstGeom prst="rect">
            <a:avLst/>
          </a:prstGeom>
        </p:spPr>
      </p:pic>
    </p:spTree>
    <p:extLst>
      <p:ext uri="{BB962C8B-B14F-4D97-AF65-F5344CB8AC3E}">
        <p14:creationId xmlns:p14="http://schemas.microsoft.com/office/powerpoint/2010/main" val="12663771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FAD72-4F56-8DD0-4F40-305DFADB4D3E}"/>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7D87D079-0C66-B8AC-1908-CC4CA9EE6960}"/>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a:latin typeface="Abadi Extra Light" panose="020B0204020104020204" pitchFamily="34" charset="0"/>
                <a:cs typeface="Arial" panose="020B0604020202020204" pitchFamily="34" charset="0"/>
              </a:rPr>
              <a:t>Chronic Care Management (CCM) &amp; Principal Care Management (PCM)</a:t>
            </a:r>
            <a:endParaRPr lang="en-US" b="1">
              <a:latin typeface="Abadi Extra Light" panose="020B0204020104020204" pitchFamily="34" charset="0"/>
              <a:cs typeface="Arial" panose="020B0604020202020204" pitchFamily="34" charset="0"/>
            </a:endParaRPr>
          </a:p>
        </p:txBody>
      </p:sp>
      <p:sp>
        <p:nvSpPr>
          <p:cNvPr id="2" name="Content Placeholder 15">
            <a:extLst>
              <a:ext uri="{FF2B5EF4-FFF2-40B4-BE49-F238E27FC236}">
                <a16:creationId xmlns:a16="http://schemas.microsoft.com/office/drawing/2014/main" id="{22FB2350-EFDE-4DC5-4E68-83D5CBF0A169}"/>
              </a:ext>
            </a:extLst>
          </p:cNvPr>
          <p:cNvSpPr txBox="1">
            <a:spLocks/>
          </p:cNvSpPr>
          <p:nvPr/>
        </p:nvSpPr>
        <p:spPr>
          <a:xfrm>
            <a:off x="511277" y="1140542"/>
            <a:ext cx="7708491" cy="5073445"/>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indent="-457200">
              <a:buFont typeface="Wingdings" panose="05000000000000000000" pitchFamily="2" charset="2"/>
              <a:buChar char="v"/>
            </a:pPr>
            <a:r>
              <a:rPr lang="en-US" sz="3200">
                <a:solidFill>
                  <a:schemeClr val="tx1"/>
                </a:solidFill>
              </a:rPr>
              <a:t>CCM - Chronic Conditions (2 or more)</a:t>
            </a:r>
          </a:p>
          <a:p>
            <a:pPr marL="457200" indent="-457200">
              <a:buFont typeface="Wingdings" panose="05000000000000000000" pitchFamily="2" charset="2"/>
              <a:buChar char="v"/>
            </a:pPr>
            <a:r>
              <a:rPr lang="en-US" sz="3200">
                <a:solidFill>
                  <a:schemeClr val="tx1"/>
                </a:solidFill>
              </a:rPr>
              <a:t>PCM – Chronic Conditions (1)</a:t>
            </a:r>
          </a:p>
          <a:p>
            <a:pPr marL="914400" lvl="1" indent="-457200">
              <a:buFont typeface="Arial" panose="020B0604020202020204" pitchFamily="34" charset="0"/>
              <a:buChar char="•"/>
            </a:pPr>
            <a:r>
              <a:rPr lang="en-US" sz="2800">
                <a:solidFill>
                  <a:schemeClr val="tx1"/>
                </a:solidFill>
              </a:rPr>
              <a:t>These are our patients often needing the most help.</a:t>
            </a:r>
          </a:p>
          <a:p>
            <a:pPr marL="914400" lvl="1" indent="-457200">
              <a:buFont typeface="Arial" panose="020B0604020202020204" pitchFamily="34" charset="0"/>
              <a:buChar char="•"/>
            </a:pPr>
            <a:r>
              <a:rPr lang="en-US" sz="2800">
                <a:solidFill>
                  <a:schemeClr val="tx1"/>
                </a:solidFill>
              </a:rPr>
              <a:t>Population Health – two sides of coin</a:t>
            </a:r>
          </a:p>
          <a:p>
            <a:endParaRPr lang="en-US" sz="2800">
              <a:solidFill>
                <a:schemeClr val="tx1"/>
              </a:solidFill>
            </a:endParaRPr>
          </a:p>
        </p:txBody>
      </p:sp>
      <p:pic>
        <p:nvPicPr>
          <p:cNvPr id="5" name="Graphic 4" descr="Care outline">
            <a:extLst>
              <a:ext uri="{FF2B5EF4-FFF2-40B4-BE49-F238E27FC236}">
                <a16:creationId xmlns:a16="http://schemas.microsoft.com/office/drawing/2014/main" id="{12F06D2B-CAA9-F01E-770C-FE2B5D4ED4E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219768" y="2136058"/>
            <a:ext cx="3215148" cy="3215148"/>
          </a:xfrm>
          <a:prstGeom prst="rect">
            <a:avLst/>
          </a:prstGeom>
        </p:spPr>
      </p:pic>
    </p:spTree>
    <p:extLst>
      <p:ext uri="{BB962C8B-B14F-4D97-AF65-F5344CB8AC3E}">
        <p14:creationId xmlns:p14="http://schemas.microsoft.com/office/powerpoint/2010/main" val="7515650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890B2-48F9-8363-9ACE-17372C1B1A7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A03F5538-35B0-7896-CDC3-52EF1C1F2076}"/>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a:latin typeface="Abadi Extra Light" panose="020B0204020104020204" pitchFamily="34" charset="0"/>
                <a:cs typeface="Arial" panose="020B0604020202020204" pitchFamily="34" charset="0"/>
              </a:rPr>
              <a:t>Community Health Integration (CHI)</a:t>
            </a:r>
            <a:endParaRPr lang="en-US" b="1">
              <a:latin typeface="Abadi Extra Light" panose="020B0204020104020204" pitchFamily="34" charset="0"/>
              <a:cs typeface="Arial" panose="020B0604020202020204" pitchFamily="34" charset="0"/>
            </a:endParaRPr>
          </a:p>
        </p:txBody>
      </p:sp>
      <p:sp>
        <p:nvSpPr>
          <p:cNvPr id="2" name="Content Placeholder 3">
            <a:extLst>
              <a:ext uri="{FF2B5EF4-FFF2-40B4-BE49-F238E27FC236}">
                <a16:creationId xmlns:a16="http://schemas.microsoft.com/office/drawing/2014/main" id="{6CD67F0C-73FB-1573-90A0-D71C25ABDD08}"/>
              </a:ext>
            </a:extLst>
          </p:cNvPr>
          <p:cNvSpPr txBox="1">
            <a:spLocks/>
          </p:cNvSpPr>
          <p:nvPr/>
        </p:nvSpPr>
        <p:spPr>
          <a:xfrm>
            <a:off x="4478595" y="1880743"/>
            <a:ext cx="7039897" cy="3317875"/>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indent="-457200">
              <a:buFont typeface="Wingdings" panose="05000000000000000000" pitchFamily="2" charset="2"/>
              <a:buChar char="v"/>
            </a:pPr>
            <a:r>
              <a:rPr lang="en-US" sz="2600" b="1">
                <a:solidFill>
                  <a:schemeClr val="tx1"/>
                </a:solidFill>
              </a:rPr>
              <a:t>Contributors to Gaps in Population Health </a:t>
            </a:r>
          </a:p>
          <a:p>
            <a:pPr marL="914400" lvl="1" indent="-457200">
              <a:buFont typeface="Arial" panose="020B0604020202020204" pitchFamily="34" charset="0"/>
              <a:buChar char="•"/>
            </a:pPr>
            <a:r>
              <a:rPr lang="en-US" sz="2600" b="1"/>
              <a:t>Social Drivers of Health (SDOH)</a:t>
            </a:r>
          </a:p>
          <a:p>
            <a:pPr marL="1371600" lvl="2" indent="-457200">
              <a:buFont typeface="Courier New" panose="02070309020205020404" pitchFamily="49" charset="0"/>
              <a:buChar char="o"/>
            </a:pPr>
            <a:r>
              <a:rPr lang="en-US" sz="2600"/>
              <a:t>Transportation</a:t>
            </a:r>
          </a:p>
          <a:p>
            <a:pPr marL="1371600" lvl="2" indent="-457200">
              <a:buFont typeface="Courier New" panose="02070309020205020404" pitchFamily="49" charset="0"/>
              <a:buChar char="o"/>
            </a:pPr>
            <a:r>
              <a:rPr lang="en-US" sz="2600"/>
              <a:t>Medications</a:t>
            </a:r>
          </a:p>
          <a:p>
            <a:pPr marL="1371600" lvl="2" indent="-457200">
              <a:buFont typeface="Courier New" panose="02070309020205020404" pitchFamily="49" charset="0"/>
              <a:buChar char="o"/>
            </a:pPr>
            <a:r>
              <a:rPr lang="en-US" sz="2600"/>
              <a:t>Medical Supplies</a:t>
            </a:r>
          </a:p>
          <a:p>
            <a:pPr marL="1371600" lvl="2" indent="-457200">
              <a:buFont typeface="Courier New" panose="02070309020205020404" pitchFamily="49" charset="0"/>
              <a:buChar char="o"/>
            </a:pPr>
            <a:r>
              <a:rPr lang="en-US" sz="2600"/>
              <a:t>Housing</a:t>
            </a:r>
          </a:p>
          <a:p>
            <a:pPr marL="1371600" lvl="2" indent="-457200">
              <a:buFont typeface="Courier New" panose="02070309020205020404" pitchFamily="49" charset="0"/>
              <a:buChar char="o"/>
            </a:pPr>
            <a:r>
              <a:rPr lang="en-US" sz="2600"/>
              <a:t>Utilities</a:t>
            </a:r>
          </a:p>
          <a:p>
            <a:pPr marL="1371600" lvl="2" indent="-457200">
              <a:buFont typeface="Courier New" panose="02070309020205020404" pitchFamily="49" charset="0"/>
              <a:buChar char="o"/>
            </a:pPr>
            <a:r>
              <a:rPr lang="en-US" sz="2600"/>
              <a:t>Clothing</a:t>
            </a:r>
          </a:p>
        </p:txBody>
      </p:sp>
      <p:pic>
        <p:nvPicPr>
          <p:cNvPr id="5" name="Graphic 4" descr="Influencer outline">
            <a:extLst>
              <a:ext uri="{FF2B5EF4-FFF2-40B4-BE49-F238E27FC236}">
                <a16:creationId xmlns:a16="http://schemas.microsoft.com/office/drawing/2014/main" id="{6D1845C8-636C-F79A-62B7-02CA5D1CCAF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65239" y="1880743"/>
            <a:ext cx="3328219" cy="3328219"/>
          </a:xfrm>
          <a:prstGeom prst="rect">
            <a:avLst/>
          </a:prstGeom>
        </p:spPr>
      </p:pic>
    </p:spTree>
    <p:extLst>
      <p:ext uri="{BB962C8B-B14F-4D97-AF65-F5344CB8AC3E}">
        <p14:creationId xmlns:p14="http://schemas.microsoft.com/office/powerpoint/2010/main" val="22754694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237FF76-3749-6157-42B5-70468B576514}"/>
            </a:ext>
          </a:extLst>
        </p:cNvPr>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7C86766-FDDE-0C8F-F11B-49C457FF4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3" name="sketch line">
            <a:extLst>
              <a:ext uri="{FF2B5EF4-FFF2-40B4-BE49-F238E27FC236}">
                <a16:creationId xmlns:a16="http://schemas.microsoft.com/office/drawing/2014/main" id="{804F42EE-12C5-1108-E3F8-D86DC5965E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 name="Content Placeholder 3">
            <a:extLst>
              <a:ext uri="{FF2B5EF4-FFF2-40B4-BE49-F238E27FC236}">
                <a16:creationId xmlns:a16="http://schemas.microsoft.com/office/drawing/2014/main" id="{16F850D4-0F64-81FD-5DA5-E50A1C02EA1F}"/>
              </a:ext>
            </a:extLst>
          </p:cNvPr>
          <p:cNvSpPr txBox="1">
            <a:spLocks/>
          </p:cNvSpPr>
          <p:nvPr/>
        </p:nvSpPr>
        <p:spPr>
          <a:xfrm>
            <a:off x="987552" y="1779685"/>
            <a:ext cx="5547961" cy="3298630"/>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buFont typeface="Arial" panose="020B0604020202020204" pitchFamily="34" charset="0"/>
              <a:buChar char="•"/>
            </a:pPr>
            <a:r>
              <a:rPr lang="en-US" sz="3200" noProof="1">
                <a:solidFill>
                  <a:schemeClr val="tx1"/>
                </a:solidFill>
              </a:rPr>
              <a:t>Improves patientcare</a:t>
            </a:r>
          </a:p>
          <a:p>
            <a:pPr marL="171450" indent="-171450">
              <a:buFont typeface="Arial" panose="020B0604020202020204" pitchFamily="34" charset="0"/>
              <a:buChar char="•"/>
            </a:pPr>
            <a:r>
              <a:rPr lang="en-US" sz="3200" noProof="1">
                <a:solidFill>
                  <a:schemeClr val="tx1"/>
                </a:solidFill>
              </a:rPr>
              <a:t>Decreases hospitalization</a:t>
            </a:r>
          </a:p>
          <a:p>
            <a:pPr marL="171450" indent="-171450">
              <a:buFont typeface="Arial" panose="020B0604020202020204" pitchFamily="34" charset="0"/>
              <a:buChar char="•"/>
            </a:pPr>
            <a:r>
              <a:rPr lang="en-US" sz="3200" noProof="1">
                <a:solidFill>
                  <a:schemeClr val="tx1"/>
                </a:solidFill>
              </a:rPr>
              <a:t>Decreases patient cost</a:t>
            </a:r>
          </a:p>
        </p:txBody>
      </p:sp>
      <p:sp>
        <p:nvSpPr>
          <p:cNvPr id="7" name="Content Placeholder 4">
            <a:extLst>
              <a:ext uri="{FF2B5EF4-FFF2-40B4-BE49-F238E27FC236}">
                <a16:creationId xmlns:a16="http://schemas.microsoft.com/office/drawing/2014/main" id="{105D7E12-B2AB-AF67-E109-C58600BC62E6}"/>
              </a:ext>
            </a:extLst>
          </p:cNvPr>
          <p:cNvSpPr txBox="1">
            <a:spLocks/>
          </p:cNvSpPr>
          <p:nvPr/>
        </p:nvSpPr>
        <p:spPr>
          <a:xfrm>
            <a:off x="5935060" y="1779685"/>
            <a:ext cx="5547961" cy="3298630"/>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gn="l">
              <a:buFont typeface="Arial" panose="020B0604020202020204" pitchFamily="34" charset="0"/>
              <a:buChar char="•"/>
            </a:pPr>
            <a:r>
              <a:rPr lang="en-US" sz="3200" noProof="1">
                <a:solidFill>
                  <a:schemeClr val="tx1"/>
                </a:solidFill>
              </a:rPr>
              <a:t>Improves pt. engagement</a:t>
            </a:r>
          </a:p>
          <a:p>
            <a:pPr marL="171450" indent="-171450" algn="l">
              <a:buFont typeface="Arial" panose="020B0604020202020204" pitchFamily="34" charset="0"/>
              <a:buChar char="•"/>
            </a:pPr>
            <a:r>
              <a:rPr lang="en-US" sz="3200" noProof="1">
                <a:solidFill>
                  <a:schemeClr val="tx1"/>
                </a:solidFill>
              </a:rPr>
              <a:t>Provides support to patients</a:t>
            </a:r>
          </a:p>
          <a:p>
            <a:pPr marL="171450" indent="-171450" algn="l">
              <a:buFont typeface="Arial" panose="020B0604020202020204" pitchFamily="34" charset="0"/>
              <a:buChar char="•"/>
            </a:pPr>
            <a:r>
              <a:rPr lang="en-US" sz="3200" noProof="1">
                <a:solidFill>
                  <a:schemeClr val="tx1"/>
                </a:solidFill>
              </a:rPr>
              <a:t>Efficiency with scheduling</a:t>
            </a:r>
          </a:p>
        </p:txBody>
      </p:sp>
      <p:sp>
        <p:nvSpPr>
          <p:cNvPr id="2" name="Rectangle 1">
            <a:extLst>
              <a:ext uri="{FF2B5EF4-FFF2-40B4-BE49-F238E27FC236}">
                <a16:creationId xmlns:a16="http://schemas.microsoft.com/office/drawing/2014/main" id="{F758FAC3-296E-145E-BF73-AF12DEB33F94}"/>
              </a:ext>
            </a:extLst>
          </p:cNvPr>
          <p:cNvSpPr/>
          <p:nvPr/>
        </p:nvSpPr>
        <p:spPr>
          <a:xfrm>
            <a:off x="0" y="0"/>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b="1" dirty="0">
                <a:latin typeface="Abadi Extra Light" panose="020B0204020104020204" pitchFamily="34" charset="0"/>
                <a:cs typeface="Arial" panose="020B0604020202020204" pitchFamily="34" charset="0"/>
              </a:rPr>
              <a:t>Full Circle</a:t>
            </a:r>
            <a:endParaRPr lang="en-US" b="1" dirty="0">
              <a:latin typeface="Abadi Extra Light" panose="020B0204020104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F996348B-BF82-D81E-2ED5-AF8AC9531FD8}"/>
              </a:ext>
            </a:extLst>
          </p:cNvPr>
          <p:cNvSpPr/>
          <p:nvPr/>
        </p:nvSpPr>
        <p:spPr>
          <a:xfrm>
            <a:off x="438912" y="1600200"/>
            <a:ext cx="4123944" cy="88696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622414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6D64E50-E170-EDD9-A872-3BB34D2907D4}"/>
            </a:ext>
          </a:extLst>
        </p:cNvPr>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E12A2E83-F641-5A57-F6BF-03AEB073E1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Arc 15">
            <a:extLst>
              <a:ext uri="{FF2B5EF4-FFF2-40B4-BE49-F238E27FC236}">
                <a16:creationId xmlns:a16="http://schemas.microsoft.com/office/drawing/2014/main" id="{FE1EB95A-5669-21AE-C46A-D425D51C01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269068">
            <a:off x="8717845" y="3339275"/>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6" name="Content Placeholder 5" descr="A logo with blue letters and mountains&#10;&#10;AI-generated content may be incorrect.">
            <a:extLst>
              <a:ext uri="{FF2B5EF4-FFF2-40B4-BE49-F238E27FC236}">
                <a16:creationId xmlns:a16="http://schemas.microsoft.com/office/drawing/2014/main" id="{C1A4DE53-2A11-46A5-02D1-E48A8168D42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86796" y="84851"/>
            <a:ext cx="2309388" cy="599841"/>
          </a:xfrm>
        </p:spPr>
      </p:pic>
      <p:sp>
        <p:nvSpPr>
          <p:cNvPr id="18" name="Rectangle 17">
            <a:extLst>
              <a:ext uri="{FF2B5EF4-FFF2-40B4-BE49-F238E27FC236}">
                <a16:creationId xmlns:a16="http://schemas.microsoft.com/office/drawing/2014/main" id="{CC021921-0AEC-7D94-A044-2CFBE9B53F3F}"/>
              </a:ext>
            </a:extLst>
          </p:cNvPr>
          <p:cNvSpPr/>
          <p:nvPr/>
        </p:nvSpPr>
        <p:spPr>
          <a:xfrm>
            <a:off x="0" y="-17416"/>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b="1">
              <a:latin typeface="Arial" panose="020B0604020202020204" pitchFamily="34" charset="0"/>
              <a:cs typeface="Arial" panose="020B0604020202020204" pitchFamily="34" charset="0"/>
            </a:endParaRPr>
          </a:p>
        </p:txBody>
      </p:sp>
      <p:pic>
        <p:nvPicPr>
          <p:cNvPr id="20" name="Content Placeholder 5" descr="A logo with blue letters and mountains&#10;&#10;AI-generated content may be incorrect.">
            <a:extLst>
              <a:ext uri="{FF2B5EF4-FFF2-40B4-BE49-F238E27FC236}">
                <a16:creationId xmlns:a16="http://schemas.microsoft.com/office/drawing/2014/main" id="{AE74AE2B-863E-3483-B74B-1D9E87AD5F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86796" y="67435"/>
            <a:ext cx="2309388" cy="599841"/>
          </a:xfrm>
          <a:prstGeom prst="rect">
            <a:avLst/>
          </a:prstGeom>
        </p:spPr>
      </p:pic>
      <p:sp>
        <p:nvSpPr>
          <p:cNvPr id="2" name="Thought Bubble: Cloud 1">
            <a:extLst>
              <a:ext uri="{FF2B5EF4-FFF2-40B4-BE49-F238E27FC236}">
                <a16:creationId xmlns:a16="http://schemas.microsoft.com/office/drawing/2014/main" id="{A16DD281-376E-239F-42A7-AD307451D6F4}"/>
              </a:ext>
            </a:extLst>
          </p:cNvPr>
          <p:cNvSpPr/>
          <p:nvPr/>
        </p:nvSpPr>
        <p:spPr>
          <a:xfrm>
            <a:off x="7070426" y="1848533"/>
            <a:ext cx="3720975" cy="2525916"/>
          </a:xfrm>
          <a:prstGeom prst="cloudCallo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27BB245-BF5C-C7BF-2B95-192267D9C6A5}"/>
              </a:ext>
            </a:extLst>
          </p:cNvPr>
          <p:cNvSpPr txBox="1"/>
          <p:nvPr/>
        </p:nvSpPr>
        <p:spPr>
          <a:xfrm>
            <a:off x="383458" y="2751891"/>
            <a:ext cx="8412491" cy="1354217"/>
          </a:xfrm>
          <a:prstGeom prst="rect">
            <a:avLst/>
          </a:prstGeom>
          <a:noFill/>
        </p:spPr>
        <p:txBody>
          <a:bodyPr wrap="square" rtlCol="0">
            <a:spAutoFit/>
          </a:bodyPr>
          <a:lstStyle/>
          <a:p>
            <a:pPr algn="ctr"/>
            <a:r>
              <a:rPr lang="en-US" sz="6600" b="0" i="0">
                <a:solidFill>
                  <a:schemeClr val="accent1"/>
                </a:solidFill>
                <a:effectLst/>
                <a:latin typeface="Helvetica Neue"/>
              </a:rPr>
              <a:t>Questions?  </a:t>
            </a:r>
            <a:endParaRPr lang="en-US" sz="4800" b="0" i="0">
              <a:solidFill>
                <a:schemeClr val="accent1"/>
              </a:solidFill>
              <a:effectLst/>
              <a:latin typeface="Helvetica Neue"/>
            </a:endParaRPr>
          </a:p>
          <a:p>
            <a:endParaRPr lang="en-US" sz="1600"/>
          </a:p>
        </p:txBody>
      </p:sp>
    </p:spTree>
    <p:extLst>
      <p:ext uri="{BB962C8B-B14F-4D97-AF65-F5344CB8AC3E}">
        <p14:creationId xmlns:p14="http://schemas.microsoft.com/office/powerpoint/2010/main" val="40435126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47AC3-8E14-2FFA-C564-25C930146FD2}"/>
            </a:ext>
          </a:extLst>
        </p:cNvPr>
        <p:cNvGrpSpPr/>
        <p:nvPr/>
      </p:nvGrpSpPr>
      <p:grpSpPr>
        <a:xfrm>
          <a:off x="0" y="0"/>
          <a:ext cx="0" cy="0"/>
          <a:chOff x="0" y="0"/>
          <a:chExt cx="0" cy="0"/>
        </a:xfrm>
      </p:grpSpPr>
      <p:pic>
        <p:nvPicPr>
          <p:cNvPr id="6" name="Content Placeholder 5" descr="A logo with blue letters and mountains&#10;&#10;AI-generated content may be incorrect.">
            <a:extLst>
              <a:ext uri="{FF2B5EF4-FFF2-40B4-BE49-F238E27FC236}">
                <a16:creationId xmlns:a16="http://schemas.microsoft.com/office/drawing/2014/main" id="{6A87312E-6955-C722-62FB-94DE4C7D629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86796" y="84851"/>
            <a:ext cx="2309388" cy="599841"/>
          </a:xfrm>
        </p:spPr>
      </p:pic>
      <p:sp>
        <p:nvSpPr>
          <p:cNvPr id="18" name="Rectangle 17">
            <a:extLst>
              <a:ext uri="{FF2B5EF4-FFF2-40B4-BE49-F238E27FC236}">
                <a16:creationId xmlns:a16="http://schemas.microsoft.com/office/drawing/2014/main" id="{3699371D-D10B-F2AD-3A69-5F5F15E647DA}"/>
              </a:ext>
            </a:extLst>
          </p:cNvPr>
          <p:cNvSpPr/>
          <p:nvPr/>
        </p:nvSpPr>
        <p:spPr>
          <a:xfrm>
            <a:off x="0" y="-17416"/>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b="1">
              <a:latin typeface="Arial" panose="020B0604020202020204" pitchFamily="34" charset="0"/>
              <a:cs typeface="Arial" panose="020B0604020202020204" pitchFamily="34" charset="0"/>
            </a:endParaRPr>
          </a:p>
        </p:txBody>
      </p:sp>
      <p:pic>
        <p:nvPicPr>
          <p:cNvPr id="20" name="Content Placeholder 5" descr="A logo with blue letters and mountains&#10;&#10;AI-generated content may be incorrect.">
            <a:extLst>
              <a:ext uri="{FF2B5EF4-FFF2-40B4-BE49-F238E27FC236}">
                <a16:creationId xmlns:a16="http://schemas.microsoft.com/office/drawing/2014/main" id="{9C22F235-4B31-A4CB-70B5-5409D5812F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86796" y="67435"/>
            <a:ext cx="2309388" cy="599841"/>
          </a:xfrm>
          <a:prstGeom prst="rect">
            <a:avLst/>
          </a:prstGeom>
        </p:spPr>
      </p:pic>
      <p:sp>
        <p:nvSpPr>
          <p:cNvPr id="4" name="TextBox 3">
            <a:extLst>
              <a:ext uri="{FF2B5EF4-FFF2-40B4-BE49-F238E27FC236}">
                <a16:creationId xmlns:a16="http://schemas.microsoft.com/office/drawing/2014/main" id="{CF3861A6-81E5-2B84-1443-2B1BCA08C9FB}"/>
              </a:ext>
            </a:extLst>
          </p:cNvPr>
          <p:cNvSpPr txBox="1"/>
          <p:nvPr/>
        </p:nvSpPr>
        <p:spPr>
          <a:xfrm>
            <a:off x="383458" y="2751891"/>
            <a:ext cx="8412491" cy="1354217"/>
          </a:xfrm>
          <a:prstGeom prst="rect">
            <a:avLst/>
          </a:prstGeom>
          <a:noFill/>
        </p:spPr>
        <p:txBody>
          <a:bodyPr wrap="square" rtlCol="0">
            <a:spAutoFit/>
          </a:bodyPr>
          <a:lstStyle/>
          <a:p>
            <a:pPr algn="ctr"/>
            <a:r>
              <a:rPr lang="en-US" sz="6600" b="0" i="0">
                <a:solidFill>
                  <a:schemeClr val="accent1"/>
                </a:solidFill>
                <a:effectLst/>
                <a:latin typeface="Helvetica Neue"/>
              </a:rPr>
              <a:t>Thank you!</a:t>
            </a:r>
            <a:endParaRPr lang="en-US" sz="4800" b="0" i="0">
              <a:solidFill>
                <a:schemeClr val="accent1"/>
              </a:solidFill>
              <a:effectLst/>
              <a:latin typeface="Helvetica Neue"/>
            </a:endParaRPr>
          </a:p>
          <a:p>
            <a:endParaRPr lang="en-US" sz="1600"/>
          </a:p>
        </p:txBody>
      </p:sp>
      <p:sp>
        <p:nvSpPr>
          <p:cNvPr id="3" name="Content Placeholder 8">
            <a:extLst>
              <a:ext uri="{FF2B5EF4-FFF2-40B4-BE49-F238E27FC236}">
                <a16:creationId xmlns:a16="http://schemas.microsoft.com/office/drawing/2014/main" id="{A4956142-E5BB-F296-3012-AAAF1873F5E5}"/>
              </a:ext>
            </a:extLst>
          </p:cNvPr>
          <p:cNvSpPr txBox="1">
            <a:spLocks/>
          </p:cNvSpPr>
          <p:nvPr/>
        </p:nvSpPr>
        <p:spPr>
          <a:xfrm>
            <a:off x="7816645" y="1088210"/>
            <a:ext cx="2881518" cy="4894894"/>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a:t>Susan Adams, LPN </a:t>
            </a:r>
          </a:p>
          <a:p>
            <a:r>
              <a:rPr lang="en-US" sz="1600"/>
              <a:t>208-253-4242 Ext. 1011</a:t>
            </a:r>
          </a:p>
          <a:p>
            <a:r>
              <a:rPr lang="en-US" sz="1600">
                <a:hlinkClick r:id="rId3"/>
              </a:rPr>
              <a:t>susang@achcid.org</a:t>
            </a:r>
            <a:endParaRPr lang="en-US" sz="1600"/>
          </a:p>
          <a:p>
            <a:endParaRPr lang="en-US" sz="1600"/>
          </a:p>
          <a:p>
            <a:r>
              <a:rPr lang="en-US" sz="1600"/>
              <a:t>Jackie Caba</a:t>
            </a:r>
          </a:p>
          <a:p>
            <a:r>
              <a:rPr lang="en-US" sz="1600"/>
              <a:t>208-253-4242</a:t>
            </a:r>
          </a:p>
          <a:p>
            <a:r>
              <a:rPr lang="en-US" sz="1600">
                <a:hlinkClick r:id="rId4"/>
              </a:rPr>
              <a:t>jackiec@achcid.org</a:t>
            </a:r>
            <a:r>
              <a:rPr lang="en-US" sz="1600"/>
              <a:t> </a:t>
            </a:r>
          </a:p>
        </p:txBody>
      </p:sp>
    </p:spTree>
    <p:extLst>
      <p:ext uri="{BB962C8B-B14F-4D97-AF65-F5344CB8AC3E}">
        <p14:creationId xmlns:p14="http://schemas.microsoft.com/office/powerpoint/2010/main" val="42429365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A8D4E-2F9D-6771-1CA8-C2CB7E62B2E6}"/>
            </a:ext>
          </a:extLst>
        </p:cNvPr>
        <p:cNvGrpSpPr/>
        <p:nvPr/>
      </p:nvGrpSpPr>
      <p:grpSpPr>
        <a:xfrm>
          <a:off x="0" y="0"/>
          <a:ext cx="0" cy="0"/>
          <a:chOff x="0" y="0"/>
          <a:chExt cx="0" cy="0"/>
        </a:xfrm>
      </p:grpSpPr>
      <p:pic>
        <p:nvPicPr>
          <p:cNvPr id="6" name="Content Placeholder 5" descr="A logo with blue letters and mountains&#10;&#10;AI-generated content may be incorrect.">
            <a:extLst>
              <a:ext uri="{FF2B5EF4-FFF2-40B4-BE49-F238E27FC236}">
                <a16:creationId xmlns:a16="http://schemas.microsoft.com/office/drawing/2014/main" id="{180574F3-FCC1-3078-F79A-B5C8B77D77E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86796" y="84851"/>
            <a:ext cx="2309388" cy="599841"/>
          </a:xfrm>
        </p:spPr>
      </p:pic>
      <p:sp>
        <p:nvSpPr>
          <p:cNvPr id="18" name="Rectangle 17">
            <a:extLst>
              <a:ext uri="{FF2B5EF4-FFF2-40B4-BE49-F238E27FC236}">
                <a16:creationId xmlns:a16="http://schemas.microsoft.com/office/drawing/2014/main" id="{0ECA471F-16F0-BC74-94FE-C34F15D96E05}"/>
              </a:ext>
            </a:extLst>
          </p:cNvPr>
          <p:cNvSpPr/>
          <p:nvPr/>
        </p:nvSpPr>
        <p:spPr>
          <a:xfrm>
            <a:off x="0" y="-17416"/>
            <a:ext cx="12192000" cy="769545"/>
          </a:xfrm>
          <a:prstGeom prst="rect">
            <a:avLst/>
          </a:prstGeom>
          <a:solidFill>
            <a:schemeClr val="tx2">
              <a:lumMod val="90000"/>
              <a:lumOff val="1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en-US" b="1">
              <a:latin typeface="Arial" panose="020B0604020202020204" pitchFamily="34" charset="0"/>
              <a:cs typeface="Arial" panose="020B0604020202020204" pitchFamily="34" charset="0"/>
            </a:endParaRPr>
          </a:p>
        </p:txBody>
      </p:sp>
      <p:pic>
        <p:nvPicPr>
          <p:cNvPr id="20" name="Content Placeholder 5" descr="A logo with blue letters and mountains&#10;&#10;AI-generated content may be incorrect.">
            <a:extLst>
              <a:ext uri="{FF2B5EF4-FFF2-40B4-BE49-F238E27FC236}">
                <a16:creationId xmlns:a16="http://schemas.microsoft.com/office/drawing/2014/main" id="{0841A700-A40D-3B04-C0BC-878EFCD341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86796" y="67435"/>
            <a:ext cx="2309388" cy="599841"/>
          </a:xfrm>
          <a:prstGeom prst="rect">
            <a:avLst/>
          </a:prstGeom>
        </p:spPr>
      </p:pic>
      <p:sp>
        <p:nvSpPr>
          <p:cNvPr id="4" name="TextBox 3">
            <a:extLst>
              <a:ext uri="{FF2B5EF4-FFF2-40B4-BE49-F238E27FC236}">
                <a16:creationId xmlns:a16="http://schemas.microsoft.com/office/drawing/2014/main" id="{94153CC0-0B6F-9BEC-2838-C93A6849D172}"/>
              </a:ext>
            </a:extLst>
          </p:cNvPr>
          <p:cNvSpPr txBox="1"/>
          <p:nvPr/>
        </p:nvSpPr>
        <p:spPr>
          <a:xfrm>
            <a:off x="383458" y="2751891"/>
            <a:ext cx="8412491" cy="1015663"/>
          </a:xfrm>
          <a:prstGeom prst="rect">
            <a:avLst/>
          </a:prstGeom>
          <a:noFill/>
        </p:spPr>
        <p:txBody>
          <a:bodyPr wrap="square" rtlCol="0">
            <a:spAutoFit/>
          </a:bodyPr>
          <a:lstStyle/>
          <a:p>
            <a:r>
              <a:rPr lang="en-US" sz="4800" b="0" i="0" dirty="0">
                <a:solidFill>
                  <a:schemeClr val="accent1"/>
                </a:solidFill>
                <a:effectLst/>
                <a:latin typeface="Helvetica Neue"/>
              </a:rPr>
              <a:t>Session Survey:</a:t>
            </a:r>
            <a:endParaRPr lang="en-US" sz="3600" b="0" i="0" dirty="0">
              <a:solidFill>
                <a:schemeClr val="accent1"/>
              </a:solidFill>
              <a:effectLst/>
              <a:latin typeface="Helvetica Neue"/>
            </a:endParaRPr>
          </a:p>
          <a:p>
            <a:endParaRPr lang="en-US" sz="1100" dirty="0"/>
          </a:p>
        </p:txBody>
      </p:sp>
      <p:pic>
        <p:nvPicPr>
          <p:cNvPr id="5" name="Picture 4">
            <a:extLst>
              <a:ext uri="{FF2B5EF4-FFF2-40B4-BE49-F238E27FC236}">
                <a16:creationId xmlns:a16="http://schemas.microsoft.com/office/drawing/2014/main" id="{42B44CEB-96F7-F492-B3E1-8FB8FB6E38CA}"/>
              </a:ext>
            </a:extLst>
          </p:cNvPr>
          <p:cNvPicPr>
            <a:picLocks noChangeAspect="1"/>
          </p:cNvPicPr>
          <p:nvPr/>
        </p:nvPicPr>
        <p:blipFill>
          <a:blip r:embed="rId3"/>
          <a:stretch>
            <a:fillRect/>
          </a:stretch>
        </p:blipFill>
        <p:spPr>
          <a:xfrm>
            <a:off x="5923978" y="1334384"/>
            <a:ext cx="4224069" cy="4308792"/>
          </a:xfrm>
          <a:prstGeom prst="rect">
            <a:avLst/>
          </a:prstGeom>
        </p:spPr>
      </p:pic>
    </p:spTree>
    <p:extLst>
      <p:ext uri="{BB962C8B-B14F-4D97-AF65-F5344CB8AC3E}">
        <p14:creationId xmlns:p14="http://schemas.microsoft.com/office/powerpoint/2010/main" val="2914012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9ECD22216056A4C861FBFA3A848DD75" ma:contentTypeVersion="16" ma:contentTypeDescription="Create a new document." ma:contentTypeScope="" ma:versionID="3e3fc65c98230ae295a42a9b20edc9c7">
  <xsd:schema xmlns:xsd="http://www.w3.org/2001/XMLSchema" xmlns:xs="http://www.w3.org/2001/XMLSchema" xmlns:p="http://schemas.microsoft.com/office/2006/metadata/properties" xmlns:ns2="bc21839b-6d4f-4d1a-9313-08de3f642e4b" xmlns:ns3="211abf4e-acce-4906-8a53-7693db9d194b" targetNamespace="http://schemas.microsoft.com/office/2006/metadata/properties" ma:root="true" ma:fieldsID="c6d4ff4d3a6dfaef7c58c0541a36f6ba" ns2:_="" ns3:_="">
    <xsd:import namespace="bc21839b-6d4f-4d1a-9313-08de3f642e4b"/>
    <xsd:import namespace="211abf4e-acce-4906-8a53-7693db9d194b"/>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ServiceDateTaken" minOccurs="0"/>
                <xsd:element ref="ns2:MediaServiceOCR" minOccurs="0"/>
                <xsd:element ref="ns2:MediaLengthInSeconds" minOccurs="0"/>
                <xsd:element ref="ns2:MediaServiceSearchProperties" minOccurs="0"/>
                <xsd:element ref="ns2:Helpful"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c21839b-6d4f-4d1a-9313-08de3f642e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e04a55a7-5568-4318-8037-c4e25c4baded" ma:termSetId="09814cd3-568e-fe90-9814-8d621ff8fb84" ma:anchorId="fba54fb3-c3e1-fe81-a776-ca4b69148c4d" ma:open="true" ma:isKeyword="false">
      <xsd:complexType>
        <xsd:sequence>
          <xsd:element ref="pc:Terms" minOccurs="0" maxOccurs="1"/>
        </xsd:sequence>
      </xsd:complex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Helpful" ma:index="22" nillable="true" ma:displayName="Helpful" ma:default="1" ma:format="Dropdown" ma:internalName="Helpful">
      <xsd:simpleType>
        <xsd:restriction base="dms:Boolea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11abf4e-acce-4906-8a53-7693db9d194b"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702e3a42-3d2f-46e1-aa13-98c7f9711908}" ma:internalName="TaxCatchAll" ma:showField="CatchAllData" ma:web="211abf4e-acce-4906-8a53-7693db9d194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bc21839b-6d4f-4d1a-9313-08de3f642e4b">
      <Terms xmlns="http://schemas.microsoft.com/office/infopath/2007/PartnerControls"/>
    </lcf76f155ced4ddcb4097134ff3c332f>
    <TaxCatchAll xmlns="211abf4e-acce-4906-8a53-7693db9d194b" xsi:nil="true"/>
    <Helpful xmlns="bc21839b-6d4f-4d1a-9313-08de3f642e4b">true</Helpfu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3A3EFC7-83A8-4B2B-86E7-E0F6BCD6C8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c21839b-6d4f-4d1a-9313-08de3f642e4b"/>
    <ds:schemaRef ds:uri="211abf4e-acce-4906-8a53-7693db9d19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157D858-6953-491C-A6C0-F198D0D174A3}">
  <ds:schemaRefs>
    <ds:schemaRef ds:uri="http://purl.org/dc/dcmitype/"/>
    <ds:schemaRef ds:uri="http://www.w3.org/XML/1998/namespace"/>
    <ds:schemaRef ds:uri="http://purl.org/dc/terms/"/>
    <ds:schemaRef ds:uri="http://schemas.microsoft.com/office/2006/documentManagement/types"/>
    <ds:schemaRef ds:uri="211abf4e-acce-4906-8a53-7693db9d194b"/>
    <ds:schemaRef ds:uri="http://schemas.microsoft.com/office/infopath/2007/PartnerControls"/>
    <ds:schemaRef ds:uri="http://schemas.microsoft.com/office/2006/metadata/properties"/>
    <ds:schemaRef ds:uri="http://schemas.openxmlformats.org/package/2006/metadata/core-properties"/>
    <ds:schemaRef ds:uri="bc21839b-6d4f-4d1a-9313-08de3f642e4b"/>
    <ds:schemaRef ds:uri="http://purl.org/dc/elements/1.1/"/>
  </ds:schemaRefs>
</ds:datastoreItem>
</file>

<file path=customXml/itemProps3.xml><?xml version="1.0" encoding="utf-8"?>
<ds:datastoreItem xmlns:ds="http://schemas.openxmlformats.org/officeDocument/2006/customXml" ds:itemID="{55401BB5-AB3E-4A84-A918-1310E7E7ADC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2720</TotalTime>
  <Words>1156</Words>
  <Application>Microsoft Office PowerPoint</Application>
  <PresentationFormat>Widescreen</PresentationFormat>
  <Paragraphs>194</Paragraphs>
  <Slides>27</Slides>
  <Notes>20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Abadi Extra Light</vt:lpstr>
      <vt:lpstr>Abadi ExtraLight</vt:lpstr>
      <vt:lpstr>Aptos</vt:lpstr>
      <vt:lpstr>Aptos Display</vt:lpstr>
      <vt:lpstr>Arial</vt:lpstr>
      <vt:lpstr>Calibri</vt:lpstr>
      <vt:lpstr>Courier New</vt:lpstr>
      <vt:lpstr>Helvetica Neue</vt:lpstr>
      <vt:lpstr>Wingdings</vt:lpstr>
      <vt:lpstr>Office Theme</vt:lpstr>
      <vt:lpstr>Pairing Coordination &amp; Strategy: A Year of Population Health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Transitional Care Management (TCM)  Chronic Care Management (CCM)  Principal Care Management (PCM)  Community Health Integration (CHI)</vt:lpstr>
      <vt:lpstr>Collective   St. Luke’s Epic  St. Al’s Epic  Connections with Facility Staff</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Jackie Caba</dc:creator>
  <cp:lastModifiedBy>Maggie Thoele</cp:lastModifiedBy>
  <cp:revision>16</cp:revision>
  <dcterms:created xsi:type="dcterms:W3CDTF">2025-04-28T15:55:15Z</dcterms:created>
  <dcterms:modified xsi:type="dcterms:W3CDTF">2025-11-04T03:50:22Z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0x01010069ECD22216056A4C861FBFA3A848DD75</vt:lpwstr>
  </property>
  <property fmtid="{D5CDD505-2E9C-101B-9397-08002B2CF9AE}" pid="3" name="MediaServiceImageTags">
    <vt:lpwstr/>
  </property>
</Properties>
</file>