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4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64" r:id="rId4"/>
  </p:sldMasterIdLst>
  <p:notesMasterIdLst>
    <p:notesMasterId r:id="rId58"/>
  </p:notesMasterIdLst>
  <p:handoutMasterIdLst>
    <p:handoutMasterId r:id="rId59"/>
  </p:handoutMasterIdLst>
  <p:sldIdLst>
    <p:sldId id="256" r:id="rId5"/>
    <p:sldId id="2147472063" r:id="rId6"/>
    <p:sldId id="2147472017" r:id="rId7"/>
    <p:sldId id="2147472080" r:id="rId8"/>
    <p:sldId id="2147472083" r:id="rId9"/>
    <p:sldId id="2147472079" r:id="rId10"/>
    <p:sldId id="2147472082" r:id="rId11"/>
    <p:sldId id="2147472084" r:id="rId12"/>
    <p:sldId id="2147472011" r:id="rId13"/>
    <p:sldId id="2147472020" r:id="rId14"/>
    <p:sldId id="2147472023" r:id="rId15"/>
    <p:sldId id="2147472062" r:id="rId16"/>
    <p:sldId id="2145727418" r:id="rId17"/>
    <p:sldId id="2147472000" r:id="rId18"/>
    <p:sldId id="2147472074" r:id="rId19"/>
    <p:sldId id="2147472059" r:id="rId20"/>
    <p:sldId id="2147472033" r:id="rId21"/>
    <p:sldId id="2147472053" r:id="rId22"/>
    <p:sldId id="2147472068" r:id="rId23"/>
    <p:sldId id="2147472010" r:id="rId24"/>
    <p:sldId id="2147472018" r:id="rId25"/>
    <p:sldId id="2147472060" r:id="rId26"/>
    <p:sldId id="262" r:id="rId27"/>
    <p:sldId id="2147472081" r:id="rId28"/>
    <p:sldId id="2147472027" r:id="rId29"/>
    <p:sldId id="2147472085" r:id="rId30"/>
    <p:sldId id="2147472028" r:id="rId31"/>
    <p:sldId id="2147472070" r:id="rId32"/>
    <p:sldId id="2147472071" r:id="rId33"/>
    <p:sldId id="2147472036" r:id="rId34"/>
    <p:sldId id="2147472035" r:id="rId35"/>
    <p:sldId id="2147472026" r:id="rId36"/>
    <p:sldId id="2147472069" r:id="rId37"/>
    <p:sldId id="2147472021" r:id="rId38"/>
    <p:sldId id="2147472029" r:id="rId39"/>
    <p:sldId id="2147472042" r:id="rId40"/>
    <p:sldId id="2147472075" r:id="rId41"/>
    <p:sldId id="2147472043" r:id="rId42"/>
    <p:sldId id="2147472052" r:id="rId43"/>
    <p:sldId id="2147472077" r:id="rId44"/>
    <p:sldId id="2147472039" r:id="rId45"/>
    <p:sldId id="2147472040" r:id="rId46"/>
    <p:sldId id="2147472076" r:id="rId47"/>
    <p:sldId id="2147472086" r:id="rId48"/>
    <p:sldId id="2147472078" r:id="rId49"/>
    <p:sldId id="260" r:id="rId50"/>
    <p:sldId id="2147472032" r:id="rId51"/>
    <p:sldId id="261" r:id="rId52"/>
    <p:sldId id="2147472030" r:id="rId53"/>
    <p:sldId id="2147472031" r:id="rId54"/>
    <p:sldId id="2147472072" r:id="rId55"/>
    <p:sldId id="2147472019" r:id="rId56"/>
    <p:sldId id="2147472050" r:id="rId5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49423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02BC08-B716-0D71-C6CE-6FCCD4E2933F}" v="45" dt="2025-10-21T15:00:45.785"/>
    <p1510:client id="{50AE03AF-37C2-4F32-898B-1A192257A80D}" v="336" dt="2025-10-22T02:27:36.402"/>
    <p1510:client id="{75C5FFC7-F5AE-4EBC-B71D-ADF63068021B}" v="28" dt="2025-10-21T18:05:23.154"/>
    <p1510:client id="{7C691482-CDDB-E87A-4E45-0DF7EF261388}" v="249" dt="2025-10-21T15:47:24.693"/>
    <p1510:client id="{8856C403-C94D-4A3B-B182-FD2EA7B517EF}" v="134" dt="2025-10-21T15:25:20.5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_7FFFD2B5_42F0849B.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_7FFFD2D6_B7AEFE06.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percentStacked"/>
        <c:varyColors val="0"/>
        <c:ser>
          <c:idx val="0"/>
          <c:order val="0"/>
          <c:tx>
            <c:strRef>
              <c:f>Sheet1!$B$1</c:f>
              <c:strCache>
                <c:ptCount val="1"/>
                <c:pt idx="0">
                  <c:v>Physician</c:v>
                </c:pt>
              </c:strCache>
            </c:strRef>
          </c:tx>
          <c:spPr>
            <a:solidFill>
              <a:schemeClr val="accent2">
                <a:tint val="77000"/>
              </a:schemeClr>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064" b="1" i="0" u="none" strike="noStrike" kern="1200" baseline="0">
                    <a:solidFill>
                      <a:schemeClr val="lt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c:f>
              <c:strCache>
                <c:ptCount val="1"/>
                <c:pt idx="0">
                  <c:v>No. QM</c:v>
                </c:pt>
              </c:strCache>
            </c:strRef>
          </c:cat>
          <c:val>
            <c:numRef>
              <c:f>Sheet1!$B$2</c:f>
              <c:numCache>
                <c:formatCode>General</c:formatCode>
                <c:ptCount val="1"/>
                <c:pt idx="0">
                  <c:v>92</c:v>
                </c:pt>
              </c:numCache>
            </c:numRef>
          </c:val>
          <c:extLst>
            <c:ext xmlns:c16="http://schemas.microsoft.com/office/drawing/2014/chart" uri="{C3380CC4-5D6E-409C-BE32-E72D297353CC}">
              <c16:uniqueId val="{00000000-4728-4DF2-B763-EA92C7739FCC}"/>
            </c:ext>
          </c:extLst>
        </c:ser>
        <c:ser>
          <c:idx val="1"/>
          <c:order val="1"/>
          <c:tx>
            <c:strRef>
              <c:f>Sheet1!$C$1</c:f>
              <c:strCache>
                <c:ptCount val="1"/>
                <c:pt idx="0">
                  <c:v>APP</c:v>
                </c:pt>
              </c:strCache>
            </c:strRef>
          </c:tx>
          <c:spPr>
            <a:solidFill>
              <a:schemeClr val="accent2">
                <a:shade val="76000"/>
              </a:schemeClr>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064" b="1" i="0" u="none" strike="noStrike" kern="1200" baseline="0">
                    <a:solidFill>
                      <a:schemeClr val="lt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c:f>
              <c:strCache>
                <c:ptCount val="1"/>
                <c:pt idx="0">
                  <c:v>No. QM</c:v>
                </c:pt>
              </c:strCache>
            </c:strRef>
          </c:cat>
          <c:val>
            <c:numRef>
              <c:f>Sheet1!$C$2</c:f>
              <c:numCache>
                <c:formatCode>General</c:formatCode>
                <c:ptCount val="1"/>
                <c:pt idx="0">
                  <c:v>60</c:v>
                </c:pt>
              </c:numCache>
            </c:numRef>
          </c:val>
          <c:extLst>
            <c:ext xmlns:c16="http://schemas.microsoft.com/office/drawing/2014/chart" uri="{C3380CC4-5D6E-409C-BE32-E72D297353CC}">
              <c16:uniqueId val="{00000001-4728-4DF2-B763-EA92C7739FCC}"/>
            </c:ext>
          </c:extLst>
        </c:ser>
        <c:dLbls>
          <c:showLegendKey val="0"/>
          <c:showVal val="1"/>
          <c:showCatName val="0"/>
          <c:showSerName val="0"/>
          <c:showPercent val="0"/>
          <c:showBubbleSize val="0"/>
        </c:dLbls>
        <c:gapWidth val="79"/>
        <c:shape val="box"/>
        <c:axId val="395461087"/>
        <c:axId val="1171742176"/>
        <c:axId val="0"/>
      </c:bar3DChart>
      <c:catAx>
        <c:axId val="395461087"/>
        <c:scaling>
          <c:orientation val="minMax"/>
        </c:scaling>
        <c:delete val="1"/>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197" b="0" i="0" u="none" strike="noStrike" kern="1200" cap="all" baseline="0">
                    <a:solidFill>
                      <a:schemeClr val="tx1">
                        <a:lumMod val="65000"/>
                        <a:lumOff val="35000"/>
                      </a:schemeClr>
                    </a:solidFill>
                    <a:latin typeface="+mn-lt"/>
                    <a:ea typeface="+mn-ea"/>
                    <a:cs typeface="+mn-cs"/>
                  </a:defRPr>
                </a:pPr>
                <a:r>
                  <a:rPr lang="en-US"/>
                  <a:t># Quality metrics</a:t>
                </a:r>
              </a:p>
            </c:rich>
          </c:tx>
          <c:layout>
            <c:manualLayout>
              <c:xMode val="edge"/>
              <c:yMode val="edge"/>
              <c:x val="0.27712320631453913"/>
              <c:y val="0.87108489173228354"/>
            </c:manualLayout>
          </c:layout>
          <c:overlay val="0"/>
          <c:spPr>
            <a:noFill/>
            <a:ln>
              <a:noFill/>
            </a:ln>
            <a:effectLst/>
          </c:spPr>
          <c:txPr>
            <a:bodyPr rot="0" spcFirstLastPara="1" vertOverflow="ellipsis" vert="horz" wrap="square" anchor="ctr" anchorCtr="1"/>
            <a:lstStyle/>
            <a:p>
              <a:pPr>
                <a:defRPr sz="1197" b="0" i="0" u="none" strike="noStrike" kern="1200" cap="all" baseline="0">
                  <a:solidFill>
                    <a:schemeClr val="tx1">
                      <a:lumMod val="65000"/>
                      <a:lumOff val="35000"/>
                    </a:schemeClr>
                  </a:solidFill>
                  <a:latin typeface="+mn-lt"/>
                  <a:ea typeface="+mn-ea"/>
                  <a:cs typeface="+mn-cs"/>
                </a:defRPr>
              </a:pPr>
              <a:endParaRPr lang="en-US"/>
            </a:p>
          </c:txPr>
        </c:title>
        <c:numFmt formatCode="#,##0.00" sourceLinked="0"/>
        <c:majorTickMark val="none"/>
        <c:minorTickMark val="none"/>
        <c:tickLblPos val="nextTo"/>
        <c:crossAx val="1171742176"/>
        <c:crosses val="autoZero"/>
        <c:auto val="1"/>
        <c:lblAlgn val="ctr"/>
        <c:lblOffset val="100"/>
        <c:tickMarkSkip val="50"/>
        <c:noMultiLvlLbl val="0"/>
      </c:catAx>
      <c:valAx>
        <c:axId val="1171742176"/>
        <c:scaling>
          <c:orientation val="minMax"/>
        </c:scaling>
        <c:delete val="1"/>
        <c:axPos val="l"/>
        <c:numFmt formatCode="0" sourceLinked="0"/>
        <c:majorTickMark val="none"/>
        <c:minorTickMark val="none"/>
        <c:tickLblPos val="nextTo"/>
        <c:crossAx val="395461087"/>
        <c:crosses val="autoZero"/>
        <c:crossBetween val="between"/>
      </c:valAx>
      <c:spPr>
        <a:noFill/>
        <a:ln>
          <a:noFill/>
        </a:ln>
        <a:effectLst/>
      </c:spPr>
    </c:plotArea>
    <c:legend>
      <c:legendPos val="t"/>
      <c:layout>
        <c:manualLayout>
          <c:xMode val="edge"/>
          <c:yMode val="edge"/>
          <c:x val="0.61209724696821655"/>
          <c:y val="0.91562500000000002"/>
          <c:w val="0.35325887183810051"/>
          <c:h val="6.3949803149606299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Measures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D900-4087-A0D7-485BE89E274B}"/>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D900-4087-A0D7-485BE89E274B}"/>
              </c:ext>
            </c:extLst>
          </c:dPt>
          <c:cat>
            <c:strRef>
              <c:f>Sheet1!$A$2:$A$3</c:f>
              <c:strCache>
                <c:ptCount val="2"/>
                <c:pt idx="0">
                  <c:v>Trackable</c:v>
                </c:pt>
                <c:pt idx="1">
                  <c:v>Not Trackable</c:v>
                </c:pt>
              </c:strCache>
            </c:strRef>
          </c:cat>
          <c:val>
            <c:numRef>
              <c:f>Sheet1!$B$2:$B$3</c:f>
              <c:numCache>
                <c:formatCode>General</c:formatCode>
                <c:ptCount val="2"/>
                <c:pt idx="0">
                  <c:v>8</c:v>
                </c:pt>
                <c:pt idx="1">
                  <c:v>2</c:v>
                </c:pt>
              </c:numCache>
            </c:numRef>
          </c:val>
          <c:extLst>
            <c:ext xmlns:c16="http://schemas.microsoft.com/office/drawing/2014/chart" uri="{C3380CC4-5D6E-409C-BE32-E72D297353CC}">
              <c16:uniqueId val="{00000000-F093-419B-830F-5322557D76FE}"/>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Performance1</c:v>
                </c:pt>
              </c:strCache>
            </c:strRef>
          </c:tx>
          <c:spPr>
            <a:ln w="28575" cap="rnd">
              <a:solidFill>
                <a:schemeClr val="accent1"/>
              </a:solidFill>
              <a:round/>
            </a:ln>
            <a:effectLst/>
          </c:spPr>
          <c:marker>
            <c:symbol val="none"/>
          </c:marker>
          <c:cat>
            <c:strRef>
              <c:f>Sheet1!$A$2:$A$9</c:f>
              <c:strCache>
                <c:ptCount val="8"/>
                <c:pt idx="0">
                  <c:v>January</c:v>
                </c:pt>
                <c:pt idx="1">
                  <c:v>February</c:v>
                </c:pt>
                <c:pt idx="2">
                  <c:v>March</c:v>
                </c:pt>
                <c:pt idx="3">
                  <c:v>April</c:v>
                </c:pt>
                <c:pt idx="4">
                  <c:v>May </c:v>
                </c:pt>
                <c:pt idx="5">
                  <c:v>June </c:v>
                </c:pt>
                <c:pt idx="6">
                  <c:v>July</c:v>
                </c:pt>
                <c:pt idx="7">
                  <c:v>August</c:v>
                </c:pt>
              </c:strCache>
            </c:strRef>
          </c:cat>
          <c:val>
            <c:numRef>
              <c:f>Sheet1!$B$2:$B$9</c:f>
              <c:numCache>
                <c:formatCode>0%</c:formatCode>
                <c:ptCount val="8"/>
                <c:pt idx="0">
                  <c:v>0.56000000000000005</c:v>
                </c:pt>
                <c:pt idx="1">
                  <c:v>0.74</c:v>
                </c:pt>
                <c:pt idx="2">
                  <c:v>0.71</c:v>
                </c:pt>
                <c:pt idx="3">
                  <c:v>0.75</c:v>
                </c:pt>
                <c:pt idx="4">
                  <c:v>0.59</c:v>
                </c:pt>
                <c:pt idx="5">
                  <c:v>0.55000000000000004</c:v>
                </c:pt>
                <c:pt idx="6">
                  <c:v>0.76</c:v>
                </c:pt>
                <c:pt idx="7">
                  <c:v>0.78</c:v>
                </c:pt>
              </c:numCache>
            </c:numRef>
          </c:val>
          <c:smooth val="0"/>
          <c:extLst>
            <c:ext xmlns:c16="http://schemas.microsoft.com/office/drawing/2014/chart" uri="{C3380CC4-5D6E-409C-BE32-E72D297353CC}">
              <c16:uniqueId val="{00000000-70E3-4A46-9ACE-4E030CD5FE0C}"/>
            </c:ext>
          </c:extLst>
        </c:ser>
        <c:ser>
          <c:idx val="1"/>
          <c:order val="1"/>
          <c:tx>
            <c:strRef>
              <c:f>Sheet1!$C$1</c:f>
              <c:strCache>
                <c:ptCount val="1"/>
                <c:pt idx="0">
                  <c:v>Performance2</c:v>
                </c:pt>
              </c:strCache>
            </c:strRef>
          </c:tx>
          <c:spPr>
            <a:ln w="28575" cap="rnd">
              <a:solidFill>
                <a:schemeClr val="accent2"/>
              </a:solidFill>
              <a:round/>
            </a:ln>
            <a:effectLst/>
          </c:spPr>
          <c:marker>
            <c:symbol val="none"/>
          </c:marker>
          <c:cat>
            <c:strRef>
              <c:f>Sheet1!$A$2:$A$9</c:f>
              <c:strCache>
                <c:ptCount val="8"/>
                <c:pt idx="0">
                  <c:v>January</c:v>
                </c:pt>
                <c:pt idx="1">
                  <c:v>February</c:v>
                </c:pt>
                <c:pt idx="2">
                  <c:v>March</c:v>
                </c:pt>
                <c:pt idx="3">
                  <c:v>April</c:v>
                </c:pt>
                <c:pt idx="4">
                  <c:v>May </c:v>
                </c:pt>
                <c:pt idx="5">
                  <c:v>June </c:v>
                </c:pt>
                <c:pt idx="6">
                  <c:v>July</c:v>
                </c:pt>
                <c:pt idx="7">
                  <c:v>August</c:v>
                </c:pt>
              </c:strCache>
            </c:strRef>
          </c:cat>
          <c:val>
            <c:numRef>
              <c:f>Sheet1!$C$2:$C$9</c:f>
              <c:numCache>
                <c:formatCode>0%</c:formatCode>
                <c:ptCount val="8"/>
                <c:pt idx="0">
                  <c:v>0.74</c:v>
                </c:pt>
                <c:pt idx="1">
                  <c:v>0.74</c:v>
                </c:pt>
                <c:pt idx="2">
                  <c:v>0.76</c:v>
                </c:pt>
                <c:pt idx="3">
                  <c:v>0.71</c:v>
                </c:pt>
                <c:pt idx="4">
                  <c:v>0.73</c:v>
                </c:pt>
                <c:pt idx="5">
                  <c:v>0.76</c:v>
                </c:pt>
                <c:pt idx="6">
                  <c:v>0.76</c:v>
                </c:pt>
                <c:pt idx="7">
                  <c:v>0.8</c:v>
                </c:pt>
              </c:numCache>
            </c:numRef>
          </c:val>
          <c:smooth val="0"/>
          <c:extLst>
            <c:ext xmlns:c16="http://schemas.microsoft.com/office/drawing/2014/chart" uri="{C3380CC4-5D6E-409C-BE32-E72D297353CC}">
              <c16:uniqueId val="{00000001-70E3-4A46-9ACE-4E030CD5FE0C}"/>
            </c:ext>
          </c:extLst>
        </c:ser>
        <c:dLbls>
          <c:showLegendKey val="0"/>
          <c:showVal val="0"/>
          <c:showCatName val="0"/>
          <c:showSerName val="0"/>
          <c:showPercent val="0"/>
          <c:showBubbleSize val="0"/>
        </c:dLbls>
        <c:smooth val="0"/>
        <c:axId val="1333530112"/>
        <c:axId val="1333518112"/>
      </c:lineChart>
      <c:catAx>
        <c:axId val="13335301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500" b="0" i="0" u="none" strike="noStrike" kern="1200" baseline="0">
                <a:solidFill>
                  <a:schemeClr val="tx1">
                    <a:lumMod val="65000"/>
                    <a:lumOff val="35000"/>
                  </a:schemeClr>
                </a:solidFill>
                <a:latin typeface="+mn-lt"/>
                <a:ea typeface="+mn-ea"/>
                <a:cs typeface="+mn-cs"/>
              </a:defRPr>
            </a:pPr>
            <a:endParaRPr lang="en-US"/>
          </a:p>
        </c:txPr>
        <c:crossAx val="1333518112"/>
        <c:crosses val="autoZero"/>
        <c:auto val="1"/>
        <c:lblAlgn val="ctr"/>
        <c:lblOffset val="100"/>
        <c:noMultiLvlLbl val="0"/>
      </c:catAx>
      <c:valAx>
        <c:axId val="1333518112"/>
        <c:scaling>
          <c:orientation val="minMax"/>
          <c:min val="0.5"/>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33353011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withinLinearReversed" id="22">
  <a:schemeClr val="accent2"/>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10">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lt1"/>
    </cs:fontRef>
    <cs:defRPr sz="1064" b="1"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ata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_rels/data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_rels/drawing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coloredtext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dk2">
        <a:alpha val="0"/>
      </a:schemeClr>
    </dgm:fillClrLst>
    <dgm:linClrLst meth="repeat">
      <a:schemeClr val="dk2">
        <a:alpha val="0"/>
      </a:schemeClr>
    </dgm:linClrLst>
    <dgm:effectClrLst/>
    <dgm:txLinClrLst/>
    <dgm:txFillClrLst meth="repeat">
      <a:schemeClr val="dk2"/>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818F96-5605-4BA3-AADC-B0B313B0E91C}"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303A9D0-9B7F-458E-988F-2EFF6282ADDF}">
      <dgm:prSet/>
      <dgm:spPr/>
      <dgm:t>
        <a:bodyPr/>
        <a:lstStyle/>
        <a:p>
          <a:r>
            <a:rPr lang="en-US"/>
            <a:t>V -  Volatile</a:t>
          </a:r>
        </a:p>
      </dgm:t>
    </dgm:pt>
    <dgm:pt modelId="{B3B164E4-23FA-42A7-AB70-90D892CD54BC}" type="parTrans" cxnId="{CF593F57-B781-4DB7-971E-161CDC5F24C6}">
      <dgm:prSet/>
      <dgm:spPr/>
      <dgm:t>
        <a:bodyPr/>
        <a:lstStyle/>
        <a:p>
          <a:endParaRPr lang="en-US"/>
        </a:p>
      </dgm:t>
    </dgm:pt>
    <dgm:pt modelId="{8B4FEFE7-9126-4E6D-8F7F-79806015945E}" type="sibTrans" cxnId="{CF593F57-B781-4DB7-971E-161CDC5F24C6}">
      <dgm:prSet/>
      <dgm:spPr/>
      <dgm:t>
        <a:bodyPr/>
        <a:lstStyle/>
        <a:p>
          <a:endParaRPr lang="en-US"/>
        </a:p>
      </dgm:t>
    </dgm:pt>
    <dgm:pt modelId="{61704EF0-6884-4350-8DE4-79587A25167D}">
      <dgm:prSet/>
      <dgm:spPr/>
      <dgm:t>
        <a:bodyPr/>
        <a:lstStyle/>
        <a:p>
          <a:r>
            <a:rPr lang="en-US"/>
            <a:t>U – Uncertainty</a:t>
          </a:r>
        </a:p>
      </dgm:t>
    </dgm:pt>
    <dgm:pt modelId="{0D5E29B6-3B4F-40E0-AE78-A96D32C3311B}" type="parTrans" cxnId="{93360A68-364A-47A4-A340-871F108F9C5A}">
      <dgm:prSet/>
      <dgm:spPr/>
      <dgm:t>
        <a:bodyPr/>
        <a:lstStyle/>
        <a:p>
          <a:endParaRPr lang="en-US"/>
        </a:p>
      </dgm:t>
    </dgm:pt>
    <dgm:pt modelId="{1EF41509-288F-4012-8E8D-853D18069BEF}" type="sibTrans" cxnId="{93360A68-364A-47A4-A340-871F108F9C5A}">
      <dgm:prSet/>
      <dgm:spPr/>
      <dgm:t>
        <a:bodyPr/>
        <a:lstStyle/>
        <a:p>
          <a:endParaRPr lang="en-US"/>
        </a:p>
      </dgm:t>
    </dgm:pt>
    <dgm:pt modelId="{A5F9EFFD-57BD-48F6-B9BB-966D70F45E08}">
      <dgm:prSet/>
      <dgm:spPr/>
      <dgm:t>
        <a:bodyPr/>
        <a:lstStyle/>
        <a:p>
          <a:r>
            <a:rPr lang="en-US"/>
            <a:t>C – Complex</a:t>
          </a:r>
        </a:p>
      </dgm:t>
    </dgm:pt>
    <dgm:pt modelId="{6E90D4D2-E576-457B-8738-A0D136D63934}" type="parTrans" cxnId="{C0706E69-C8BD-4B78-979E-AB7FD5738DE6}">
      <dgm:prSet/>
      <dgm:spPr/>
      <dgm:t>
        <a:bodyPr/>
        <a:lstStyle/>
        <a:p>
          <a:endParaRPr lang="en-US"/>
        </a:p>
      </dgm:t>
    </dgm:pt>
    <dgm:pt modelId="{6326CCDD-0607-4D8E-AAEC-4563E3666478}" type="sibTrans" cxnId="{C0706E69-C8BD-4B78-979E-AB7FD5738DE6}">
      <dgm:prSet/>
      <dgm:spPr/>
      <dgm:t>
        <a:bodyPr/>
        <a:lstStyle/>
        <a:p>
          <a:endParaRPr lang="en-US"/>
        </a:p>
      </dgm:t>
    </dgm:pt>
    <dgm:pt modelId="{5CF3BC45-4D70-4839-850B-3A4BD0700A26}">
      <dgm:prSet/>
      <dgm:spPr/>
      <dgm:t>
        <a:bodyPr/>
        <a:lstStyle/>
        <a:p>
          <a:r>
            <a:rPr lang="en-US"/>
            <a:t>A - Ambiguous</a:t>
          </a:r>
        </a:p>
      </dgm:t>
    </dgm:pt>
    <dgm:pt modelId="{AD0B8EF3-D9B0-4D81-91F4-A4530D1BCBD1}" type="parTrans" cxnId="{737F0EF4-B91C-4042-875A-1530A366F847}">
      <dgm:prSet/>
      <dgm:spPr/>
      <dgm:t>
        <a:bodyPr/>
        <a:lstStyle/>
        <a:p>
          <a:endParaRPr lang="en-US"/>
        </a:p>
      </dgm:t>
    </dgm:pt>
    <dgm:pt modelId="{FF56EA57-509D-46BD-BCFF-56E581150727}" type="sibTrans" cxnId="{737F0EF4-B91C-4042-875A-1530A366F847}">
      <dgm:prSet/>
      <dgm:spPr/>
      <dgm:t>
        <a:bodyPr/>
        <a:lstStyle/>
        <a:p>
          <a:endParaRPr lang="en-US"/>
        </a:p>
      </dgm:t>
    </dgm:pt>
    <dgm:pt modelId="{98A84DA9-3828-43F1-8F3A-43F0D753E935}" type="pres">
      <dgm:prSet presAssocID="{EE818F96-5605-4BA3-AADC-B0B313B0E91C}" presName="root" presStyleCnt="0">
        <dgm:presLayoutVars>
          <dgm:dir/>
          <dgm:resizeHandles val="exact"/>
        </dgm:presLayoutVars>
      </dgm:prSet>
      <dgm:spPr/>
    </dgm:pt>
    <dgm:pt modelId="{ADCF0A55-8942-4294-BA40-ED1570BC5292}" type="pres">
      <dgm:prSet presAssocID="{7303A9D0-9B7F-458E-988F-2EFF6282ADDF}" presName="compNode" presStyleCnt="0"/>
      <dgm:spPr/>
    </dgm:pt>
    <dgm:pt modelId="{2A38A0D2-A1A4-4661-A263-2681F53BB94D}" type="pres">
      <dgm:prSet presAssocID="{7303A9D0-9B7F-458E-988F-2EFF6282ADDF}" presName="bgRect" presStyleLbl="bgShp" presStyleIdx="0" presStyleCnt="4"/>
      <dgm:spPr/>
    </dgm:pt>
    <dgm:pt modelId="{45E9FD37-5399-4BD5-A717-A4E54E6FFB52}" type="pres">
      <dgm:prSet presAssocID="{7303A9D0-9B7F-458E-988F-2EFF6282ADDF}"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igh Voltage"/>
        </a:ext>
      </dgm:extLst>
    </dgm:pt>
    <dgm:pt modelId="{0E0CA743-4855-4E6C-8D33-52278E4EF038}" type="pres">
      <dgm:prSet presAssocID="{7303A9D0-9B7F-458E-988F-2EFF6282ADDF}" presName="spaceRect" presStyleCnt="0"/>
      <dgm:spPr/>
    </dgm:pt>
    <dgm:pt modelId="{45E786A9-BFA6-4614-9A96-BEFFD5FAD15B}" type="pres">
      <dgm:prSet presAssocID="{7303A9D0-9B7F-458E-988F-2EFF6282ADDF}" presName="parTx" presStyleLbl="revTx" presStyleIdx="0" presStyleCnt="4">
        <dgm:presLayoutVars>
          <dgm:chMax val="0"/>
          <dgm:chPref val="0"/>
        </dgm:presLayoutVars>
      </dgm:prSet>
      <dgm:spPr/>
    </dgm:pt>
    <dgm:pt modelId="{A23C3255-400F-4866-9249-70406A9B55DD}" type="pres">
      <dgm:prSet presAssocID="{8B4FEFE7-9126-4E6D-8F7F-79806015945E}" presName="sibTrans" presStyleCnt="0"/>
      <dgm:spPr/>
    </dgm:pt>
    <dgm:pt modelId="{58CF1957-3197-4C1D-920A-9C26F0B5D508}" type="pres">
      <dgm:prSet presAssocID="{61704EF0-6884-4350-8DE4-79587A25167D}" presName="compNode" presStyleCnt="0"/>
      <dgm:spPr/>
    </dgm:pt>
    <dgm:pt modelId="{FBB660FF-ABA2-4AA3-853D-AB4875887D96}" type="pres">
      <dgm:prSet presAssocID="{61704EF0-6884-4350-8DE4-79587A25167D}" presName="bgRect" presStyleLbl="bgShp" presStyleIdx="1" presStyleCnt="4"/>
      <dgm:spPr/>
    </dgm:pt>
    <dgm:pt modelId="{11503882-8256-4646-9C68-2F9BD0C9241B}" type="pres">
      <dgm:prSet presAssocID="{61704EF0-6884-4350-8DE4-79587A25167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s"/>
        </a:ext>
      </dgm:extLst>
    </dgm:pt>
    <dgm:pt modelId="{55C9D6E7-9854-440B-8E23-02F81A8B2E83}" type="pres">
      <dgm:prSet presAssocID="{61704EF0-6884-4350-8DE4-79587A25167D}" presName="spaceRect" presStyleCnt="0"/>
      <dgm:spPr/>
    </dgm:pt>
    <dgm:pt modelId="{3C450102-E9D8-4AE6-91F3-71478106C609}" type="pres">
      <dgm:prSet presAssocID="{61704EF0-6884-4350-8DE4-79587A25167D}" presName="parTx" presStyleLbl="revTx" presStyleIdx="1" presStyleCnt="4">
        <dgm:presLayoutVars>
          <dgm:chMax val="0"/>
          <dgm:chPref val="0"/>
        </dgm:presLayoutVars>
      </dgm:prSet>
      <dgm:spPr/>
    </dgm:pt>
    <dgm:pt modelId="{FBA040CA-2059-4E40-913E-ED8D6F3064AC}" type="pres">
      <dgm:prSet presAssocID="{1EF41509-288F-4012-8E8D-853D18069BEF}" presName="sibTrans" presStyleCnt="0"/>
      <dgm:spPr/>
    </dgm:pt>
    <dgm:pt modelId="{DD881E4A-9D06-47ED-8F80-F461818745B7}" type="pres">
      <dgm:prSet presAssocID="{A5F9EFFD-57BD-48F6-B9BB-966D70F45E08}" presName="compNode" presStyleCnt="0"/>
      <dgm:spPr/>
    </dgm:pt>
    <dgm:pt modelId="{2D06E92D-9C70-4EDB-B43F-503E1C360115}" type="pres">
      <dgm:prSet presAssocID="{A5F9EFFD-57BD-48F6-B9BB-966D70F45E08}" presName="bgRect" presStyleLbl="bgShp" presStyleIdx="2" presStyleCnt="4"/>
      <dgm:spPr/>
    </dgm:pt>
    <dgm:pt modelId="{320CF13B-8207-4740-BEBD-8025BC1FDFBE}" type="pres">
      <dgm:prSet presAssocID="{A5F9EFFD-57BD-48F6-B9BB-966D70F45E0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aze"/>
        </a:ext>
      </dgm:extLst>
    </dgm:pt>
    <dgm:pt modelId="{4891D39C-11ED-4426-8731-DC838297CF02}" type="pres">
      <dgm:prSet presAssocID="{A5F9EFFD-57BD-48F6-B9BB-966D70F45E08}" presName="spaceRect" presStyleCnt="0"/>
      <dgm:spPr/>
    </dgm:pt>
    <dgm:pt modelId="{6AE76996-6F59-4A0C-9168-B7E1D34BBC63}" type="pres">
      <dgm:prSet presAssocID="{A5F9EFFD-57BD-48F6-B9BB-966D70F45E08}" presName="parTx" presStyleLbl="revTx" presStyleIdx="2" presStyleCnt="4">
        <dgm:presLayoutVars>
          <dgm:chMax val="0"/>
          <dgm:chPref val="0"/>
        </dgm:presLayoutVars>
      </dgm:prSet>
      <dgm:spPr/>
    </dgm:pt>
    <dgm:pt modelId="{E4A8664E-8324-413F-BC8C-6B8BA90C13C8}" type="pres">
      <dgm:prSet presAssocID="{6326CCDD-0607-4D8E-AAEC-4563E3666478}" presName="sibTrans" presStyleCnt="0"/>
      <dgm:spPr/>
    </dgm:pt>
    <dgm:pt modelId="{AE2106E7-4687-450C-A415-1296A6B6E7DF}" type="pres">
      <dgm:prSet presAssocID="{5CF3BC45-4D70-4839-850B-3A4BD0700A26}" presName="compNode" presStyleCnt="0"/>
      <dgm:spPr/>
    </dgm:pt>
    <dgm:pt modelId="{B87DB7BA-E73C-4FB1-A109-31B2820A8250}" type="pres">
      <dgm:prSet presAssocID="{5CF3BC45-4D70-4839-850B-3A4BD0700A26}" presName="bgRect" presStyleLbl="bgShp" presStyleIdx="3" presStyleCnt="4"/>
      <dgm:spPr/>
    </dgm:pt>
    <dgm:pt modelId="{971BCA95-F18C-411F-A411-5B5DCFCBE47B}" type="pres">
      <dgm:prSet presAssocID="{5CF3BC45-4D70-4839-850B-3A4BD0700A2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Question mark"/>
        </a:ext>
      </dgm:extLst>
    </dgm:pt>
    <dgm:pt modelId="{1848BC69-A114-49C1-9159-00F21F1FEA9B}" type="pres">
      <dgm:prSet presAssocID="{5CF3BC45-4D70-4839-850B-3A4BD0700A26}" presName="spaceRect" presStyleCnt="0"/>
      <dgm:spPr/>
    </dgm:pt>
    <dgm:pt modelId="{440B28DB-B279-4651-854A-DFA5EDBA361B}" type="pres">
      <dgm:prSet presAssocID="{5CF3BC45-4D70-4839-850B-3A4BD0700A26}" presName="parTx" presStyleLbl="revTx" presStyleIdx="3" presStyleCnt="4">
        <dgm:presLayoutVars>
          <dgm:chMax val="0"/>
          <dgm:chPref val="0"/>
        </dgm:presLayoutVars>
      </dgm:prSet>
      <dgm:spPr/>
    </dgm:pt>
  </dgm:ptLst>
  <dgm:cxnLst>
    <dgm:cxn modelId="{2F3ABC1F-57B2-4C3D-A6FC-98E92A439078}" type="presOf" srcId="{A5F9EFFD-57BD-48F6-B9BB-966D70F45E08}" destId="{6AE76996-6F59-4A0C-9168-B7E1D34BBC63}" srcOrd="0" destOrd="0" presId="urn:microsoft.com/office/officeart/2018/2/layout/IconVerticalSolidList"/>
    <dgm:cxn modelId="{6EBBDD61-EC9F-44D2-B24B-93EFD60760EB}" type="presOf" srcId="{EE818F96-5605-4BA3-AADC-B0B313B0E91C}" destId="{98A84DA9-3828-43F1-8F3A-43F0D753E935}" srcOrd="0" destOrd="0" presId="urn:microsoft.com/office/officeart/2018/2/layout/IconVerticalSolidList"/>
    <dgm:cxn modelId="{93360A68-364A-47A4-A340-871F108F9C5A}" srcId="{EE818F96-5605-4BA3-AADC-B0B313B0E91C}" destId="{61704EF0-6884-4350-8DE4-79587A25167D}" srcOrd="1" destOrd="0" parTransId="{0D5E29B6-3B4F-40E0-AE78-A96D32C3311B}" sibTransId="{1EF41509-288F-4012-8E8D-853D18069BEF}"/>
    <dgm:cxn modelId="{C0706E69-C8BD-4B78-979E-AB7FD5738DE6}" srcId="{EE818F96-5605-4BA3-AADC-B0B313B0E91C}" destId="{A5F9EFFD-57BD-48F6-B9BB-966D70F45E08}" srcOrd="2" destOrd="0" parTransId="{6E90D4D2-E576-457B-8738-A0D136D63934}" sibTransId="{6326CCDD-0607-4D8E-AAEC-4563E3666478}"/>
    <dgm:cxn modelId="{CF593F57-B781-4DB7-971E-161CDC5F24C6}" srcId="{EE818F96-5605-4BA3-AADC-B0B313B0E91C}" destId="{7303A9D0-9B7F-458E-988F-2EFF6282ADDF}" srcOrd="0" destOrd="0" parTransId="{B3B164E4-23FA-42A7-AB70-90D892CD54BC}" sibTransId="{8B4FEFE7-9126-4E6D-8F7F-79806015945E}"/>
    <dgm:cxn modelId="{FB27AE93-94DB-4B51-8324-F0C0067CAA6E}" type="presOf" srcId="{7303A9D0-9B7F-458E-988F-2EFF6282ADDF}" destId="{45E786A9-BFA6-4614-9A96-BEFFD5FAD15B}" srcOrd="0" destOrd="0" presId="urn:microsoft.com/office/officeart/2018/2/layout/IconVerticalSolidList"/>
    <dgm:cxn modelId="{D8199AE1-D585-41B8-8D8D-E741EC9C1DCE}" type="presOf" srcId="{5CF3BC45-4D70-4839-850B-3A4BD0700A26}" destId="{440B28DB-B279-4651-854A-DFA5EDBA361B}" srcOrd="0" destOrd="0" presId="urn:microsoft.com/office/officeart/2018/2/layout/IconVerticalSolidList"/>
    <dgm:cxn modelId="{737F0EF4-B91C-4042-875A-1530A366F847}" srcId="{EE818F96-5605-4BA3-AADC-B0B313B0E91C}" destId="{5CF3BC45-4D70-4839-850B-3A4BD0700A26}" srcOrd="3" destOrd="0" parTransId="{AD0B8EF3-D9B0-4D81-91F4-A4530D1BCBD1}" sibTransId="{FF56EA57-509D-46BD-BCFF-56E581150727}"/>
    <dgm:cxn modelId="{5F0182FD-7605-43A0-AD0C-1C06A4496F47}" type="presOf" srcId="{61704EF0-6884-4350-8DE4-79587A25167D}" destId="{3C450102-E9D8-4AE6-91F3-71478106C609}" srcOrd="0" destOrd="0" presId="urn:microsoft.com/office/officeart/2018/2/layout/IconVerticalSolidList"/>
    <dgm:cxn modelId="{9F82A973-E87E-452D-81B6-73208DFC8DF8}" type="presParOf" srcId="{98A84DA9-3828-43F1-8F3A-43F0D753E935}" destId="{ADCF0A55-8942-4294-BA40-ED1570BC5292}" srcOrd="0" destOrd="0" presId="urn:microsoft.com/office/officeart/2018/2/layout/IconVerticalSolidList"/>
    <dgm:cxn modelId="{93D83731-96C3-465D-9E84-E53DC57ED77D}" type="presParOf" srcId="{ADCF0A55-8942-4294-BA40-ED1570BC5292}" destId="{2A38A0D2-A1A4-4661-A263-2681F53BB94D}" srcOrd="0" destOrd="0" presId="urn:microsoft.com/office/officeart/2018/2/layout/IconVerticalSolidList"/>
    <dgm:cxn modelId="{EADAEEBA-7B91-4D5D-B170-59D652FFA8CD}" type="presParOf" srcId="{ADCF0A55-8942-4294-BA40-ED1570BC5292}" destId="{45E9FD37-5399-4BD5-A717-A4E54E6FFB52}" srcOrd="1" destOrd="0" presId="urn:microsoft.com/office/officeart/2018/2/layout/IconVerticalSolidList"/>
    <dgm:cxn modelId="{F83B3D5F-EB4C-45F8-A266-AFAB7FDF98FC}" type="presParOf" srcId="{ADCF0A55-8942-4294-BA40-ED1570BC5292}" destId="{0E0CA743-4855-4E6C-8D33-52278E4EF038}" srcOrd="2" destOrd="0" presId="urn:microsoft.com/office/officeart/2018/2/layout/IconVerticalSolidList"/>
    <dgm:cxn modelId="{EECE31EC-B227-4F28-93EA-FBD17A2A6CB4}" type="presParOf" srcId="{ADCF0A55-8942-4294-BA40-ED1570BC5292}" destId="{45E786A9-BFA6-4614-9A96-BEFFD5FAD15B}" srcOrd="3" destOrd="0" presId="urn:microsoft.com/office/officeart/2018/2/layout/IconVerticalSolidList"/>
    <dgm:cxn modelId="{778A5504-7441-4FC5-97E4-0F25CFEE1433}" type="presParOf" srcId="{98A84DA9-3828-43F1-8F3A-43F0D753E935}" destId="{A23C3255-400F-4866-9249-70406A9B55DD}" srcOrd="1" destOrd="0" presId="urn:microsoft.com/office/officeart/2018/2/layout/IconVerticalSolidList"/>
    <dgm:cxn modelId="{AD1786AA-31BC-4E45-B9AD-E619AA2ED186}" type="presParOf" srcId="{98A84DA9-3828-43F1-8F3A-43F0D753E935}" destId="{58CF1957-3197-4C1D-920A-9C26F0B5D508}" srcOrd="2" destOrd="0" presId="urn:microsoft.com/office/officeart/2018/2/layout/IconVerticalSolidList"/>
    <dgm:cxn modelId="{85EDCEB5-6E85-4D6D-9918-94DD38135EED}" type="presParOf" srcId="{58CF1957-3197-4C1D-920A-9C26F0B5D508}" destId="{FBB660FF-ABA2-4AA3-853D-AB4875887D96}" srcOrd="0" destOrd="0" presId="urn:microsoft.com/office/officeart/2018/2/layout/IconVerticalSolidList"/>
    <dgm:cxn modelId="{8462C859-DFCF-484C-ACB7-91774B7263D8}" type="presParOf" srcId="{58CF1957-3197-4C1D-920A-9C26F0B5D508}" destId="{11503882-8256-4646-9C68-2F9BD0C9241B}" srcOrd="1" destOrd="0" presId="urn:microsoft.com/office/officeart/2018/2/layout/IconVerticalSolidList"/>
    <dgm:cxn modelId="{59564B17-9B37-4E8B-94E0-E84084E43FB0}" type="presParOf" srcId="{58CF1957-3197-4C1D-920A-9C26F0B5D508}" destId="{55C9D6E7-9854-440B-8E23-02F81A8B2E83}" srcOrd="2" destOrd="0" presId="urn:microsoft.com/office/officeart/2018/2/layout/IconVerticalSolidList"/>
    <dgm:cxn modelId="{C30FA810-0E79-4405-B036-F213255A0765}" type="presParOf" srcId="{58CF1957-3197-4C1D-920A-9C26F0B5D508}" destId="{3C450102-E9D8-4AE6-91F3-71478106C609}" srcOrd="3" destOrd="0" presId="urn:microsoft.com/office/officeart/2018/2/layout/IconVerticalSolidList"/>
    <dgm:cxn modelId="{C0148EFC-FDD7-4F7E-9AD9-5ED62D690F69}" type="presParOf" srcId="{98A84DA9-3828-43F1-8F3A-43F0D753E935}" destId="{FBA040CA-2059-4E40-913E-ED8D6F3064AC}" srcOrd="3" destOrd="0" presId="urn:microsoft.com/office/officeart/2018/2/layout/IconVerticalSolidList"/>
    <dgm:cxn modelId="{231A66AB-1628-42D6-903C-EBECBBE82701}" type="presParOf" srcId="{98A84DA9-3828-43F1-8F3A-43F0D753E935}" destId="{DD881E4A-9D06-47ED-8F80-F461818745B7}" srcOrd="4" destOrd="0" presId="urn:microsoft.com/office/officeart/2018/2/layout/IconVerticalSolidList"/>
    <dgm:cxn modelId="{84A3C3B4-6587-40D1-906D-86091BAF7BBE}" type="presParOf" srcId="{DD881E4A-9D06-47ED-8F80-F461818745B7}" destId="{2D06E92D-9C70-4EDB-B43F-503E1C360115}" srcOrd="0" destOrd="0" presId="urn:microsoft.com/office/officeart/2018/2/layout/IconVerticalSolidList"/>
    <dgm:cxn modelId="{1B8D4205-08FC-4420-B593-8A486C32AC63}" type="presParOf" srcId="{DD881E4A-9D06-47ED-8F80-F461818745B7}" destId="{320CF13B-8207-4740-BEBD-8025BC1FDFBE}" srcOrd="1" destOrd="0" presId="urn:microsoft.com/office/officeart/2018/2/layout/IconVerticalSolidList"/>
    <dgm:cxn modelId="{6D47FAB1-A9DF-4B0A-A8B8-60F8708A258B}" type="presParOf" srcId="{DD881E4A-9D06-47ED-8F80-F461818745B7}" destId="{4891D39C-11ED-4426-8731-DC838297CF02}" srcOrd="2" destOrd="0" presId="urn:microsoft.com/office/officeart/2018/2/layout/IconVerticalSolidList"/>
    <dgm:cxn modelId="{3A44A208-F33F-409B-89FC-A2A966433097}" type="presParOf" srcId="{DD881E4A-9D06-47ED-8F80-F461818745B7}" destId="{6AE76996-6F59-4A0C-9168-B7E1D34BBC63}" srcOrd="3" destOrd="0" presId="urn:microsoft.com/office/officeart/2018/2/layout/IconVerticalSolidList"/>
    <dgm:cxn modelId="{80090DF7-0984-4C22-866A-A1CD9FD2A36E}" type="presParOf" srcId="{98A84DA9-3828-43F1-8F3A-43F0D753E935}" destId="{E4A8664E-8324-413F-BC8C-6B8BA90C13C8}" srcOrd="5" destOrd="0" presId="urn:microsoft.com/office/officeart/2018/2/layout/IconVerticalSolidList"/>
    <dgm:cxn modelId="{3B31C225-BEA1-4433-A755-7C141ACC734E}" type="presParOf" srcId="{98A84DA9-3828-43F1-8F3A-43F0D753E935}" destId="{AE2106E7-4687-450C-A415-1296A6B6E7DF}" srcOrd="6" destOrd="0" presId="urn:microsoft.com/office/officeart/2018/2/layout/IconVerticalSolidList"/>
    <dgm:cxn modelId="{156CD126-62D8-460C-A8D4-BBA59C473EC1}" type="presParOf" srcId="{AE2106E7-4687-450C-A415-1296A6B6E7DF}" destId="{B87DB7BA-E73C-4FB1-A109-31B2820A8250}" srcOrd="0" destOrd="0" presId="urn:microsoft.com/office/officeart/2018/2/layout/IconVerticalSolidList"/>
    <dgm:cxn modelId="{3231072D-1DD3-4F11-ABD0-3048E5F33EBE}" type="presParOf" srcId="{AE2106E7-4687-450C-A415-1296A6B6E7DF}" destId="{971BCA95-F18C-411F-A411-5B5DCFCBE47B}" srcOrd="1" destOrd="0" presId="urn:microsoft.com/office/officeart/2018/2/layout/IconVerticalSolidList"/>
    <dgm:cxn modelId="{336779DC-A511-4499-B622-57D5E8F4F9DC}" type="presParOf" srcId="{AE2106E7-4687-450C-A415-1296A6B6E7DF}" destId="{1848BC69-A114-49C1-9159-00F21F1FEA9B}" srcOrd="2" destOrd="0" presId="urn:microsoft.com/office/officeart/2018/2/layout/IconVerticalSolidList"/>
    <dgm:cxn modelId="{2F57CF4E-FA76-4D7A-AB32-C8E8DD202F5C}" type="presParOf" srcId="{AE2106E7-4687-450C-A415-1296A6B6E7DF}" destId="{440B28DB-B279-4651-854A-DFA5EDBA361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E2DFEF1-43D4-4C43-AC4D-257A44BE172A}" type="doc">
      <dgm:prSet loTypeId="urn:microsoft.com/office/officeart/2005/8/layout/list1" loCatId="list" qsTypeId="urn:microsoft.com/office/officeart/2005/8/quickstyle/simple1" qsCatId="simple" csTypeId="urn:microsoft.com/office/officeart/2005/8/colors/accent1_2" csCatId="accent1"/>
      <dgm:spPr/>
      <dgm:t>
        <a:bodyPr/>
        <a:lstStyle/>
        <a:p>
          <a:endParaRPr lang="en-US"/>
        </a:p>
      </dgm:t>
    </dgm:pt>
    <dgm:pt modelId="{CB029A39-98F8-4F44-9321-DB390F4F3188}">
      <dgm:prSet/>
      <dgm:spPr/>
      <dgm:t>
        <a:bodyPr/>
        <a:lstStyle/>
        <a:p>
          <a:r>
            <a:rPr lang="en-US"/>
            <a:t>V - Vision</a:t>
          </a:r>
        </a:p>
      </dgm:t>
    </dgm:pt>
    <dgm:pt modelId="{CD86E2BB-688D-4DB1-A64D-30B833D0AABA}" type="parTrans" cxnId="{5B62F5AF-B342-4EE5-9124-561F21F31F9E}">
      <dgm:prSet/>
      <dgm:spPr/>
      <dgm:t>
        <a:bodyPr/>
        <a:lstStyle/>
        <a:p>
          <a:endParaRPr lang="en-US"/>
        </a:p>
      </dgm:t>
    </dgm:pt>
    <dgm:pt modelId="{9608BC1A-EA75-400D-809B-A27756B52C25}" type="sibTrans" cxnId="{5B62F5AF-B342-4EE5-9124-561F21F31F9E}">
      <dgm:prSet/>
      <dgm:spPr/>
      <dgm:t>
        <a:bodyPr/>
        <a:lstStyle/>
        <a:p>
          <a:endParaRPr lang="en-US"/>
        </a:p>
      </dgm:t>
    </dgm:pt>
    <dgm:pt modelId="{7B564D47-0195-43B0-B178-B5B6E7713CAA}">
      <dgm:prSet/>
      <dgm:spPr/>
      <dgm:t>
        <a:bodyPr/>
        <a:lstStyle/>
        <a:p>
          <a:r>
            <a:rPr lang="en-US"/>
            <a:t>U- Urgency</a:t>
          </a:r>
        </a:p>
      </dgm:t>
    </dgm:pt>
    <dgm:pt modelId="{05A9C88A-952D-4F08-AE53-8F9665D9F115}" type="parTrans" cxnId="{DC1161EB-87CF-42BB-A6F1-F31910BD7D8E}">
      <dgm:prSet/>
      <dgm:spPr/>
      <dgm:t>
        <a:bodyPr/>
        <a:lstStyle/>
        <a:p>
          <a:endParaRPr lang="en-US"/>
        </a:p>
      </dgm:t>
    </dgm:pt>
    <dgm:pt modelId="{43EC33AE-BBC6-4F68-A2D0-57BA01ABB3A3}" type="sibTrans" cxnId="{DC1161EB-87CF-42BB-A6F1-F31910BD7D8E}">
      <dgm:prSet/>
      <dgm:spPr/>
      <dgm:t>
        <a:bodyPr/>
        <a:lstStyle/>
        <a:p>
          <a:endParaRPr lang="en-US"/>
        </a:p>
      </dgm:t>
    </dgm:pt>
    <dgm:pt modelId="{A93889AA-2F53-45F7-8C62-58ED00059DFD}">
      <dgm:prSet/>
      <dgm:spPr/>
      <dgm:t>
        <a:bodyPr/>
        <a:lstStyle/>
        <a:p>
          <a:r>
            <a:rPr lang="en-US"/>
            <a:t>C - Critical Stakeholders</a:t>
          </a:r>
        </a:p>
      </dgm:t>
    </dgm:pt>
    <dgm:pt modelId="{03A6C24D-BBB0-44E0-9FA9-F3EE371223B4}" type="parTrans" cxnId="{FF94B27D-3CEF-41F7-A9B0-B8E6C249ED7A}">
      <dgm:prSet/>
      <dgm:spPr/>
      <dgm:t>
        <a:bodyPr/>
        <a:lstStyle/>
        <a:p>
          <a:endParaRPr lang="en-US"/>
        </a:p>
      </dgm:t>
    </dgm:pt>
    <dgm:pt modelId="{4D19C4D7-6DD3-47DA-AC11-49F35F30164A}" type="sibTrans" cxnId="{FF94B27D-3CEF-41F7-A9B0-B8E6C249ED7A}">
      <dgm:prSet/>
      <dgm:spPr/>
      <dgm:t>
        <a:bodyPr/>
        <a:lstStyle/>
        <a:p>
          <a:endParaRPr lang="en-US"/>
        </a:p>
      </dgm:t>
    </dgm:pt>
    <dgm:pt modelId="{D685EDE9-4784-418B-B2C3-99503B63C683}">
      <dgm:prSet/>
      <dgm:spPr/>
      <dgm:t>
        <a:bodyPr/>
        <a:lstStyle/>
        <a:p>
          <a:r>
            <a:rPr lang="en-US"/>
            <a:t>A - Act &amp; Accomplish</a:t>
          </a:r>
        </a:p>
      </dgm:t>
    </dgm:pt>
    <dgm:pt modelId="{DFB3FC4B-A95A-4034-AC1B-DAE4ADB6E793}" type="parTrans" cxnId="{61B83E93-D1EF-452A-8276-78FB8C215C89}">
      <dgm:prSet/>
      <dgm:spPr/>
      <dgm:t>
        <a:bodyPr/>
        <a:lstStyle/>
        <a:p>
          <a:endParaRPr lang="en-US"/>
        </a:p>
      </dgm:t>
    </dgm:pt>
    <dgm:pt modelId="{70B2EFDE-3AFB-40C4-9F25-8B620690AD2B}" type="sibTrans" cxnId="{61B83E93-D1EF-452A-8276-78FB8C215C89}">
      <dgm:prSet/>
      <dgm:spPr/>
      <dgm:t>
        <a:bodyPr/>
        <a:lstStyle/>
        <a:p>
          <a:endParaRPr lang="en-US"/>
        </a:p>
      </dgm:t>
    </dgm:pt>
    <dgm:pt modelId="{8480CDA8-2D47-4400-A4CD-33B936102556}" type="pres">
      <dgm:prSet presAssocID="{5E2DFEF1-43D4-4C43-AC4D-257A44BE172A}" presName="linear" presStyleCnt="0">
        <dgm:presLayoutVars>
          <dgm:dir/>
          <dgm:animLvl val="lvl"/>
          <dgm:resizeHandles val="exact"/>
        </dgm:presLayoutVars>
      </dgm:prSet>
      <dgm:spPr/>
    </dgm:pt>
    <dgm:pt modelId="{E5771B44-B1B6-4520-BB3D-0AE6E7690721}" type="pres">
      <dgm:prSet presAssocID="{CB029A39-98F8-4F44-9321-DB390F4F3188}" presName="parentLin" presStyleCnt="0"/>
      <dgm:spPr/>
    </dgm:pt>
    <dgm:pt modelId="{A0B1AF23-E9AF-4B73-A845-33A8924C9CC1}" type="pres">
      <dgm:prSet presAssocID="{CB029A39-98F8-4F44-9321-DB390F4F3188}" presName="parentLeftMargin" presStyleLbl="node1" presStyleIdx="0" presStyleCnt="4"/>
      <dgm:spPr/>
    </dgm:pt>
    <dgm:pt modelId="{C48F4E08-D149-4807-86A7-7BACC1029C7A}" type="pres">
      <dgm:prSet presAssocID="{CB029A39-98F8-4F44-9321-DB390F4F3188}" presName="parentText" presStyleLbl="node1" presStyleIdx="0" presStyleCnt="4">
        <dgm:presLayoutVars>
          <dgm:chMax val="0"/>
          <dgm:bulletEnabled val="1"/>
        </dgm:presLayoutVars>
      </dgm:prSet>
      <dgm:spPr/>
    </dgm:pt>
    <dgm:pt modelId="{43EDAD98-822F-4A2C-9AA5-BEBBC672387E}" type="pres">
      <dgm:prSet presAssocID="{CB029A39-98F8-4F44-9321-DB390F4F3188}" presName="negativeSpace" presStyleCnt="0"/>
      <dgm:spPr/>
    </dgm:pt>
    <dgm:pt modelId="{1692728B-62FF-4C17-AC02-C740FF25297C}" type="pres">
      <dgm:prSet presAssocID="{CB029A39-98F8-4F44-9321-DB390F4F3188}" presName="childText" presStyleLbl="conFgAcc1" presStyleIdx="0" presStyleCnt="4">
        <dgm:presLayoutVars>
          <dgm:bulletEnabled val="1"/>
        </dgm:presLayoutVars>
      </dgm:prSet>
      <dgm:spPr/>
    </dgm:pt>
    <dgm:pt modelId="{A7B16940-070D-416B-B88D-BEB215C69594}" type="pres">
      <dgm:prSet presAssocID="{9608BC1A-EA75-400D-809B-A27756B52C25}" presName="spaceBetweenRectangles" presStyleCnt="0"/>
      <dgm:spPr/>
    </dgm:pt>
    <dgm:pt modelId="{DA33901F-862A-4D72-8147-5C46F45FCCA3}" type="pres">
      <dgm:prSet presAssocID="{7B564D47-0195-43B0-B178-B5B6E7713CAA}" presName="parentLin" presStyleCnt="0"/>
      <dgm:spPr/>
    </dgm:pt>
    <dgm:pt modelId="{A86E7F71-C4C5-4A14-9232-1CC340E94B41}" type="pres">
      <dgm:prSet presAssocID="{7B564D47-0195-43B0-B178-B5B6E7713CAA}" presName="parentLeftMargin" presStyleLbl="node1" presStyleIdx="0" presStyleCnt="4"/>
      <dgm:spPr/>
    </dgm:pt>
    <dgm:pt modelId="{58CEC048-112F-4394-8D9C-BA8DB534ADD7}" type="pres">
      <dgm:prSet presAssocID="{7B564D47-0195-43B0-B178-B5B6E7713CAA}" presName="parentText" presStyleLbl="node1" presStyleIdx="1" presStyleCnt="4">
        <dgm:presLayoutVars>
          <dgm:chMax val="0"/>
          <dgm:bulletEnabled val="1"/>
        </dgm:presLayoutVars>
      </dgm:prSet>
      <dgm:spPr/>
    </dgm:pt>
    <dgm:pt modelId="{B505EE76-E68D-4E4F-A019-39CD5E32AB99}" type="pres">
      <dgm:prSet presAssocID="{7B564D47-0195-43B0-B178-B5B6E7713CAA}" presName="negativeSpace" presStyleCnt="0"/>
      <dgm:spPr/>
    </dgm:pt>
    <dgm:pt modelId="{A94F3F57-7CF4-4920-92C7-49459B701CEC}" type="pres">
      <dgm:prSet presAssocID="{7B564D47-0195-43B0-B178-B5B6E7713CAA}" presName="childText" presStyleLbl="conFgAcc1" presStyleIdx="1" presStyleCnt="4">
        <dgm:presLayoutVars>
          <dgm:bulletEnabled val="1"/>
        </dgm:presLayoutVars>
      </dgm:prSet>
      <dgm:spPr/>
    </dgm:pt>
    <dgm:pt modelId="{C6743C21-8A74-4968-A499-33297B8CA32F}" type="pres">
      <dgm:prSet presAssocID="{43EC33AE-BBC6-4F68-A2D0-57BA01ABB3A3}" presName="spaceBetweenRectangles" presStyleCnt="0"/>
      <dgm:spPr/>
    </dgm:pt>
    <dgm:pt modelId="{9D98BAD0-7C14-44A8-BDDC-F4F892EB3FD4}" type="pres">
      <dgm:prSet presAssocID="{A93889AA-2F53-45F7-8C62-58ED00059DFD}" presName="parentLin" presStyleCnt="0"/>
      <dgm:spPr/>
    </dgm:pt>
    <dgm:pt modelId="{A8C5255C-A365-43D6-A3BC-400B4678AD92}" type="pres">
      <dgm:prSet presAssocID="{A93889AA-2F53-45F7-8C62-58ED00059DFD}" presName="parentLeftMargin" presStyleLbl="node1" presStyleIdx="1" presStyleCnt="4"/>
      <dgm:spPr/>
    </dgm:pt>
    <dgm:pt modelId="{1F7BF33D-1268-46EC-AAF9-2A73189A9712}" type="pres">
      <dgm:prSet presAssocID="{A93889AA-2F53-45F7-8C62-58ED00059DFD}" presName="parentText" presStyleLbl="node1" presStyleIdx="2" presStyleCnt="4">
        <dgm:presLayoutVars>
          <dgm:chMax val="0"/>
          <dgm:bulletEnabled val="1"/>
        </dgm:presLayoutVars>
      </dgm:prSet>
      <dgm:spPr/>
    </dgm:pt>
    <dgm:pt modelId="{D612396D-F111-48BB-97B1-E3B3C7D2EFCF}" type="pres">
      <dgm:prSet presAssocID="{A93889AA-2F53-45F7-8C62-58ED00059DFD}" presName="negativeSpace" presStyleCnt="0"/>
      <dgm:spPr/>
    </dgm:pt>
    <dgm:pt modelId="{7E39246F-D136-4F66-81EC-C02417062471}" type="pres">
      <dgm:prSet presAssocID="{A93889AA-2F53-45F7-8C62-58ED00059DFD}" presName="childText" presStyleLbl="conFgAcc1" presStyleIdx="2" presStyleCnt="4">
        <dgm:presLayoutVars>
          <dgm:bulletEnabled val="1"/>
        </dgm:presLayoutVars>
      </dgm:prSet>
      <dgm:spPr/>
    </dgm:pt>
    <dgm:pt modelId="{32B3CB9C-7511-4AB4-BC47-B2051E64C357}" type="pres">
      <dgm:prSet presAssocID="{4D19C4D7-6DD3-47DA-AC11-49F35F30164A}" presName="spaceBetweenRectangles" presStyleCnt="0"/>
      <dgm:spPr/>
    </dgm:pt>
    <dgm:pt modelId="{19500F0B-0FB1-43AD-9841-F592E19B516E}" type="pres">
      <dgm:prSet presAssocID="{D685EDE9-4784-418B-B2C3-99503B63C683}" presName="parentLin" presStyleCnt="0"/>
      <dgm:spPr/>
    </dgm:pt>
    <dgm:pt modelId="{3CC493BB-8C09-43EA-978E-780B90476E1D}" type="pres">
      <dgm:prSet presAssocID="{D685EDE9-4784-418B-B2C3-99503B63C683}" presName="parentLeftMargin" presStyleLbl="node1" presStyleIdx="2" presStyleCnt="4"/>
      <dgm:spPr/>
    </dgm:pt>
    <dgm:pt modelId="{390F28D3-4985-4D08-80A4-090DABC07D9F}" type="pres">
      <dgm:prSet presAssocID="{D685EDE9-4784-418B-B2C3-99503B63C683}" presName="parentText" presStyleLbl="node1" presStyleIdx="3" presStyleCnt="4">
        <dgm:presLayoutVars>
          <dgm:chMax val="0"/>
          <dgm:bulletEnabled val="1"/>
        </dgm:presLayoutVars>
      </dgm:prSet>
      <dgm:spPr/>
    </dgm:pt>
    <dgm:pt modelId="{D926F7D5-9447-4E44-BD2D-E853D1C45235}" type="pres">
      <dgm:prSet presAssocID="{D685EDE9-4784-418B-B2C3-99503B63C683}" presName="negativeSpace" presStyleCnt="0"/>
      <dgm:spPr/>
    </dgm:pt>
    <dgm:pt modelId="{630C4AA9-66D0-461B-B885-D1A666A2B0EE}" type="pres">
      <dgm:prSet presAssocID="{D685EDE9-4784-418B-B2C3-99503B63C683}" presName="childText" presStyleLbl="conFgAcc1" presStyleIdx="3" presStyleCnt="4">
        <dgm:presLayoutVars>
          <dgm:bulletEnabled val="1"/>
        </dgm:presLayoutVars>
      </dgm:prSet>
      <dgm:spPr/>
    </dgm:pt>
  </dgm:ptLst>
  <dgm:cxnLst>
    <dgm:cxn modelId="{8302295B-D13B-437E-A6FE-0AB800D58159}" type="presOf" srcId="{D685EDE9-4784-418B-B2C3-99503B63C683}" destId="{3CC493BB-8C09-43EA-978E-780B90476E1D}" srcOrd="0" destOrd="0" presId="urn:microsoft.com/office/officeart/2005/8/layout/list1"/>
    <dgm:cxn modelId="{A7D5325D-7FF5-4E3F-B270-A5980E40874B}" type="presOf" srcId="{A93889AA-2F53-45F7-8C62-58ED00059DFD}" destId="{1F7BF33D-1268-46EC-AAF9-2A73189A9712}" srcOrd="1" destOrd="0" presId="urn:microsoft.com/office/officeart/2005/8/layout/list1"/>
    <dgm:cxn modelId="{30DFCC69-BAD8-4978-BD7E-9DA7B4B23951}" type="presOf" srcId="{CB029A39-98F8-4F44-9321-DB390F4F3188}" destId="{A0B1AF23-E9AF-4B73-A845-33A8924C9CC1}" srcOrd="0" destOrd="0" presId="urn:microsoft.com/office/officeart/2005/8/layout/list1"/>
    <dgm:cxn modelId="{CDE26754-271B-417E-A5E7-4346A3D0E7BB}" type="presOf" srcId="{A93889AA-2F53-45F7-8C62-58ED00059DFD}" destId="{A8C5255C-A365-43D6-A3BC-400B4678AD92}" srcOrd="0" destOrd="0" presId="urn:microsoft.com/office/officeart/2005/8/layout/list1"/>
    <dgm:cxn modelId="{FF94B27D-3CEF-41F7-A9B0-B8E6C249ED7A}" srcId="{5E2DFEF1-43D4-4C43-AC4D-257A44BE172A}" destId="{A93889AA-2F53-45F7-8C62-58ED00059DFD}" srcOrd="2" destOrd="0" parTransId="{03A6C24D-BBB0-44E0-9FA9-F3EE371223B4}" sibTransId="{4D19C4D7-6DD3-47DA-AC11-49F35F30164A}"/>
    <dgm:cxn modelId="{466B6790-9FEF-42BE-9756-D5FD087D0E50}" type="presOf" srcId="{D685EDE9-4784-418B-B2C3-99503B63C683}" destId="{390F28D3-4985-4D08-80A4-090DABC07D9F}" srcOrd="1" destOrd="0" presId="urn:microsoft.com/office/officeart/2005/8/layout/list1"/>
    <dgm:cxn modelId="{61B83E93-D1EF-452A-8276-78FB8C215C89}" srcId="{5E2DFEF1-43D4-4C43-AC4D-257A44BE172A}" destId="{D685EDE9-4784-418B-B2C3-99503B63C683}" srcOrd="3" destOrd="0" parTransId="{DFB3FC4B-A95A-4034-AC1B-DAE4ADB6E793}" sibTransId="{70B2EFDE-3AFB-40C4-9F25-8B620690AD2B}"/>
    <dgm:cxn modelId="{5B62F5AF-B342-4EE5-9124-561F21F31F9E}" srcId="{5E2DFEF1-43D4-4C43-AC4D-257A44BE172A}" destId="{CB029A39-98F8-4F44-9321-DB390F4F3188}" srcOrd="0" destOrd="0" parTransId="{CD86E2BB-688D-4DB1-A64D-30B833D0AABA}" sibTransId="{9608BC1A-EA75-400D-809B-A27756B52C25}"/>
    <dgm:cxn modelId="{862F76B0-89B9-45DB-89FC-37C6C8896D8C}" type="presOf" srcId="{7B564D47-0195-43B0-B178-B5B6E7713CAA}" destId="{58CEC048-112F-4394-8D9C-BA8DB534ADD7}" srcOrd="1" destOrd="0" presId="urn:microsoft.com/office/officeart/2005/8/layout/list1"/>
    <dgm:cxn modelId="{B30C44D3-0445-4303-88CC-BD08B62DD085}" type="presOf" srcId="{5E2DFEF1-43D4-4C43-AC4D-257A44BE172A}" destId="{8480CDA8-2D47-4400-A4CD-33B936102556}" srcOrd="0" destOrd="0" presId="urn:microsoft.com/office/officeart/2005/8/layout/list1"/>
    <dgm:cxn modelId="{9E3632D8-EEE5-4566-8536-CF42D2B718BB}" type="presOf" srcId="{7B564D47-0195-43B0-B178-B5B6E7713CAA}" destId="{A86E7F71-C4C5-4A14-9232-1CC340E94B41}" srcOrd="0" destOrd="0" presId="urn:microsoft.com/office/officeart/2005/8/layout/list1"/>
    <dgm:cxn modelId="{DC1161EB-87CF-42BB-A6F1-F31910BD7D8E}" srcId="{5E2DFEF1-43D4-4C43-AC4D-257A44BE172A}" destId="{7B564D47-0195-43B0-B178-B5B6E7713CAA}" srcOrd="1" destOrd="0" parTransId="{05A9C88A-952D-4F08-AE53-8F9665D9F115}" sibTransId="{43EC33AE-BBC6-4F68-A2D0-57BA01ABB3A3}"/>
    <dgm:cxn modelId="{4F09BAFF-DAD3-4C23-B1C7-0FF5A6EC40AC}" type="presOf" srcId="{CB029A39-98F8-4F44-9321-DB390F4F3188}" destId="{C48F4E08-D149-4807-86A7-7BACC1029C7A}" srcOrd="1" destOrd="0" presId="urn:microsoft.com/office/officeart/2005/8/layout/list1"/>
    <dgm:cxn modelId="{BB386A22-5973-49DA-BC09-E1FB121651A3}" type="presParOf" srcId="{8480CDA8-2D47-4400-A4CD-33B936102556}" destId="{E5771B44-B1B6-4520-BB3D-0AE6E7690721}" srcOrd="0" destOrd="0" presId="urn:microsoft.com/office/officeart/2005/8/layout/list1"/>
    <dgm:cxn modelId="{01C609C9-1579-4C78-9CCE-EA2668D9E2D5}" type="presParOf" srcId="{E5771B44-B1B6-4520-BB3D-0AE6E7690721}" destId="{A0B1AF23-E9AF-4B73-A845-33A8924C9CC1}" srcOrd="0" destOrd="0" presId="urn:microsoft.com/office/officeart/2005/8/layout/list1"/>
    <dgm:cxn modelId="{B32301CB-18F5-4A3B-9A11-32B5FCCF17F5}" type="presParOf" srcId="{E5771B44-B1B6-4520-BB3D-0AE6E7690721}" destId="{C48F4E08-D149-4807-86A7-7BACC1029C7A}" srcOrd="1" destOrd="0" presId="urn:microsoft.com/office/officeart/2005/8/layout/list1"/>
    <dgm:cxn modelId="{8B2E9A37-5B4D-4EB3-8275-E69E643EA823}" type="presParOf" srcId="{8480CDA8-2D47-4400-A4CD-33B936102556}" destId="{43EDAD98-822F-4A2C-9AA5-BEBBC672387E}" srcOrd="1" destOrd="0" presId="urn:microsoft.com/office/officeart/2005/8/layout/list1"/>
    <dgm:cxn modelId="{B1517CD6-0B66-4B19-95B2-03E8FBF50D43}" type="presParOf" srcId="{8480CDA8-2D47-4400-A4CD-33B936102556}" destId="{1692728B-62FF-4C17-AC02-C740FF25297C}" srcOrd="2" destOrd="0" presId="urn:microsoft.com/office/officeart/2005/8/layout/list1"/>
    <dgm:cxn modelId="{BA7E7936-BF10-486F-9618-4DC95BD3F5A0}" type="presParOf" srcId="{8480CDA8-2D47-4400-A4CD-33B936102556}" destId="{A7B16940-070D-416B-B88D-BEB215C69594}" srcOrd="3" destOrd="0" presId="urn:microsoft.com/office/officeart/2005/8/layout/list1"/>
    <dgm:cxn modelId="{8FA29E07-D457-445B-842F-10C0D521FFB1}" type="presParOf" srcId="{8480CDA8-2D47-4400-A4CD-33B936102556}" destId="{DA33901F-862A-4D72-8147-5C46F45FCCA3}" srcOrd="4" destOrd="0" presId="urn:microsoft.com/office/officeart/2005/8/layout/list1"/>
    <dgm:cxn modelId="{DE36C8E0-9C67-4C21-A504-FBAD44B1405B}" type="presParOf" srcId="{DA33901F-862A-4D72-8147-5C46F45FCCA3}" destId="{A86E7F71-C4C5-4A14-9232-1CC340E94B41}" srcOrd="0" destOrd="0" presId="urn:microsoft.com/office/officeart/2005/8/layout/list1"/>
    <dgm:cxn modelId="{39477E78-2981-479E-975D-03923CF717E8}" type="presParOf" srcId="{DA33901F-862A-4D72-8147-5C46F45FCCA3}" destId="{58CEC048-112F-4394-8D9C-BA8DB534ADD7}" srcOrd="1" destOrd="0" presId="urn:microsoft.com/office/officeart/2005/8/layout/list1"/>
    <dgm:cxn modelId="{9FB52315-14ED-413D-AD95-37F1951E10B7}" type="presParOf" srcId="{8480CDA8-2D47-4400-A4CD-33B936102556}" destId="{B505EE76-E68D-4E4F-A019-39CD5E32AB99}" srcOrd="5" destOrd="0" presId="urn:microsoft.com/office/officeart/2005/8/layout/list1"/>
    <dgm:cxn modelId="{85503BB6-D527-4FC2-82E6-E1A9D4375ABC}" type="presParOf" srcId="{8480CDA8-2D47-4400-A4CD-33B936102556}" destId="{A94F3F57-7CF4-4920-92C7-49459B701CEC}" srcOrd="6" destOrd="0" presId="urn:microsoft.com/office/officeart/2005/8/layout/list1"/>
    <dgm:cxn modelId="{C7D47408-DA86-441D-979E-1E6D2E3CE8AA}" type="presParOf" srcId="{8480CDA8-2D47-4400-A4CD-33B936102556}" destId="{C6743C21-8A74-4968-A499-33297B8CA32F}" srcOrd="7" destOrd="0" presId="urn:microsoft.com/office/officeart/2005/8/layout/list1"/>
    <dgm:cxn modelId="{5BE5288E-4FF2-4E46-BA96-5746BC12D4ED}" type="presParOf" srcId="{8480CDA8-2D47-4400-A4CD-33B936102556}" destId="{9D98BAD0-7C14-44A8-BDDC-F4F892EB3FD4}" srcOrd="8" destOrd="0" presId="urn:microsoft.com/office/officeart/2005/8/layout/list1"/>
    <dgm:cxn modelId="{B343942E-5278-40B2-9983-C68DC97806E2}" type="presParOf" srcId="{9D98BAD0-7C14-44A8-BDDC-F4F892EB3FD4}" destId="{A8C5255C-A365-43D6-A3BC-400B4678AD92}" srcOrd="0" destOrd="0" presId="urn:microsoft.com/office/officeart/2005/8/layout/list1"/>
    <dgm:cxn modelId="{E836B9D6-7476-45C9-BBD6-8AC3525A5629}" type="presParOf" srcId="{9D98BAD0-7C14-44A8-BDDC-F4F892EB3FD4}" destId="{1F7BF33D-1268-46EC-AAF9-2A73189A9712}" srcOrd="1" destOrd="0" presId="urn:microsoft.com/office/officeart/2005/8/layout/list1"/>
    <dgm:cxn modelId="{4F8362E6-6B7D-405E-85D0-8E47F599C27F}" type="presParOf" srcId="{8480CDA8-2D47-4400-A4CD-33B936102556}" destId="{D612396D-F111-48BB-97B1-E3B3C7D2EFCF}" srcOrd="9" destOrd="0" presId="urn:microsoft.com/office/officeart/2005/8/layout/list1"/>
    <dgm:cxn modelId="{B11A68F3-5D09-4BDE-96E2-570153630902}" type="presParOf" srcId="{8480CDA8-2D47-4400-A4CD-33B936102556}" destId="{7E39246F-D136-4F66-81EC-C02417062471}" srcOrd="10" destOrd="0" presId="urn:microsoft.com/office/officeart/2005/8/layout/list1"/>
    <dgm:cxn modelId="{F594FA13-54BA-4FAF-8A8E-A0E86BA27BF9}" type="presParOf" srcId="{8480CDA8-2D47-4400-A4CD-33B936102556}" destId="{32B3CB9C-7511-4AB4-BC47-B2051E64C357}" srcOrd="11" destOrd="0" presId="urn:microsoft.com/office/officeart/2005/8/layout/list1"/>
    <dgm:cxn modelId="{73D2E904-B979-46F1-8035-BCFC9C93BCB8}" type="presParOf" srcId="{8480CDA8-2D47-4400-A4CD-33B936102556}" destId="{19500F0B-0FB1-43AD-9841-F592E19B516E}" srcOrd="12" destOrd="0" presId="urn:microsoft.com/office/officeart/2005/8/layout/list1"/>
    <dgm:cxn modelId="{FC812849-8FE0-4DB9-9291-8EF4DD8B97EE}" type="presParOf" srcId="{19500F0B-0FB1-43AD-9841-F592E19B516E}" destId="{3CC493BB-8C09-43EA-978E-780B90476E1D}" srcOrd="0" destOrd="0" presId="urn:microsoft.com/office/officeart/2005/8/layout/list1"/>
    <dgm:cxn modelId="{0D43FA3C-7590-4C7F-B949-6D81686D0A0D}" type="presParOf" srcId="{19500F0B-0FB1-43AD-9841-F592E19B516E}" destId="{390F28D3-4985-4D08-80A4-090DABC07D9F}" srcOrd="1" destOrd="0" presId="urn:microsoft.com/office/officeart/2005/8/layout/list1"/>
    <dgm:cxn modelId="{3669AD80-6DB8-47DB-B6CC-24844CC4CC4F}" type="presParOf" srcId="{8480CDA8-2D47-4400-A4CD-33B936102556}" destId="{D926F7D5-9447-4E44-BD2D-E853D1C45235}" srcOrd="13" destOrd="0" presId="urn:microsoft.com/office/officeart/2005/8/layout/list1"/>
    <dgm:cxn modelId="{9F5618A9-09DB-40E6-BF6B-A65A9C7D8349}" type="presParOf" srcId="{8480CDA8-2D47-4400-A4CD-33B936102556}" destId="{630C4AA9-66D0-461B-B885-D1A666A2B0EE}"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1525DA3-8500-463A-963B-8674DA6D03D9}" type="doc">
      <dgm:prSet loTypeId="urn:microsoft.com/office/officeart/2005/8/layout/bProcess2" loCatId="process" qsTypeId="urn:microsoft.com/office/officeart/2005/8/quickstyle/simple1" qsCatId="simple" csTypeId="urn:microsoft.com/office/officeart/2005/8/colors/colorful1" csCatId="colorful" phldr="1"/>
      <dgm:spPr/>
      <dgm:t>
        <a:bodyPr/>
        <a:lstStyle/>
        <a:p>
          <a:endParaRPr lang="en-US"/>
        </a:p>
      </dgm:t>
    </dgm:pt>
    <dgm:pt modelId="{46E1056D-02BB-4C5E-A39B-D219F3D22012}">
      <dgm:prSet/>
      <dgm:spPr/>
      <dgm:t>
        <a:bodyPr/>
        <a:lstStyle/>
        <a:p>
          <a:r>
            <a:rPr lang="en-US">
              <a:solidFill>
                <a:srgbClr val="002060"/>
              </a:solidFill>
            </a:rPr>
            <a:t>By 2030, CMS intends to tie each dollar it spends in healthcare to an APM</a:t>
          </a:r>
        </a:p>
      </dgm:t>
    </dgm:pt>
    <dgm:pt modelId="{A24BA933-EA28-4237-9AB5-0B167B3D5858}" type="parTrans" cxnId="{8CE6AF3C-6D6D-4C4E-A20B-C5EF799C8204}">
      <dgm:prSet/>
      <dgm:spPr/>
      <dgm:t>
        <a:bodyPr/>
        <a:lstStyle/>
        <a:p>
          <a:endParaRPr lang="en-US"/>
        </a:p>
      </dgm:t>
    </dgm:pt>
    <dgm:pt modelId="{A85003F0-DB09-4466-94AF-399DEB671DA7}" type="sibTrans" cxnId="{8CE6AF3C-6D6D-4C4E-A20B-C5EF799C8204}">
      <dgm:prSet/>
      <dgm:spPr/>
      <dgm:t>
        <a:bodyPr/>
        <a:lstStyle/>
        <a:p>
          <a:endParaRPr lang="en-US"/>
        </a:p>
      </dgm:t>
    </dgm:pt>
    <dgm:pt modelId="{A08B471A-CE14-4211-B712-A10F5F33606C}">
      <dgm:prSet/>
      <dgm:spPr/>
      <dgm:t>
        <a:bodyPr/>
        <a:lstStyle/>
        <a:p>
          <a:r>
            <a:rPr lang="en-US">
              <a:solidFill>
                <a:srgbClr val="002060"/>
              </a:solidFill>
            </a:rPr>
            <a:t>FFS to APM</a:t>
          </a:r>
        </a:p>
        <a:p>
          <a:r>
            <a:rPr lang="en-US">
              <a:solidFill>
                <a:srgbClr val="002060"/>
              </a:solidFill>
            </a:rPr>
            <a:t>APMs=Value Based Care(VBC) Models</a:t>
          </a:r>
        </a:p>
      </dgm:t>
    </dgm:pt>
    <dgm:pt modelId="{F106A8C3-B5CA-4DA8-AA08-5B97A1B9D726}" type="parTrans" cxnId="{26CF2722-CD78-426B-BF29-A8E35AEE2CCE}">
      <dgm:prSet/>
      <dgm:spPr/>
      <dgm:t>
        <a:bodyPr/>
        <a:lstStyle/>
        <a:p>
          <a:endParaRPr lang="en-US"/>
        </a:p>
      </dgm:t>
    </dgm:pt>
    <dgm:pt modelId="{FFE293F1-4ADC-47D9-8762-34B812F845C9}" type="sibTrans" cxnId="{26CF2722-CD78-426B-BF29-A8E35AEE2CCE}">
      <dgm:prSet/>
      <dgm:spPr/>
      <dgm:t>
        <a:bodyPr/>
        <a:lstStyle/>
        <a:p>
          <a:endParaRPr lang="en-US"/>
        </a:p>
      </dgm:t>
    </dgm:pt>
    <dgm:pt modelId="{856F8C8F-AED8-4DF8-921D-941E9A55A4C0}" type="pres">
      <dgm:prSet presAssocID="{51525DA3-8500-463A-963B-8674DA6D03D9}" presName="diagram" presStyleCnt="0">
        <dgm:presLayoutVars>
          <dgm:dir/>
          <dgm:resizeHandles/>
        </dgm:presLayoutVars>
      </dgm:prSet>
      <dgm:spPr/>
    </dgm:pt>
    <dgm:pt modelId="{3317EC1C-9043-495E-A520-22638D7FEBF5}" type="pres">
      <dgm:prSet presAssocID="{46E1056D-02BB-4C5E-A39B-D219F3D22012}" presName="firstNode" presStyleLbl="node1" presStyleIdx="0" presStyleCnt="2">
        <dgm:presLayoutVars>
          <dgm:bulletEnabled val="1"/>
        </dgm:presLayoutVars>
      </dgm:prSet>
      <dgm:spPr/>
    </dgm:pt>
    <dgm:pt modelId="{59EBE2EF-B04C-4D1A-AD68-21158E02DCFE}" type="pres">
      <dgm:prSet presAssocID="{A85003F0-DB09-4466-94AF-399DEB671DA7}" presName="sibTrans" presStyleLbl="sibTrans2D1" presStyleIdx="0" presStyleCnt="1"/>
      <dgm:spPr/>
    </dgm:pt>
    <dgm:pt modelId="{6082557F-9D2D-492E-A5FB-5BCFAAC1C0FB}" type="pres">
      <dgm:prSet presAssocID="{A08B471A-CE14-4211-B712-A10F5F33606C}" presName="lastNode" presStyleLbl="node1" presStyleIdx="1" presStyleCnt="2" custLinFactNeighborX="31" custLinFactNeighborY="529">
        <dgm:presLayoutVars>
          <dgm:bulletEnabled val="1"/>
        </dgm:presLayoutVars>
      </dgm:prSet>
      <dgm:spPr/>
    </dgm:pt>
  </dgm:ptLst>
  <dgm:cxnLst>
    <dgm:cxn modelId="{26CF2722-CD78-426B-BF29-A8E35AEE2CCE}" srcId="{51525DA3-8500-463A-963B-8674DA6D03D9}" destId="{A08B471A-CE14-4211-B712-A10F5F33606C}" srcOrd="1" destOrd="0" parTransId="{F106A8C3-B5CA-4DA8-AA08-5B97A1B9D726}" sibTransId="{FFE293F1-4ADC-47D9-8762-34B812F845C9}"/>
    <dgm:cxn modelId="{456B193C-F636-472E-9C8B-EE7162982D20}" type="presOf" srcId="{46E1056D-02BB-4C5E-A39B-D219F3D22012}" destId="{3317EC1C-9043-495E-A520-22638D7FEBF5}" srcOrd="0" destOrd="0" presId="urn:microsoft.com/office/officeart/2005/8/layout/bProcess2"/>
    <dgm:cxn modelId="{8CE6AF3C-6D6D-4C4E-A20B-C5EF799C8204}" srcId="{51525DA3-8500-463A-963B-8674DA6D03D9}" destId="{46E1056D-02BB-4C5E-A39B-D219F3D22012}" srcOrd="0" destOrd="0" parTransId="{A24BA933-EA28-4237-9AB5-0B167B3D5858}" sibTransId="{A85003F0-DB09-4466-94AF-399DEB671DA7}"/>
    <dgm:cxn modelId="{075E225B-9A16-4986-9577-FEDCC080981A}" type="presOf" srcId="{51525DA3-8500-463A-963B-8674DA6D03D9}" destId="{856F8C8F-AED8-4DF8-921D-941E9A55A4C0}" srcOrd="0" destOrd="0" presId="urn:microsoft.com/office/officeart/2005/8/layout/bProcess2"/>
    <dgm:cxn modelId="{60579276-859A-4E33-BB77-2E02735F52DC}" type="presOf" srcId="{A08B471A-CE14-4211-B712-A10F5F33606C}" destId="{6082557F-9D2D-492E-A5FB-5BCFAAC1C0FB}" srcOrd="0" destOrd="0" presId="urn:microsoft.com/office/officeart/2005/8/layout/bProcess2"/>
    <dgm:cxn modelId="{F5D839B7-059E-4610-A311-9F67D159DC00}" type="presOf" srcId="{A85003F0-DB09-4466-94AF-399DEB671DA7}" destId="{59EBE2EF-B04C-4D1A-AD68-21158E02DCFE}" srcOrd="0" destOrd="0" presId="urn:microsoft.com/office/officeart/2005/8/layout/bProcess2"/>
    <dgm:cxn modelId="{C8EC8E0C-829A-4F0A-9D24-2AAFB5D686FE}" type="presParOf" srcId="{856F8C8F-AED8-4DF8-921D-941E9A55A4C0}" destId="{3317EC1C-9043-495E-A520-22638D7FEBF5}" srcOrd="0" destOrd="0" presId="urn:microsoft.com/office/officeart/2005/8/layout/bProcess2"/>
    <dgm:cxn modelId="{724C1147-350D-4E7A-BEC0-67703FD549A9}" type="presParOf" srcId="{856F8C8F-AED8-4DF8-921D-941E9A55A4C0}" destId="{59EBE2EF-B04C-4D1A-AD68-21158E02DCFE}" srcOrd="1" destOrd="0" presId="urn:microsoft.com/office/officeart/2005/8/layout/bProcess2"/>
    <dgm:cxn modelId="{A80907EB-B7B6-475B-A1A6-2D948BC44E67}" type="presParOf" srcId="{856F8C8F-AED8-4DF8-921D-941E9A55A4C0}" destId="{6082557F-9D2D-492E-A5FB-5BCFAAC1C0FB}" srcOrd="2" destOrd="0" presId="urn:microsoft.com/office/officeart/2005/8/layout/b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35D20A0-6FB0-4C13-83D1-40089AE885D4}" type="doc">
      <dgm:prSet loTypeId="urn:microsoft.com/office/officeart/2005/8/layout/pyramid3" loCatId="pyramid" qsTypeId="urn:microsoft.com/office/officeart/2005/8/quickstyle/simple1" qsCatId="simple" csTypeId="urn:microsoft.com/office/officeart/2005/8/colors/colorful2" csCatId="colorful" phldr="1"/>
      <dgm:spPr/>
    </dgm:pt>
    <dgm:pt modelId="{C1F1CFD0-6EB3-4CFC-9242-15CD3E2345CB}">
      <dgm:prSet phldrT="[Text]" custT="1"/>
      <dgm:spPr/>
      <dgm:t>
        <a:bodyPr/>
        <a:lstStyle/>
        <a:p>
          <a:r>
            <a:rPr lang="en-US" sz="3200"/>
            <a:t>Quality Director</a:t>
          </a:r>
        </a:p>
      </dgm:t>
    </dgm:pt>
    <dgm:pt modelId="{3689D384-6F9A-4EDF-98D4-0B943F3A8291}" type="parTrans" cxnId="{C6104050-08A9-445F-8010-4501CAE11A05}">
      <dgm:prSet/>
      <dgm:spPr/>
      <dgm:t>
        <a:bodyPr/>
        <a:lstStyle/>
        <a:p>
          <a:endParaRPr lang="en-US"/>
        </a:p>
      </dgm:t>
    </dgm:pt>
    <dgm:pt modelId="{9311570D-AEF9-47DA-AB99-FF43A2921C57}" type="sibTrans" cxnId="{C6104050-08A9-445F-8010-4501CAE11A05}">
      <dgm:prSet/>
      <dgm:spPr/>
      <dgm:t>
        <a:bodyPr/>
        <a:lstStyle/>
        <a:p>
          <a:endParaRPr lang="en-US"/>
        </a:p>
      </dgm:t>
    </dgm:pt>
    <dgm:pt modelId="{7184F93B-9047-4993-BCB9-EDE99A244399}">
      <dgm:prSet phldrT="[Text]" custT="1"/>
      <dgm:spPr/>
      <dgm:t>
        <a:bodyPr/>
        <a:lstStyle/>
        <a:p>
          <a:r>
            <a:rPr lang="en-US" sz="2400"/>
            <a:t>Sr. Quality Analyst</a:t>
          </a:r>
        </a:p>
      </dgm:t>
    </dgm:pt>
    <dgm:pt modelId="{DDFE1F54-BE37-40B3-AF47-316BC44B51A8}" type="parTrans" cxnId="{9D3111D6-3017-4F0D-9490-5AA0D6610FD0}">
      <dgm:prSet/>
      <dgm:spPr/>
      <dgm:t>
        <a:bodyPr/>
        <a:lstStyle/>
        <a:p>
          <a:endParaRPr lang="en-US"/>
        </a:p>
      </dgm:t>
    </dgm:pt>
    <dgm:pt modelId="{E5B90780-93C1-4218-9870-B70D5DFB3B7B}" type="sibTrans" cxnId="{9D3111D6-3017-4F0D-9490-5AA0D6610FD0}">
      <dgm:prSet/>
      <dgm:spPr/>
      <dgm:t>
        <a:bodyPr/>
        <a:lstStyle/>
        <a:p>
          <a:endParaRPr lang="en-US"/>
        </a:p>
      </dgm:t>
    </dgm:pt>
    <dgm:pt modelId="{40A74C8E-C4EE-450C-A1FD-491DBFFCB6D7}">
      <dgm:prSet phldrT="[Text]" custT="1"/>
      <dgm:spPr/>
      <dgm:t>
        <a:bodyPr/>
        <a:lstStyle/>
        <a:p>
          <a:r>
            <a:rPr lang="en-US" sz="1600"/>
            <a:t>Compensation Team</a:t>
          </a:r>
          <a:r>
            <a:rPr lang="en-US" sz="2000"/>
            <a:t> </a:t>
          </a:r>
        </a:p>
      </dgm:t>
    </dgm:pt>
    <dgm:pt modelId="{DCC11DCA-68CC-45FF-8487-0C50B2E9F7D1}" type="parTrans" cxnId="{BF219522-2FE3-4B5C-BB16-B51511D69A4D}">
      <dgm:prSet/>
      <dgm:spPr/>
      <dgm:t>
        <a:bodyPr/>
        <a:lstStyle/>
        <a:p>
          <a:endParaRPr lang="en-US"/>
        </a:p>
      </dgm:t>
    </dgm:pt>
    <dgm:pt modelId="{601A744A-4585-4894-B3E7-39DEFFFDDD35}" type="sibTrans" cxnId="{BF219522-2FE3-4B5C-BB16-B51511D69A4D}">
      <dgm:prSet/>
      <dgm:spPr/>
      <dgm:t>
        <a:bodyPr/>
        <a:lstStyle/>
        <a:p>
          <a:endParaRPr lang="en-US"/>
        </a:p>
      </dgm:t>
    </dgm:pt>
    <dgm:pt modelId="{E450FAE3-F068-464D-8B75-16EAA27E35F7}" type="pres">
      <dgm:prSet presAssocID="{635D20A0-6FB0-4C13-83D1-40089AE885D4}" presName="Name0" presStyleCnt="0">
        <dgm:presLayoutVars>
          <dgm:dir/>
          <dgm:animLvl val="lvl"/>
          <dgm:resizeHandles val="exact"/>
        </dgm:presLayoutVars>
      </dgm:prSet>
      <dgm:spPr/>
    </dgm:pt>
    <dgm:pt modelId="{7E3191EE-BA66-4561-8136-8E34A4485DCA}" type="pres">
      <dgm:prSet presAssocID="{C1F1CFD0-6EB3-4CFC-9242-15CD3E2345CB}" presName="Name8" presStyleCnt="0"/>
      <dgm:spPr/>
    </dgm:pt>
    <dgm:pt modelId="{052A4D4E-2EEB-4840-BAF8-EB7599C7745E}" type="pres">
      <dgm:prSet presAssocID="{C1F1CFD0-6EB3-4CFC-9242-15CD3E2345CB}" presName="level" presStyleLbl="node1" presStyleIdx="0" presStyleCnt="3">
        <dgm:presLayoutVars>
          <dgm:chMax val="1"/>
          <dgm:bulletEnabled val="1"/>
        </dgm:presLayoutVars>
      </dgm:prSet>
      <dgm:spPr/>
    </dgm:pt>
    <dgm:pt modelId="{59B8F4B3-581A-4190-9A3B-36CE75BFB3FE}" type="pres">
      <dgm:prSet presAssocID="{C1F1CFD0-6EB3-4CFC-9242-15CD3E2345CB}" presName="levelTx" presStyleLbl="revTx" presStyleIdx="0" presStyleCnt="0">
        <dgm:presLayoutVars>
          <dgm:chMax val="1"/>
          <dgm:bulletEnabled val="1"/>
        </dgm:presLayoutVars>
      </dgm:prSet>
      <dgm:spPr/>
    </dgm:pt>
    <dgm:pt modelId="{9AFEDEBE-62F3-4021-8018-E95F245F9ECF}" type="pres">
      <dgm:prSet presAssocID="{7184F93B-9047-4993-BCB9-EDE99A244399}" presName="Name8" presStyleCnt="0"/>
      <dgm:spPr/>
    </dgm:pt>
    <dgm:pt modelId="{56822EA6-822B-4881-AD6C-992B65B2392C}" type="pres">
      <dgm:prSet presAssocID="{7184F93B-9047-4993-BCB9-EDE99A244399}" presName="level" presStyleLbl="node1" presStyleIdx="1" presStyleCnt="3">
        <dgm:presLayoutVars>
          <dgm:chMax val="1"/>
          <dgm:bulletEnabled val="1"/>
        </dgm:presLayoutVars>
      </dgm:prSet>
      <dgm:spPr/>
    </dgm:pt>
    <dgm:pt modelId="{405B2E07-3A96-4E8F-A89D-40496F83A3EB}" type="pres">
      <dgm:prSet presAssocID="{7184F93B-9047-4993-BCB9-EDE99A244399}" presName="levelTx" presStyleLbl="revTx" presStyleIdx="0" presStyleCnt="0">
        <dgm:presLayoutVars>
          <dgm:chMax val="1"/>
          <dgm:bulletEnabled val="1"/>
        </dgm:presLayoutVars>
      </dgm:prSet>
      <dgm:spPr/>
    </dgm:pt>
    <dgm:pt modelId="{61F9CD3A-3E83-4D86-AEE7-1E9E44FEA5D1}" type="pres">
      <dgm:prSet presAssocID="{40A74C8E-C4EE-450C-A1FD-491DBFFCB6D7}" presName="Name8" presStyleCnt="0"/>
      <dgm:spPr/>
    </dgm:pt>
    <dgm:pt modelId="{1D0FED6D-64AB-44BB-99E5-268E1DD0F927}" type="pres">
      <dgm:prSet presAssocID="{40A74C8E-C4EE-450C-A1FD-491DBFFCB6D7}" presName="level" presStyleLbl="node1" presStyleIdx="2" presStyleCnt="3">
        <dgm:presLayoutVars>
          <dgm:chMax val="1"/>
          <dgm:bulletEnabled val="1"/>
        </dgm:presLayoutVars>
      </dgm:prSet>
      <dgm:spPr/>
    </dgm:pt>
    <dgm:pt modelId="{5E47133F-C5E0-4D91-B3CF-A61C2CC9C990}" type="pres">
      <dgm:prSet presAssocID="{40A74C8E-C4EE-450C-A1FD-491DBFFCB6D7}" presName="levelTx" presStyleLbl="revTx" presStyleIdx="0" presStyleCnt="0">
        <dgm:presLayoutVars>
          <dgm:chMax val="1"/>
          <dgm:bulletEnabled val="1"/>
        </dgm:presLayoutVars>
      </dgm:prSet>
      <dgm:spPr/>
    </dgm:pt>
  </dgm:ptLst>
  <dgm:cxnLst>
    <dgm:cxn modelId="{389BEF0B-4946-417C-AEDA-5968289F1E9C}" type="presOf" srcId="{40A74C8E-C4EE-450C-A1FD-491DBFFCB6D7}" destId="{1D0FED6D-64AB-44BB-99E5-268E1DD0F927}" srcOrd="0" destOrd="0" presId="urn:microsoft.com/office/officeart/2005/8/layout/pyramid3"/>
    <dgm:cxn modelId="{1C0CEC0C-F78E-4D7A-BE19-17C0FB013B5C}" type="presOf" srcId="{C1F1CFD0-6EB3-4CFC-9242-15CD3E2345CB}" destId="{59B8F4B3-581A-4190-9A3B-36CE75BFB3FE}" srcOrd="1" destOrd="0" presId="urn:microsoft.com/office/officeart/2005/8/layout/pyramid3"/>
    <dgm:cxn modelId="{DF65481A-7793-48E9-B793-54E4C51CF789}" type="presOf" srcId="{7184F93B-9047-4993-BCB9-EDE99A244399}" destId="{405B2E07-3A96-4E8F-A89D-40496F83A3EB}" srcOrd="1" destOrd="0" presId="urn:microsoft.com/office/officeart/2005/8/layout/pyramid3"/>
    <dgm:cxn modelId="{BF219522-2FE3-4B5C-BB16-B51511D69A4D}" srcId="{635D20A0-6FB0-4C13-83D1-40089AE885D4}" destId="{40A74C8E-C4EE-450C-A1FD-491DBFFCB6D7}" srcOrd="2" destOrd="0" parTransId="{DCC11DCA-68CC-45FF-8487-0C50B2E9F7D1}" sibTransId="{601A744A-4585-4894-B3E7-39DEFFFDDD35}"/>
    <dgm:cxn modelId="{C6104050-08A9-445F-8010-4501CAE11A05}" srcId="{635D20A0-6FB0-4C13-83D1-40089AE885D4}" destId="{C1F1CFD0-6EB3-4CFC-9242-15CD3E2345CB}" srcOrd="0" destOrd="0" parTransId="{3689D384-6F9A-4EDF-98D4-0B943F3A8291}" sibTransId="{9311570D-AEF9-47DA-AB99-FF43A2921C57}"/>
    <dgm:cxn modelId="{13C7B7B6-ECE3-4B40-87F3-5EEA3F9EFACF}" type="presOf" srcId="{7184F93B-9047-4993-BCB9-EDE99A244399}" destId="{56822EA6-822B-4881-AD6C-992B65B2392C}" srcOrd="0" destOrd="0" presId="urn:microsoft.com/office/officeart/2005/8/layout/pyramid3"/>
    <dgm:cxn modelId="{CA4E5FB8-A8C8-4EC9-950B-17238E8AA3CD}" type="presOf" srcId="{40A74C8E-C4EE-450C-A1FD-491DBFFCB6D7}" destId="{5E47133F-C5E0-4D91-B3CF-A61C2CC9C990}" srcOrd="1" destOrd="0" presId="urn:microsoft.com/office/officeart/2005/8/layout/pyramid3"/>
    <dgm:cxn modelId="{CFAE4CD1-B112-470A-BC61-605523365C07}" type="presOf" srcId="{635D20A0-6FB0-4C13-83D1-40089AE885D4}" destId="{E450FAE3-F068-464D-8B75-16EAA27E35F7}" srcOrd="0" destOrd="0" presId="urn:microsoft.com/office/officeart/2005/8/layout/pyramid3"/>
    <dgm:cxn modelId="{4E81D0D2-AFD4-4E08-84C7-C1EE2A1624A7}" type="presOf" srcId="{C1F1CFD0-6EB3-4CFC-9242-15CD3E2345CB}" destId="{052A4D4E-2EEB-4840-BAF8-EB7599C7745E}" srcOrd="0" destOrd="0" presId="urn:microsoft.com/office/officeart/2005/8/layout/pyramid3"/>
    <dgm:cxn modelId="{9D3111D6-3017-4F0D-9490-5AA0D6610FD0}" srcId="{635D20A0-6FB0-4C13-83D1-40089AE885D4}" destId="{7184F93B-9047-4993-BCB9-EDE99A244399}" srcOrd="1" destOrd="0" parTransId="{DDFE1F54-BE37-40B3-AF47-316BC44B51A8}" sibTransId="{E5B90780-93C1-4218-9870-B70D5DFB3B7B}"/>
    <dgm:cxn modelId="{8ACD072B-333B-482D-A018-9732199CCF72}" type="presParOf" srcId="{E450FAE3-F068-464D-8B75-16EAA27E35F7}" destId="{7E3191EE-BA66-4561-8136-8E34A4485DCA}" srcOrd="0" destOrd="0" presId="urn:microsoft.com/office/officeart/2005/8/layout/pyramid3"/>
    <dgm:cxn modelId="{FA4DFFA9-452A-412F-817A-B8A7934F72D1}" type="presParOf" srcId="{7E3191EE-BA66-4561-8136-8E34A4485DCA}" destId="{052A4D4E-2EEB-4840-BAF8-EB7599C7745E}" srcOrd="0" destOrd="0" presId="urn:microsoft.com/office/officeart/2005/8/layout/pyramid3"/>
    <dgm:cxn modelId="{5AF269F1-E6C1-443B-964D-64CC79F4BF6E}" type="presParOf" srcId="{7E3191EE-BA66-4561-8136-8E34A4485DCA}" destId="{59B8F4B3-581A-4190-9A3B-36CE75BFB3FE}" srcOrd="1" destOrd="0" presId="urn:microsoft.com/office/officeart/2005/8/layout/pyramid3"/>
    <dgm:cxn modelId="{AE390BA6-31E4-4B0A-B05C-BA2BE39103F9}" type="presParOf" srcId="{E450FAE3-F068-464D-8B75-16EAA27E35F7}" destId="{9AFEDEBE-62F3-4021-8018-E95F245F9ECF}" srcOrd="1" destOrd="0" presId="urn:microsoft.com/office/officeart/2005/8/layout/pyramid3"/>
    <dgm:cxn modelId="{E2BF512B-98A3-4095-9D94-5798FA4B1392}" type="presParOf" srcId="{9AFEDEBE-62F3-4021-8018-E95F245F9ECF}" destId="{56822EA6-822B-4881-AD6C-992B65B2392C}" srcOrd="0" destOrd="0" presId="urn:microsoft.com/office/officeart/2005/8/layout/pyramid3"/>
    <dgm:cxn modelId="{DCB8B2B6-48DA-4D7C-900F-03605D8406F0}" type="presParOf" srcId="{9AFEDEBE-62F3-4021-8018-E95F245F9ECF}" destId="{405B2E07-3A96-4E8F-A89D-40496F83A3EB}" srcOrd="1" destOrd="0" presId="urn:microsoft.com/office/officeart/2005/8/layout/pyramid3"/>
    <dgm:cxn modelId="{6B27ED09-3DFB-4203-A136-DC2208D3AC5F}" type="presParOf" srcId="{E450FAE3-F068-464D-8B75-16EAA27E35F7}" destId="{61F9CD3A-3E83-4D86-AEE7-1E9E44FEA5D1}" srcOrd="2" destOrd="0" presId="urn:microsoft.com/office/officeart/2005/8/layout/pyramid3"/>
    <dgm:cxn modelId="{F6102C56-DCF9-4784-AA82-23E29B83F116}" type="presParOf" srcId="{61F9CD3A-3E83-4D86-AEE7-1E9E44FEA5D1}" destId="{1D0FED6D-64AB-44BB-99E5-268E1DD0F927}" srcOrd="0" destOrd="0" presId="urn:microsoft.com/office/officeart/2005/8/layout/pyramid3"/>
    <dgm:cxn modelId="{C82744C9-1CD6-4E80-A236-A685AB0F1D2D}" type="presParOf" srcId="{61F9CD3A-3E83-4D86-AEE7-1E9E44FEA5D1}" destId="{5E47133F-C5E0-4D91-B3CF-A61C2CC9C990}" srcOrd="1" destOrd="0" presId="urn:microsoft.com/office/officeart/2005/8/layout/pyramid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31E75CB-1495-433B-9C41-9F5CB79483A4}" type="doc">
      <dgm:prSet loTypeId="urn:microsoft.com/office/officeart/2018/2/layout/IconLabelDescriptionList" loCatId="icon" qsTypeId="urn:microsoft.com/office/officeart/2005/8/quickstyle/simple1" qsCatId="simple" csTypeId="urn:microsoft.com/office/officeart/2018/5/colors/Iconchunking_neutralbg_colorful2" csCatId="colorful" phldr="1"/>
      <dgm:spPr/>
      <dgm:t>
        <a:bodyPr/>
        <a:lstStyle/>
        <a:p>
          <a:endParaRPr lang="en-US"/>
        </a:p>
      </dgm:t>
    </dgm:pt>
    <dgm:pt modelId="{86EC5E5C-57CC-4480-A8E6-0FCC8CADEC46}">
      <dgm:prSet/>
      <dgm:spPr/>
      <dgm:t>
        <a:bodyPr/>
        <a:lstStyle/>
        <a:p>
          <a:pPr>
            <a:lnSpc>
              <a:spcPct val="100000"/>
            </a:lnSpc>
            <a:defRPr b="1"/>
          </a:pPr>
          <a:r>
            <a:rPr lang="en-US"/>
            <a:t>The Purpose of a Provider Incentive Program is to engage providers to help the health care organization </a:t>
          </a:r>
          <a:r>
            <a:rPr lang="en-US" i="1"/>
            <a:t>MOVE</a:t>
          </a:r>
          <a:r>
            <a:rPr lang="en-US"/>
            <a:t> in a direction</a:t>
          </a:r>
        </a:p>
      </dgm:t>
    </dgm:pt>
    <dgm:pt modelId="{7C40C98F-0825-4286-9F43-8095B77B9849}" type="parTrans" cxnId="{182CEC74-98D4-4491-8668-63F73213C45A}">
      <dgm:prSet/>
      <dgm:spPr/>
      <dgm:t>
        <a:bodyPr/>
        <a:lstStyle/>
        <a:p>
          <a:endParaRPr lang="en-US"/>
        </a:p>
      </dgm:t>
    </dgm:pt>
    <dgm:pt modelId="{9E8E8AA9-E5B7-4D63-A4BC-E75768B65240}" type="sibTrans" cxnId="{182CEC74-98D4-4491-8668-63F73213C45A}">
      <dgm:prSet/>
      <dgm:spPr/>
      <dgm:t>
        <a:bodyPr/>
        <a:lstStyle/>
        <a:p>
          <a:endParaRPr lang="en-US"/>
        </a:p>
      </dgm:t>
    </dgm:pt>
    <dgm:pt modelId="{134CEDF2-B78F-4DDF-A18C-F7236FC1A226}">
      <dgm:prSet/>
      <dgm:spPr/>
      <dgm:t>
        <a:bodyPr/>
        <a:lstStyle/>
        <a:p>
          <a:pPr>
            <a:lnSpc>
              <a:spcPct val="100000"/>
            </a:lnSpc>
            <a:defRPr b="1"/>
          </a:pPr>
          <a:r>
            <a:rPr lang="en-US"/>
            <a:t>SAMG needs our providers to work in unison to help </a:t>
          </a:r>
          <a:r>
            <a:rPr lang="en-US" i="1"/>
            <a:t>MOVE</a:t>
          </a:r>
          <a:r>
            <a:rPr lang="en-US"/>
            <a:t> our organization towards newer VBC reimbursement models and IMPROVE OUTCOMES for patients</a:t>
          </a:r>
        </a:p>
      </dgm:t>
    </dgm:pt>
    <dgm:pt modelId="{2CAC971E-092A-4013-A594-EFFD019682E8}" type="parTrans" cxnId="{6AA2AA22-9AA5-46E5-B6FA-C48A5D8EF058}">
      <dgm:prSet/>
      <dgm:spPr/>
      <dgm:t>
        <a:bodyPr/>
        <a:lstStyle/>
        <a:p>
          <a:endParaRPr lang="en-US"/>
        </a:p>
      </dgm:t>
    </dgm:pt>
    <dgm:pt modelId="{353A0EB9-DBB8-454D-A7D3-AA3459FD665B}" type="sibTrans" cxnId="{6AA2AA22-9AA5-46E5-B6FA-C48A5D8EF058}">
      <dgm:prSet/>
      <dgm:spPr/>
      <dgm:t>
        <a:bodyPr/>
        <a:lstStyle/>
        <a:p>
          <a:endParaRPr lang="en-US"/>
        </a:p>
      </dgm:t>
    </dgm:pt>
    <dgm:pt modelId="{512D749F-0FA3-4BB0-9A43-E550FAAAF327}">
      <dgm:prSet/>
      <dgm:spPr/>
      <dgm:t>
        <a:bodyPr/>
        <a:lstStyle/>
        <a:p>
          <a:pPr>
            <a:lnSpc>
              <a:spcPct val="100000"/>
            </a:lnSpc>
            <a:defRPr b="1"/>
          </a:pPr>
          <a:r>
            <a:rPr lang="en-US"/>
            <a:t>Quality Measures (QM) on our APMs, TH Scorecard provide measurable data for our “report card” to our Payers, TH Scorecard, CMS STARs</a:t>
          </a:r>
        </a:p>
      </dgm:t>
    </dgm:pt>
    <dgm:pt modelId="{D538AE33-96CD-4121-B769-EB3CAD2B83D7}" type="parTrans" cxnId="{D9B3B33A-4741-4DED-927A-65D797D4DA09}">
      <dgm:prSet/>
      <dgm:spPr/>
      <dgm:t>
        <a:bodyPr/>
        <a:lstStyle/>
        <a:p>
          <a:endParaRPr lang="en-US"/>
        </a:p>
      </dgm:t>
    </dgm:pt>
    <dgm:pt modelId="{8D16C149-FAB4-4863-9611-8C4937EC101A}" type="sibTrans" cxnId="{D9B3B33A-4741-4DED-927A-65D797D4DA09}">
      <dgm:prSet/>
      <dgm:spPr/>
      <dgm:t>
        <a:bodyPr/>
        <a:lstStyle/>
        <a:p>
          <a:endParaRPr lang="en-US"/>
        </a:p>
      </dgm:t>
    </dgm:pt>
    <dgm:pt modelId="{49B4B0D6-21B2-46AB-B363-D247D66FC90E}">
      <dgm:prSet/>
      <dgm:spPr/>
      <dgm:t>
        <a:bodyPr/>
        <a:lstStyle/>
        <a:p>
          <a:pPr>
            <a:lnSpc>
              <a:spcPct val="100000"/>
            </a:lnSpc>
          </a:pPr>
          <a:endParaRPr lang="en-US"/>
        </a:p>
      </dgm:t>
    </dgm:pt>
    <dgm:pt modelId="{EC18D3D1-BDFE-4B80-9AF8-276382CF967A}" type="parTrans" cxnId="{15D29794-75B1-49BD-80B0-931A0DBB40C1}">
      <dgm:prSet/>
      <dgm:spPr/>
      <dgm:t>
        <a:bodyPr/>
        <a:lstStyle/>
        <a:p>
          <a:endParaRPr lang="en-US"/>
        </a:p>
      </dgm:t>
    </dgm:pt>
    <dgm:pt modelId="{B7D7309E-C2B5-4933-92F7-7C75F80A1DA1}" type="sibTrans" cxnId="{15D29794-75B1-49BD-80B0-931A0DBB40C1}">
      <dgm:prSet/>
      <dgm:spPr/>
      <dgm:t>
        <a:bodyPr/>
        <a:lstStyle/>
        <a:p>
          <a:endParaRPr lang="en-US"/>
        </a:p>
      </dgm:t>
    </dgm:pt>
    <dgm:pt modelId="{5DA50E49-26AF-4EC8-A629-DDA3CDE7426B}" type="pres">
      <dgm:prSet presAssocID="{B31E75CB-1495-433B-9C41-9F5CB79483A4}" presName="root" presStyleCnt="0">
        <dgm:presLayoutVars>
          <dgm:dir/>
          <dgm:resizeHandles val="exact"/>
        </dgm:presLayoutVars>
      </dgm:prSet>
      <dgm:spPr/>
    </dgm:pt>
    <dgm:pt modelId="{7C6A3BEF-0076-4873-B774-5CCC9A9F897E}" type="pres">
      <dgm:prSet presAssocID="{86EC5E5C-57CC-4480-A8E6-0FCC8CADEC46}" presName="compNode" presStyleCnt="0"/>
      <dgm:spPr/>
    </dgm:pt>
    <dgm:pt modelId="{8853A5C2-AF18-4793-9059-18A648DD0631}" type="pres">
      <dgm:prSet presAssocID="{86EC5E5C-57CC-4480-A8E6-0FCC8CADEC46}" presName="iconRect" presStyleLbl="node1" presStyleIdx="0" presStyleCnt="3" custLinFactX="11814" custLinFactNeighborX="100000" custLinFactNeighborY="1019"/>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63E17049-439C-49B9-9D52-7FCD0948EAC5}" type="pres">
      <dgm:prSet presAssocID="{86EC5E5C-57CC-4480-A8E6-0FCC8CADEC46}" presName="iconSpace" presStyleCnt="0"/>
      <dgm:spPr/>
    </dgm:pt>
    <dgm:pt modelId="{867C94CA-6250-4D21-ACC0-C0A15E067A2F}" type="pres">
      <dgm:prSet presAssocID="{86EC5E5C-57CC-4480-A8E6-0FCC8CADEC46}" presName="parTx" presStyleLbl="revTx" presStyleIdx="0" presStyleCnt="6" custLinFactNeighborX="12595" custLinFactNeighborY="1443">
        <dgm:presLayoutVars>
          <dgm:chMax val="0"/>
          <dgm:chPref val="0"/>
        </dgm:presLayoutVars>
      </dgm:prSet>
      <dgm:spPr/>
    </dgm:pt>
    <dgm:pt modelId="{8850CE31-57EA-46F8-A5D1-6F630DCF418B}" type="pres">
      <dgm:prSet presAssocID="{86EC5E5C-57CC-4480-A8E6-0FCC8CADEC46}" presName="txSpace" presStyleCnt="0"/>
      <dgm:spPr/>
    </dgm:pt>
    <dgm:pt modelId="{F0CA740C-51EC-4F7E-A190-A13339D5475E}" type="pres">
      <dgm:prSet presAssocID="{86EC5E5C-57CC-4480-A8E6-0FCC8CADEC46}" presName="desTx" presStyleLbl="revTx" presStyleIdx="1" presStyleCnt="6">
        <dgm:presLayoutVars/>
      </dgm:prSet>
      <dgm:spPr/>
    </dgm:pt>
    <dgm:pt modelId="{46926477-7728-4C84-B5FA-D84472A1D208}" type="pres">
      <dgm:prSet presAssocID="{9E8E8AA9-E5B7-4D63-A4BC-E75768B65240}" presName="sibTrans" presStyleCnt="0"/>
      <dgm:spPr/>
    </dgm:pt>
    <dgm:pt modelId="{365E55CE-6AFE-48BF-98EA-9D5EBEF825C0}" type="pres">
      <dgm:prSet presAssocID="{134CEDF2-B78F-4DDF-A18C-F7236FC1A226}" presName="compNode" presStyleCnt="0"/>
      <dgm:spPr/>
    </dgm:pt>
    <dgm:pt modelId="{22997887-3529-46AC-8BCC-264735B5C968}" type="pres">
      <dgm:prSet presAssocID="{134CEDF2-B78F-4DDF-A18C-F7236FC1A226}" presName="iconRect" presStyleLbl="node1" presStyleIdx="1" presStyleCnt="3" custLinFactNeighborX="76097" custLinFactNeighborY="470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ctor"/>
        </a:ext>
      </dgm:extLst>
    </dgm:pt>
    <dgm:pt modelId="{4A598C45-70A6-4941-8309-CEC7BACD9652}" type="pres">
      <dgm:prSet presAssocID="{134CEDF2-B78F-4DDF-A18C-F7236FC1A226}" presName="iconSpace" presStyleCnt="0"/>
      <dgm:spPr/>
    </dgm:pt>
    <dgm:pt modelId="{7FAEE83E-98A4-460B-8011-59EC49572A48}" type="pres">
      <dgm:prSet presAssocID="{134CEDF2-B78F-4DDF-A18C-F7236FC1A226}" presName="parTx" presStyleLbl="revTx" presStyleIdx="2" presStyleCnt="6">
        <dgm:presLayoutVars>
          <dgm:chMax val="0"/>
          <dgm:chPref val="0"/>
        </dgm:presLayoutVars>
      </dgm:prSet>
      <dgm:spPr/>
    </dgm:pt>
    <dgm:pt modelId="{15E969F1-2513-48B3-AD34-4F403256499F}" type="pres">
      <dgm:prSet presAssocID="{134CEDF2-B78F-4DDF-A18C-F7236FC1A226}" presName="txSpace" presStyleCnt="0"/>
      <dgm:spPr/>
    </dgm:pt>
    <dgm:pt modelId="{5A994EF8-3BD1-43CC-AB0B-D5A11FDB48F4}" type="pres">
      <dgm:prSet presAssocID="{134CEDF2-B78F-4DDF-A18C-F7236FC1A226}" presName="desTx" presStyleLbl="revTx" presStyleIdx="3" presStyleCnt="6">
        <dgm:presLayoutVars/>
      </dgm:prSet>
      <dgm:spPr/>
    </dgm:pt>
    <dgm:pt modelId="{EB72AFCD-335A-4E70-A857-DEE5A9883205}" type="pres">
      <dgm:prSet presAssocID="{353A0EB9-DBB8-454D-A7D3-AA3459FD665B}" presName="sibTrans" presStyleCnt="0"/>
      <dgm:spPr/>
    </dgm:pt>
    <dgm:pt modelId="{12A9276C-DFD8-4D43-A6ED-30ABF4C5689E}" type="pres">
      <dgm:prSet presAssocID="{512D749F-0FA3-4BB0-9A43-E550FAAAF327}" presName="compNode" presStyleCnt="0"/>
      <dgm:spPr/>
    </dgm:pt>
    <dgm:pt modelId="{54CE9E5F-B060-4882-B432-9E3EFF48C0A0}" type="pres">
      <dgm:prSet presAssocID="{512D749F-0FA3-4BB0-9A43-E550FAAAF327}" presName="iconRect" presStyleLbl="node1" presStyleIdx="2" presStyleCnt="3" custLinFactNeighborX="58148" custLinFactNeighborY="-245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r chart"/>
        </a:ext>
      </dgm:extLst>
    </dgm:pt>
    <dgm:pt modelId="{D330420B-79C8-4B52-B1D5-427CA677EB19}" type="pres">
      <dgm:prSet presAssocID="{512D749F-0FA3-4BB0-9A43-E550FAAAF327}" presName="iconSpace" presStyleCnt="0"/>
      <dgm:spPr/>
    </dgm:pt>
    <dgm:pt modelId="{30D56C71-0311-4D87-927B-5202C462EE62}" type="pres">
      <dgm:prSet presAssocID="{512D749F-0FA3-4BB0-9A43-E550FAAAF327}" presName="parTx" presStyleLbl="revTx" presStyleIdx="4" presStyleCnt="6">
        <dgm:presLayoutVars>
          <dgm:chMax val="0"/>
          <dgm:chPref val="0"/>
        </dgm:presLayoutVars>
      </dgm:prSet>
      <dgm:spPr/>
    </dgm:pt>
    <dgm:pt modelId="{42C20DD2-52CB-47EE-B49C-BA4E7B115AC0}" type="pres">
      <dgm:prSet presAssocID="{512D749F-0FA3-4BB0-9A43-E550FAAAF327}" presName="txSpace" presStyleCnt="0"/>
      <dgm:spPr/>
    </dgm:pt>
    <dgm:pt modelId="{848883FC-1AD7-44AA-BA0D-7E3CC49EEB44}" type="pres">
      <dgm:prSet presAssocID="{512D749F-0FA3-4BB0-9A43-E550FAAAF327}" presName="desTx" presStyleLbl="revTx" presStyleIdx="5" presStyleCnt="6">
        <dgm:presLayoutVars/>
      </dgm:prSet>
      <dgm:spPr/>
    </dgm:pt>
  </dgm:ptLst>
  <dgm:cxnLst>
    <dgm:cxn modelId="{6F955709-DBA4-4D4C-B059-5299820A5BFA}" type="presOf" srcId="{134CEDF2-B78F-4DDF-A18C-F7236FC1A226}" destId="{7FAEE83E-98A4-460B-8011-59EC49572A48}" srcOrd="0" destOrd="0" presId="urn:microsoft.com/office/officeart/2018/2/layout/IconLabelDescriptionList"/>
    <dgm:cxn modelId="{6AA2AA22-9AA5-46E5-B6FA-C48A5D8EF058}" srcId="{B31E75CB-1495-433B-9C41-9F5CB79483A4}" destId="{134CEDF2-B78F-4DDF-A18C-F7236FC1A226}" srcOrd="1" destOrd="0" parTransId="{2CAC971E-092A-4013-A594-EFFD019682E8}" sibTransId="{353A0EB9-DBB8-454D-A7D3-AA3459FD665B}"/>
    <dgm:cxn modelId="{D9B3B33A-4741-4DED-927A-65D797D4DA09}" srcId="{B31E75CB-1495-433B-9C41-9F5CB79483A4}" destId="{512D749F-0FA3-4BB0-9A43-E550FAAAF327}" srcOrd="2" destOrd="0" parTransId="{D538AE33-96CD-4121-B769-EB3CAD2B83D7}" sibTransId="{8D16C149-FAB4-4863-9611-8C4937EC101A}"/>
    <dgm:cxn modelId="{C1C67F64-3B4A-460A-BE0D-11DF8B5FE0E5}" type="presOf" srcId="{B31E75CB-1495-433B-9C41-9F5CB79483A4}" destId="{5DA50E49-26AF-4EC8-A629-DDA3CDE7426B}" srcOrd="0" destOrd="0" presId="urn:microsoft.com/office/officeart/2018/2/layout/IconLabelDescriptionList"/>
    <dgm:cxn modelId="{DDAD8A6E-AD7D-4082-BF7E-D40D486A6DBB}" type="presOf" srcId="{512D749F-0FA3-4BB0-9A43-E550FAAAF327}" destId="{30D56C71-0311-4D87-927B-5202C462EE62}" srcOrd="0" destOrd="0" presId="urn:microsoft.com/office/officeart/2018/2/layout/IconLabelDescriptionList"/>
    <dgm:cxn modelId="{182CEC74-98D4-4491-8668-63F73213C45A}" srcId="{B31E75CB-1495-433B-9C41-9F5CB79483A4}" destId="{86EC5E5C-57CC-4480-A8E6-0FCC8CADEC46}" srcOrd="0" destOrd="0" parTransId="{7C40C98F-0825-4286-9F43-8095B77B9849}" sibTransId="{9E8E8AA9-E5B7-4D63-A4BC-E75768B65240}"/>
    <dgm:cxn modelId="{15D29794-75B1-49BD-80B0-931A0DBB40C1}" srcId="{512D749F-0FA3-4BB0-9A43-E550FAAAF327}" destId="{49B4B0D6-21B2-46AB-B363-D247D66FC90E}" srcOrd="0" destOrd="0" parTransId="{EC18D3D1-BDFE-4B80-9AF8-276382CF967A}" sibTransId="{B7D7309E-C2B5-4933-92F7-7C75F80A1DA1}"/>
    <dgm:cxn modelId="{2CD5689A-DEA1-455D-A24A-EDDFA99B4B3B}" type="presOf" srcId="{86EC5E5C-57CC-4480-A8E6-0FCC8CADEC46}" destId="{867C94CA-6250-4D21-ACC0-C0A15E067A2F}" srcOrd="0" destOrd="0" presId="urn:microsoft.com/office/officeart/2018/2/layout/IconLabelDescriptionList"/>
    <dgm:cxn modelId="{9C7818EB-2BC6-402E-80C2-CDC6C9A5B1C7}" type="presOf" srcId="{49B4B0D6-21B2-46AB-B363-D247D66FC90E}" destId="{848883FC-1AD7-44AA-BA0D-7E3CC49EEB44}" srcOrd="0" destOrd="0" presId="urn:microsoft.com/office/officeart/2018/2/layout/IconLabelDescriptionList"/>
    <dgm:cxn modelId="{DEA54B63-0ED0-42D2-A6F5-23F5D0F004F4}" type="presParOf" srcId="{5DA50E49-26AF-4EC8-A629-DDA3CDE7426B}" destId="{7C6A3BEF-0076-4873-B774-5CCC9A9F897E}" srcOrd="0" destOrd="0" presId="urn:microsoft.com/office/officeart/2018/2/layout/IconLabelDescriptionList"/>
    <dgm:cxn modelId="{4981ADF2-4409-4169-AD54-8487518CA1AA}" type="presParOf" srcId="{7C6A3BEF-0076-4873-B774-5CCC9A9F897E}" destId="{8853A5C2-AF18-4793-9059-18A648DD0631}" srcOrd="0" destOrd="0" presId="urn:microsoft.com/office/officeart/2018/2/layout/IconLabelDescriptionList"/>
    <dgm:cxn modelId="{8E5F5F3A-ABCB-4208-BBED-709277B6E45E}" type="presParOf" srcId="{7C6A3BEF-0076-4873-B774-5CCC9A9F897E}" destId="{63E17049-439C-49B9-9D52-7FCD0948EAC5}" srcOrd="1" destOrd="0" presId="urn:microsoft.com/office/officeart/2018/2/layout/IconLabelDescriptionList"/>
    <dgm:cxn modelId="{51A130B6-40AB-40EF-8311-58B73997C992}" type="presParOf" srcId="{7C6A3BEF-0076-4873-B774-5CCC9A9F897E}" destId="{867C94CA-6250-4D21-ACC0-C0A15E067A2F}" srcOrd="2" destOrd="0" presId="urn:microsoft.com/office/officeart/2018/2/layout/IconLabelDescriptionList"/>
    <dgm:cxn modelId="{9788B9E9-1E1C-40AC-86B2-F800C35D1BAB}" type="presParOf" srcId="{7C6A3BEF-0076-4873-B774-5CCC9A9F897E}" destId="{8850CE31-57EA-46F8-A5D1-6F630DCF418B}" srcOrd="3" destOrd="0" presId="urn:microsoft.com/office/officeart/2018/2/layout/IconLabelDescriptionList"/>
    <dgm:cxn modelId="{01484416-1135-4046-B3B3-5417485CC2CA}" type="presParOf" srcId="{7C6A3BEF-0076-4873-B774-5CCC9A9F897E}" destId="{F0CA740C-51EC-4F7E-A190-A13339D5475E}" srcOrd="4" destOrd="0" presId="urn:microsoft.com/office/officeart/2018/2/layout/IconLabelDescriptionList"/>
    <dgm:cxn modelId="{4329829F-99AD-4467-BFE0-68C21EB09237}" type="presParOf" srcId="{5DA50E49-26AF-4EC8-A629-DDA3CDE7426B}" destId="{46926477-7728-4C84-B5FA-D84472A1D208}" srcOrd="1" destOrd="0" presId="urn:microsoft.com/office/officeart/2018/2/layout/IconLabelDescriptionList"/>
    <dgm:cxn modelId="{5086E734-8421-4655-A24C-34FE22563239}" type="presParOf" srcId="{5DA50E49-26AF-4EC8-A629-DDA3CDE7426B}" destId="{365E55CE-6AFE-48BF-98EA-9D5EBEF825C0}" srcOrd="2" destOrd="0" presId="urn:microsoft.com/office/officeart/2018/2/layout/IconLabelDescriptionList"/>
    <dgm:cxn modelId="{FF00EB00-7880-4E24-927C-A048AC48D135}" type="presParOf" srcId="{365E55CE-6AFE-48BF-98EA-9D5EBEF825C0}" destId="{22997887-3529-46AC-8BCC-264735B5C968}" srcOrd="0" destOrd="0" presId="urn:microsoft.com/office/officeart/2018/2/layout/IconLabelDescriptionList"/>
    <dgm:cxn modelId="{4346BA1D-395E-4357-B854-C8E3B9619047}" type="presParOf" srcId="{365E55CE-6AFE-48BF-98EA-9D5EBEF825C0}" destId="{4A598C45-70A6-4941-8309-CEC7BACD9652}" srcOrd="1" destOrd="0" presId="urn:microsoft.com/office/officeart/2018/2/layout/IconLabelDescriptionList"/>
    <dgm:cxn modelId="{08F1E6A0-4EE7-4362-A020-422CB274021B}" type="presParOf" srcId="{365E55CE-6AFE-48BF-98EA-9D5EBEF825C0}" destId="{7FAEE83E-98A4-460B-8011-59EC49572A48}" srcOrd="2" destOrd="0" presId="urn:microsoft.com/office/officeart/2018/2/layout/IconLabelDescriptionList"/>
    <dgm:cxn modelId="{AA5D219A-C5BF-4B77-AA4B-E6233F5AAC2D}" type="presParOf" srcId="{365E55CE-6AFE-48BF-98EA-9D5EBEF825C0}" destId="{15E969F1-2513-48B3-AD34-4F403256499F}" srcOrd="3" destOrd="0" presId="urn:microsoft.com/office/officeart/2018/2/layout/IconLabelDescriptionList"/>
    <dgm:cxn modelId="{6E4D2DF8-ED43-41BA-98BE-CFE1D63F2047}" type="presParOf" srcId="{365E55CE-6AFE-48BF-98EA-9D5EBEF825C0}" destId="{5A994EF8-3BD1-43CC-AB0B-D5A11FDB48F4}" srcOrd="4" destOrd="0" presId="urn:microsoft.com/office/officeart/2018/2/layout/IconLabelDescriptionList"/>
    <dgm:cxn modelId="{56B12606-1AE3-4989-A520-4F3AB3CC6B27}" type="presParOf" srcId="{5DA50E49-26AF-4EC8-A629-DDA3CDE7426B}" destId="{EB72AFCD-335A-4E70-A857-DEE5A9883205}" srcOrd="3" destOrd="0" presId="urn:microsoft.com/office/officeart/2018/2/layout/IconLabelDescriptionList"/>
    <dgm:cxn modelId="{53CBB467-6245-4017-AC26-42B62892376D}" type="presParOf" srcId="{5DA50E49-26AF-4EC8-A629-DDA3CDE7426B}" destId="{12A9276C-DFD8-4D43-A6ED-30ABF4C5689E}" srcOrd="4" destOrd="0" presId="urn:microsoft.com/office/officeart/2018/2/layout/IconLabelDescriptionList"/>
    <dgm:cxn modelId="{7D49F40C-8076-4D4A-A88F-D6C8045ED3B7}" type="presParOf" srcId="{12A9276C-DFD8-4D43-A6ED-30ABF4C5689E}" destId="{54CE9E5F-B060-4882-B432-9E3EFF48C0A0}" srcOrd="0" destOrd="0" presId="urn:microsoft.com/office/officeart/2018/2/layout/IconLabelDescriptionList"/>
    <dgm:cxn modelId="{BC711CFE-6B53-4450-A61F-6600065E1F5D}" type="presParOf" srcId="{12A9276C-DFD8-4D43-A6ED-30ABF4C5689E}" destId="{D330420B-79C8-4B52-B1D5-427CA677EB19}" srcOrd="1" destOrd="0" presId="urn:microsoft.com/office/officeart/2018/2/layout/IconLabelDescriptionList"/>
    <dgm:cxn modelId="{7900917B-10D6-41E2-991E-732C61CBFCE9}" type="presParOf" srcId="{12A9276C-DFD8-4D43-A6ED-30ABF4C5689E}" destId="{30D56C71-0311-4D87-927B-5202C462EE62}" srcOrd="2" destOrd="0" presId="urn:microsoft.com/office/officeart/2018/2/layout/IconLabelDescriptionList"/>
    <dgm:cxn modelId="{F0580BFB-41B9-4738-8C57-87FD73ED32BA}" type="presParOf" srcId="{12A9276C-DFD8-4D43-A6ED-30ABF4C5689E}" destId="{42C20DD2-52CB-47EE-B49C-BA4E7B115AC0}" srcOrd="3" destOrd="0" presId="urn:microsoft.com/office/officeart/2018/2/layout/IconLabelDescriptionList"/>
    <dgm:cxn modelId="{B7C3C95B-E338-4510-9517-686DD3142897}" type="presParOf" srcId="{12A9276C-DFD8-4D43-A6ED-30ABF4C5689E}" destId="{848883FC-1AD7-44AA-BA0D-7E3CC49EEB44}" srcOrd="4" destOrd="0" presId="urn:microsoft.com/office/officeart/2018/2/layout/IconLabelDescriptionList"/>
  </dgm:cxnLst>
  <dgm:bg>
    <a:solidFill>
      <a:schemeClr val="bg1"/>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75A9632-4EB0-4862-92FF-00CF01BE2205}" type="doc">
      <dgm:prSet loTypeId="urn:microsoft.com/office/officeart/2018/5/layout/IconCircleLabelList" loCatId="icon" qsTypeId="urn:microsoft.com/office/officeart/2005/8/quickstyle/simple1" qsCatId="simple" csTypeId="urn:microsoft.com/office/officeart/2018/5/colors/Iconchunking_coloredtext_accent0_3" csCatId="mainScheme" phldr="1"/>
      <dgm:spPr/>
    </dgm:pt>
    <dgm:pt modelId="{5D3F0ED0-2EB6-453D-BE4B-4BBCD8987238}">
      <dgm:prSet phldrT="[Text]"/>
      <dgm:spPr/>
      <dgm:t>
        <a:bodyPr/>
        <a:lstStyle/>
        <a:p>
          <a:pPr>
            <a:lnSpc>
              <a:spcPct val="100000"/>
            </a:lnSpc>
            <a:defRPr cap="all"/>
          </a:pPr>
          <a:r>
            <a:rPr lang="en-US"/>
            <a:t>Vision</a:t>
          </a:r>
        </a:p>
      </dgm:t>
    </dgm:pt>
    <dgm:pt modelId="{D6F3F8CC-AE84-4149-B520-1874B1B79F46}" type="parTrans" cxnId="{DC7A4FA1-590E-402E-B3C9-432D9D9BC84E}">
      <dgm:prSet/>
      <dgm:spPr/>
      <dgm:t>
        <a:bodyPr/>
        <a:lstStyle/>
        <a:p>
          <a:endParaRPr lang="en-US"/>
        </a:p>
      </dgm:t>
    </dgm:pt>
    <dgm:pt modelId="{2E2BF50E-B394-4636-BF63-257039995E33}" type="sibTrans" cxnId="{DC7A4FA1-590E-402E-B3C9-432D9D9BC84E}">
      <dgm:prSet/>
      <dgm:spPr/>
      <dgm:t>
        <a:bodyPr/>
        <a:lstStyle/>
        <a:p>
          <a:endParaRPr lang="en-US"/>
        </a:p>
      </dgm:t>
    </dgm:pt>
    <dgm:pt modelId="{00C4C7D7-43FB-4C62-B653-0BAA02E17855}">
      <dgm:prSet phldrT="[Text]"/>
      <dgm:spPr/>
      <dgm:t>
        <a:bodyPr/>
        <a:lstStyle/>
        <a:p>
          <a:pPr>
            <a:lnSpc>
              <a:spcPct val="100000"/>
            </a:lnSpc>
            <a:defRPr cap="all"/>
          </a:pPr>
          <a:r>
            <a:rPr lang="en-US"/>
            <a:t>Create</a:t>
          </a:r>
        </a:p>
      </dgm:t>
    </dgm:pt>
    <dgm:pt modelId="{D3913AE7-4A70-4B94-8990-85FA8AA36E6B}" type="parTrans" cxnId="{6013628C-81BE-42D0-96B9-999F0382D570}">
      <dgm:prSet/>
      <dgm:spPr/>
      <dgm:t>
        <a:bodyPr/>
        <a:lstStyle/>
        <a:p>
          <a:endParaRPr lang="en-US"/>
        </a:p>
      </dgm:t>
    </dgm:pt>
    <dgm:pt modelId="{26407BAA-24CA-40B6-A34E-07DAAD20ECB5}" type="sibTrans" cxnId="{6013628C-81BE-42D0-96B9-999F0382D570}">
      <dgm:prSet/>
      <dgm:spPr/>
      <dgm:t>
        <a:bodyPr/>
        <a:lstStyle/>
        <a:p>
          <a:endParaRPr lang="en-US"/>
        </a:p>
      </dgm:t>
    </dgm:pt>
    <dgm:pt modelId="{BE3AF4B6-F5EC-44DF-9BDC-CB79D95FB3F4}">
      <dgm:prSet phldrT="[Text]"/>
      <dgm:spPr/>
      <dgm:t>
        <a:bodyPr/>
        <a:lstStyle/>
        <a:p>
          <a:pPr>
            <a:lnSpc>
              <a:spcPct val="100000"/>
            </a:lnSpc>
            <a:defRPr cap="all"/>
          </a:pPr>
          <a:r>
            <a:rPr lang="en-US"/>
            <a:t>Build</a:t>
          </a:r>
        </a:p>
      </dgm:t>
    </dgm:pt>
    <dgm:pt modelId="{5DC69E6B-E902-4549-ACA2-C87487FCD048}" type="parTrans" cxnId="{8059B95D-5238-487F-9EF9-DC508342BA71}">
      <dgm:prSet/>
      <dgm:spPr/>
      <dgm:t>
        <a:bodyPr/>
        <a:lstStyle/>
        <a:p>
          <a:endParaRPr lang="en-US"/>
        </a:p>
      </dgm:t>
    </dgm:pt>
    <dgm:pt modelId="{3B148F1D-FDFC-4CDA-B894-16E41EDC0348}" type="sibTrans" cxnId="{8059B95D-5238-487F-9EF9-DC508342BA71}">
      <dgm:prSet/>
      <dgm:spPr/>
      <dgm:t>
        <a:bodyPr/>
        <a:lstStyle/>
        <a:p>
          <a:endParaRPr lang="en-US"/>
        </a:p>
      </dgm:t>
    </dgm:pt>
    <dgm:pt modelId="{8113D328-D741-4546-88EE-270C594CD2B6}" type="pres">
      <dgm:prSet presAssocID="{D75A9632-4EB0-4862-92FF-00CF01BE2205}" presName="root" presStyleCnt="0">
        <dgm:presLayoutVars>
          <dgm:dir/>
          <dgm:resizeHandles val="exact"/>
        </dgm:presLayoutVars>
      </dgm:prSet>
      <dgm:spPr/>
    </dgm:pt>
    <dgm:pt modelId="{913FCFA9-E236-460B-9323-77A748DA63FA}" type="pres">
      <dgm:prSet presAssocID="{5D3F0ED0-2EB6-453D-BE4B-4BBCD8987238}" presName="compNode" presStyleCnt="0"/>
      <dgm:spPr/>
    </dgm:pt>
    <dgm:pt modelId="{5CEC2045-19E5-4586-8A82-0ED5BA73E61C}" type="pres">
      <dgm:prSet presAssocID="{5D3F0ED0-2EB6-453D-BE4B-4BBCD8987238}" presName="iconBgRect" presStyleLbl="bgShp" presStyleIdx="0" presStyleCnt="3"/>
      <dgm:spPr/>
    </dgm:pt>
    <dgm:pt modelId="{AE752F1E-D28D-45DC-8754-597002C8C39B}" type="pres">
      <dgm:prSet presAssocID="{5D3F0ED0-2EB6-453D-BE4B-4BBCD898723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hought bubble"/>
        </a:ext>
      </dgm:extLst>
    </dgm:pt>
    <dgm:pt modelId="{917D6720-883B-4B00-981C-9A29F036F4D1}" type="pres">
      <dgm:prSet presAssocID="{5D3F0ED0-2EB6-453D-BE4B-4BBCD8987238}" presName="spaceRect" presStyleCnt="0"/>
      <dgm:spPr/>
    </dgm:pt>
    <dgm:pt modelId="{0B6BA5DE-E17F-4226-899C-67B474FE383C}" type="pres">
      <dgm:prSet presAssocID="{5D3F0ED0-2EB6-453D-BE4B-4BBCD8987238}" presName="textRect" presStyleLbl="revTx" presStyleIdx="0" presStyleCnt="3">
        <dgm:presLayoutVars>
          <dgm:chMax val="1"/>
          <dgm:chPref val="1"/>
        </dgm:presLayoutVars>
      </dgm:prSet>
      <dgm:spPr/>
    </dgm:pt>
    <dgm:pt modelId="{EE2788FC-712A-428D-8CA5-41AC46958FD3}" type="pres">
      <dgm:prSet presAssocID="{2E2BF50E-B394-4636-BF63-257039995E33}" presName="sibTrans" presStyleCnt="0"/>
      <dgm:spPr/>
    </dgm:pt>
    <dgm:pt modelId="{D6DBCA18-2696-4B56-A4FE-B5BD7EC6131C}" type="pres">
      <dgm:prSet presAssocID="{00C4C7D7-43FB-4C62-B653-0BAA02E17855}" presName="compNode" presStyleCnt="0"/>
      <dgm:spPr/>
    </dgm:pt>
    <dgm:pt modelId="{64207C47-3A14-45CE-AEBB-950AA7CB587D}" type="pres">
      <dgm:prSet presAssocID="{00C4C7D7-43FB-4C62-B653-0BAA02E17855}" presName="iconBgRect" presStyleLbl="bgShp" presStyleIdx="1" presStyleCnt="3"/>
      <dgm:spPr/>
    </dgm:pt>
    <dgm:pt modelId="{DD1D6C1E-CBFF-474F-8D9C-E7009CFCAC74}" type="pres">
      <dgm:prSet presAssocID="{00C4C7D7-43FB-4C62-B653-0BAA02E1785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BDABE61C-80C0-4F1C-8D92-6CBC4FD7D160}" type="pres">
      <dgm:prSet presAssocID="{00C4C7D7-43FB-4C62-B653-0BAA02E17855}" presName="spaceRect" presStyleCnt="0"/>
      <dgm:spPr/>
    </dgm:pt>
    <dgm:pt modelId="{9A6D43D9-B46C-4A8E-8FA0-7728BC4D62CD}" type="pres">
      <dgm:prSet presAssocID="{00C4C7D7-43FB-4C62-B653-0BAA02E17855}" presName="textRect" presStyleLbl="revTx" presStyleIdx="1" presStyleCnt="3">
        <dgm:presLayoutVars>
          <dgm:chMax val="1"/>
          <dgm:chPref val="1"/>
        </dgm:presLayoutVars>
      </dgm:prSet>
      <dgm:spPr/>
    </dgm:pt>
    <dgm:pt modelId="{3E7BD38E-9180-4737-B221-F6C5581EC0AC}" type="pres">
      <dgm:prSet presAssocID="{26407BAA-24CA-40B6-A34E-07DAAD20ECB5}" presName="sibTrans" presStyleCnt="0"/>
      <dgm:spPr/>
    </dgm:pt>
    <dgm:pt modelId="{63F93E96-1801-4AD9-B896-6FF6EE228279}" type="pres">
      <dgm:prSet presAssocID="{BE3AF4B6-F5EC-44DF-9BDC-CB79D95FB3F4}" presName="compNode" presStyleCnt="0"/>
      <dgm:spPr/>
    </dgm:pt>
    <dgm:pt modelId="{41A1C510-2DCF-44FA-87F3-8423FF19B3AE}" type="pres">
      <dgm:prSet presAssocID="{BE3AF4B6-F5EC-44DF-9BDC-CB79D95FB3F4}" presName="iconBgRect" presStyleLbl="bgShp" presStyleIdx="2" presStyleCnt="3"/>
      <dgm:spPr/>
    </dgm:pt>
    <dgm:pt modelId="{E15247F8-AB47-4E92-BDC5-412B72189390}" type="pres">
      <dgm:prSet presAssocID="{BE3AF4B6-F5EC-44DF-9BDC-CB79D95FB3F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ools"/>
        </a:ext>
      </dgm:extLst>
    </dgm:pt>
    <dgm:pt modelId="{6921A4A6-2E31-4E00-87B8-F9FF92E32385}" type="pres">
      <dgm:prSet presAssocID="{BE3AF4B6-F5EC-44DF-9BDC-CB79D95FB3F4}" presName="spaceRect" presStyleCnt="0"/>
      <dgm:spPr/>
    </dgm:pt>
    <dgm:pt modelId="{C0AFD7ED-7EA4-4F7B-9F57-8E3622F21CDA}" type="pres">
      <dgm:prSet presAssocID="{BE3AF4B6-F5EC-44DF-9BDC-CB79D95FB3F4}" presName="textRect" presStyleLbl="revTx" presStyleIdx="2" presStyleCnt="3">
        <dgm:presLayoutVars>
          <dgm:chMax val="1"/>
          <dgm:chPref val="1"/>
        </dgm:presLayoutVars>
      </dgm:prSet>
      <dgm:spPr/>
    </dgm:pt>
  </dgm:ptLst>
  <dgm:cxnLst>
    <dgm:cxn modelId="{D0ACC338-D34E-44DB-B0C0-C03DE22E9A8B}" type="presOf" srcId="{D75A9632-4EB0-4862-92FF-00CF01BE2205}" destId="{8113D328-D741-4546-88EE-270C594CD2B6}" srcOrd="0" destOrd="0" presId="urn:microsoft.com/office/officeart/2018/5/layout/IconCircleLabelList"/>
    <dgm:cxn modelId="{8059B95D-5238-487F-9EF9-DC508342BA71}" srcId="{D75A9632-4EB0-4862-92FF-00CF01BE2205}" destId="{BE3AF4B6-F5EC-44DF-9BDC-CB79D95FB3F4}" srcOrd="2" destOrd="0" parTransId="{5DC69E6B-E902-4549-ACA2-C87487FCD048}" sibTransId="{3B148F1D-FDFC-4CDA-B894-16E41EDC0348}"/>
    <dgm:cxn modelId="{6013628C-81BE-42D0-96B9-999F0382D570}" srcId="{D75A9632-4EB0-4862-92FF-00CF01BE2205}" destId="{00C4C7D7-43FB-4C62-B653-0BAA02E17855}" srcOrd="1" destOrd="0" parTransId="{D3913AE7-4A70-4B94-8990-85FA8AA36E6B}" sibTransId="{26407BAA-24CA-40B6-A34E-07DAAD20ECB5}"/>
    <dgm:cxn modelId="{DC7A4FA1-590E-402E-B3C9-432D9D9BC84E}" srcId="{D75A9632-4EB0-4862-92FF-00CF01BE2205}" destId="{5D3F0ED0-2EB6-453D-BE4B-4BBCD8987238}" srcOrd="0" destOrd="0" parTransId="{D6F3F8CC-AE84-4149-B520-1874B1B79F46}" sibTransId="{2E2BF50E-B394-4636-BF63-257039995E33}"/>
    <dgm:cxn modelId="{4021B1CA-1CAA-490C-847E-7F8BC81ED16E}" type="presOf" srcId="{5D3F0ED0-2EB6-453D-BE4B-4BBCD8987238}" destId="{0B6BA5DE-E17F-4226-899C-67B474FE383C}" srcOrd="0" destOrd="0" presId="urn:microsoft.com/office/officeart/2018/5/layout/IconCircleLabelList"/>
    <dgm:cxn modelId="{BADB28D8-F92E-4EEE-BCC3-74945763BCFD}" type="presOf" srcId="{BE3AF4B6-F5EC-44DF-9BDC-CB79D95FB3F4}" destId="{C0AFD7ED-7EA4-4F7B-9F57-8E3622F21CDA}" srcOrd="0" destOrd="0" presId="urn:microsoft.com/office/officeart/2018/5/layout/IconCircleLabelList"/>
    <dgm:cxn modelId="{66708CE2-9EFF-43B2-BC5C-8CB49923FB20}" type="presOf" srcId="{00C4C7D7-43FB-4C62-B653-0BAA02E17855}" destId="{9A6D43D9-B46C-4A8E-8FA0-7728BC4D62CD}" srcOrd="0" destOrd="0" presId="urn:microsoft.com/office/officeart/2018/5/layout/IconCircleLabelList"/>
    <dgm:cxn modelId="{7CF129E7-6629-483E-B315-D03090FF6F31}" type="presParOf" srcId="{8113D328-D741-4546-88EE-270C594CD2B6}" destId="{913FCFA9-E236-460B-9323-77A748DA63FA}" srcOrd="0" destOrd="0" presId="urn:microsoft.com/office/officeart/2018/5/layout/IconCircleLabelList"/>
    <dgm:cxn modelId="{C893487F-8A41-441B-85D1-10B59AC7EFC2}" type="presParOf" srcId="{913FCFA9-E236-460B-9323-77A748DA63FA}" destId="{5CEC2045-19E5-4586-8A82-0ED5BA73E61C}" srcOrd="0" destOrd="0" presId="urn:microsoft.com/office/officeart/2018/5/layout/IconCircleLabelList"/>
    <dgm:cxn modelId="{9493DB11-8AC7-4994-8180-FEA32682E8A6}" type="presParOf" srcId="{913FCFA9-E236-460B-9323-77A748DA63FA}" destId="{AE752F1E-D28D-45DC-8754-597002C8C39B}" srcOrd="1" destOrd="0" presId="urn:microsoft.com/office/officeart/2018/5/layout/IconCircleLabelList"/>
    <dgm:cxn modelId="{C0B78EF1-BA5C-48D6-B7A8-0E419C5B83BB}" type="presParOf" srcId="{913FCFA9-E236-460B-9323-77A748DA63FA}" destId="{917D6720-883B-4B00-981C-9A29F036F4D1}" srcOrd="2" destOrd="0" presId="urn:microsoft.com/office/officeart/2018/5/layout/IconCircleLabelList"/>
    <dgm:cxn modelId="{95400945-5457-4F8D-B27B-8DAA221B8F76}" type="presParOf" srcId="{913FCFA9-E236-460B-9323-77A748DA63FA}" destId="{0B6BA5DE-E17F-4226-899C-67B474FE383C}" srcOrd="3" destOrd="0" presId="urn:microsoft.com/office/officeart/2018/5/layout/IconCircleLabelList"/>
    <dgm:cxn modelId="{2583B2E9-F83F-40E4-8125-FA35D7F89EBF}" type="presParOf" srcId="{8113D328-D741-4546-88EE-270C594CD2B6}" destId="{EE2788FC-712A-428D-8CA5-41AC46958FD3}" srcOrd="1" destOrd="0" presId="urn:microsoft.com/office/officeart/2018/5/layout/IconCircleLabelList"/>
    <dgm:cxn modelId="{A82C2822-6BC3-4221-9423-13255F3103ED}" type="presParOf" srcId="{8113D328-D741-4546-88EE-270C594CD2B6}" destId="{D6DBCA18-2696-4B56-A4FE-B5BD7EC6131C}" srcOrd="2" destOrd="0" presId="urn:microsoft.com/office/officeart/2018/5/layout/IconCircleLabelList"/>
    <dgm:cxn modelId="{986C60FF-8C76-4BF1-A3EA-2F6CF6D6DD27}" type="presParOf" srcId="{D6DBCA18-2696-4B56-A4FE-B5BD7EC6131C}" destId="{64207C47-3A14-45CE-AEBB-950AA7CB587D}" srcOrd="0" destOrd="0" presId="urn:microsoft.com/office/officeart/2018/5/layout/IconCircleLabelList"/>
    <dgm:cxn modelId="{16F34F05-D9BE-41AB-9B85-84F22C102E50}" type="presParOf" srcId="{D6DBCA18-2696-4B56-A4FE-B5BD7EC6131C}" destId="{DD1D6C1E-CBFF-474F-8D9C-E7009CFCAC74}" srcOrd="1" destOrd="0" presId="urn:microsoft.com/office/officeart/2018/5/layout/IconCircleLabelList"/>
    <dgm:cxn modelId="{FA4A0BFF-0F81-4ABF-A81E-0360A70CEEC2}" type="presParOf" srcId="{D6DBCA18-2696-4B56-A4FE-B5BD7EC6131C}" destId="{BDABE61C-80C0-4F1C-8D92-6CBC4FD7D160}" srcOrd="2" destOrd="0" presId="urn:microsoft.com/office/officeart/2018/5/layout/IconCircleLabelList"/>
    <dgm:cxn modelId="{BC5B2FC4-BD89-4A19-9550-6C188CBC13C2}" type="presParOf" srcId="{D6DBCA18-2696-4B56-A4FE-B5BD7EC6131C}" destId="{9A6D43D9-B46C-4A8E-8FA0-7728BC4D62CD}" srcOrd="3" destOrd="0" presId="urn:microsoft.com/office/officeart/2018/5/layout/IconCircleLabelList"/>
    <dgm:cxn modelId="{B6BDF174-470E-4421-8692-4400B1289ADC}" type="presParOf" srcId="{8113D328-D741-4546-88EE-270C594CD2B6}" destId="{3E7BD38E-9180-4737-B221-F6C5581EC0AC}" srcOrd="3" destOrd="0" presId="urn:microsoft.com/office/officeart/2018/5/layout/IconCircleLabelList"/>
    <dgm:cxn modelId="{2976A194-191F-4B16-99FF-652EAED42E5E}" type="presParOf" srcId="{8113D328-D741-4546-88EE-270C594CD2B6}" destId="{63F93E96-1801-4AD9-B896-6FF6EE228279}" srcOrd="4" destOrd="0" presId="urn:microsoft.com/office/officeart/2018/5/layout/IconCircleLabelList"/>
    <dgm:cxn modelId="{1A17D89A-CF17-4206-9DBF-64181ABF1582}" type="presParOf" srcId="{63F93E96-1801-4AD9-B896-6FF6EE228279}" destId="{41A1C510-2DCF-44FA-87F3-8423FF19B3AE}" srcOrd="0" destOrd="0" presId="urn:microsoft.com/office/officeart/2018/5/layout/IconCircleLabelList"/>
    <dgm:cxn modelId="{673FA7D1-B008-48ED-8464-57A36C5CCAFF}" type="presParOf" srcId="{63F93E96-1801-4AD9-B896-6FF6EE228279}" destId="{E15247F8-AB47-4E92-BDC5-412B72189390}" srcOrd="1" destOrd="0" presId="urn:microsoft.com/office/officeart/2018/5/layout/IconCircleLabelList"/>
    <dgm:cxn modelId="{2E706CD7-D43C-421C-883E-4D819944775C}" type="presParOf" srcId="{63F93E96-1801-4AD9-B896-6FF6EE228279}" destId="{6921A4A6-2E31-4E00-87B8-F9FF92E32385}" srcOrd="2" destOrd="0" presId="urn:microsoft.com/office/officeart/2018/5/layout/IconCircleLabelList"/>
    <dgm:cxn modelId="{A11A9E27-1293-46D7-84D8-B4B0F8679536}" type="presParOf" srcId="{63F93E96-1801-4AD9-B896-6FF6EE228279}" destId="{C0AFD7ED-7EA4-4F7B-9F57-8E3622F21CDA}" srcOrd="3" destOrd="0" presId="urn:microsoft.com/office/officeart/2018/5/layout/IconCircle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9E04F3C-70DB-4CB1-AE2F-F96E37CBBDA1}"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n-US"/>
        </a:p>
      </dgm:t>
    </dgm:pt>
    <dgm:pt modelId="{05182CE9-F062-4BD5-BD7D-511FF829F11E}">
      <dgm:prSet phldrT="[Text]"/>
      <dgm:spPr/>
      <dgm:t>
        <a:bodyPr/>
        <a:lstStyle/>
        <a:p>
          <a:r>
            <a:rPr lang="en-US"/>
            <a:t>Key Take-Aways</a:t>
          </a:r>
          <a:br>
            <a:rPr lang="en-US"/>
          </a:br>
          <a:r>
            <a:rPr lang="en-US"/>
            <a:t>Pillars of Success to “Yes”</a:t>
          </a:r>
        </a:p>
      </dgm:t>
    </dgm:pt>
    <dgm:pt modelId="{EBD0FC73-141B-4EE9-B2DA-2115B5C0F250}" type="parTrans" cxnId="{FC474BB8-1B5D-4FFF-8B24-24D15F4AD944}">
      <dgm:prSet/>
      <dgm:spPr/>
      <dgm:t>
        <a:bodyPr/>
        <a:lstStyle/>
        <a:p>
          <a:endParaRPr lang="en-US"/>
        </a:p>
      </dgm:t>
    </dgm:pt>
    <dgm:pt modelId="{B80DEC61-3B6B-4560-8CCD-6F7302EE417A}" type="sibTrans" cxnId="{FC474BB8-1B5D-4FFF-8B24-24D15F4AD944}">
      <dgm:prSet/>
      <dgm:spPr/>
      <dgm:t>
        <a:bodyPr/>
        <a:lstStyle/>
        <a:p>
          <a:endParaRPr lang="en-US"/>
        </a:p>
      </dgm:t>
    </dgm:pt>
    <dgm:pt modelId="{0DD666E9-2BF3-4598-BB4E-BD6A7CCE1A57}">
      <dgm:prSet phldrT="[Text]"/>
      <dgm:spPr>
        <a:solidFill>
          <a:srgbClr val="494231"/>
        </a:solidFill>
      </dgm:spPr>
      <dgm:t>
        <a:bodyPr/>
        <a:lstStyle/>
        <a:p>
          <a:r>
            <a:rPr lang="en-US">
              <a:solidFill>
                <a:schemeClr val="bg1"/>
              </a:solidFill>
            </a:rPr>
            <a:t>Sense of Community</a:t>
          </a:r>
          <a:endParaRPr lang="en-US"/>
        </a:p>
      </dgm:t>
    </dgm:pt>
    <dgm:pt modelId="{063CCFAF-2303-45D8-BF6D-62CF6A37B6B4}" type="parTrans" cxnId="{D135F295-9480-486B-B063-12C3A1FAC3BE}">
      <dgm:prSet/>
      <dgm:spPr/>
      <dgm:t>
        <a:bodyPr/>
        <a:lstStyle/>
        <a:p>
          <a:endParaRPr lang="en-US"/>
        </a:p>
      </dgm:t>
    </dgm:pt>
    <dgm:pt modelId="{82A6806D-E7FE-400A-B990-B4725C9A8A32}" type="sibTrans" cxnId="{D135F295-9480-486B-B063-12C3A1FAC3BE}">
      <dgm:prSet/>
      <dgm:spPr/>
      <dgm:t>
        <a:bodyPr/>
        <a:lstStyle/>
        <a:p>
          <a:endParaRPr lang="en-US"/>
        </a:p>
      </dgm:t>
    </dgm:pt>
    <dgm:pt modelId="{534E52C8-444A-4794-8B7A-2D4F6EBA8D38}">
      <dgm:prSet phldrT="[Text]"/>
      <dgm:spPr>
        <a:solidFill>
          <a:schemeClr val="tx1">
            <a:lumMod val="90000"/>
            <a:lumOff val="10000"/>
          </a:schemeClr>
        </a:solidFill>
      </dgm:spPr>
      <dgm:t>
        <a:bodyPr/>
        <a:lstStyle/>
        <a:p>
          <a:r>
            <a:rPr lang="en-US">
              <a:solidFill>
                <a:schemeClr val="bg1"/>
              </a:solidFill>
            </a:rPr>
            <a:t>Sense of Urgency</a:t>
          </a:r>
          <a:endParaRPr lang="en-US"/>
        </a:p>
      </dgm:t>
    </dgm:pt>
    <dgm:pt modelId="{5020A410-9EA6-4183-B338-A28E3ABD74A6}" type="parTrans" cxnId="{0B810E1A-1E43-455A-87FD-C4BDE18D5FD4}">
      <dgm:prSet/>
      <dgm:spPr/>
      <dgm:t>
        <a:bodyPr/>
        <a:lstStyle/>
        <a:p>
          <a:endParaRPr lang="en-US"/>
        </a:p>
      </dgm:t>
    </dgm:pt>
    <dgm:pt modelId="{7F8B1613-AEDD-40BE-84B5-B277381C8455}" type="sibTrans" cxnId="{0B810E1A-1E43-455A-87FD-C4BDE18D5FD4}">
      <dgm:prSet/>
      <dgm:spPr/>
      <dgm:t>
        <a:bodyPr/>
        <a:lstStyle/>
        <a:p>
          <a:endParaRPr lang="en-US"/>
        </a:p>
      </dgm:t>
    </dgm:pt>
    <dgm:pt modelId="{0B9EA92F-2BAA-439B-B331-809F175ABA84}">
      <dgm:prSet phldrT="[Text]"/>
      <dgm:spPr>
        <a:solidFill>
          <a:schemeClr val="tx1">
            <a:lumMod val="90000"/>
            <a:lumOff val="10000"/>
          </a:schemeClr>
        </a:solidFill>
      </dgm:spPr>
      <dgm:t>
        <a:bodyPr/>
        <a:lstStyle/>
        <a:p>
          <a:r>
            <a:rPr lang="en-US">
              <a:solidFill>
                <a:schemeClr val="bg1"/>
              </a:solidFill>
            </a:rPr>
            <a:t>Shared Decision Making</a:t>
          </a:r>
        </a:p>
        <a:p>
          <a:r>
            <a:rPr lang="en-US">
              <a:solidFill>
                <a:schemeClr val="bg1"/>
              </a:solidFill>
            </a:rPr>
            <a:t>&amp; </a:t>
          </a:r>
        </a:p>
        <a:p>
          <a:r>
            <a:rPr lang="en-US">
              <a:solidFill>
                <a:schemeClr val="bg1"/>
              </a:solidFill>
            </a:rPr>
            <a:t>Autonomy</a:t>
          </a:r>
        </a:p>
      </dgm:t>
    </dgm:pt>
    <dgm:pt modelId="{F391C733-F124-47EC-B638-CDE0C6D33A7C}" type="parTrans" cxnId="{7F2C0028-32A3-4E63-89D6-33501C322821}">
      <dgm:prSet/>
      <dgm:spPr/>
      <dgm:t>
        <a:bodyPr/>
        <a:lstStyle/>
        <a:p>
          <a:endParaRPr lang="en-US"/>
        </a:p>
      </dgm:t>
    </dgm:pt>
    <dgm:pt modelId="{EB36CF41-FB58-4E44-8DE9-990B2AAF5121}" type="sibTrans" cxnId="{7F2C0028-32A3-4E63-89D6-33501C322821}">
      <dgm:prSet/>
      <dgm:spPr/>
      <dgm:t>
        <a:bodyPr/>
        <a:lstStyle/>
        <a:p>
          <a:endParaRPr lang="en-US"/>
        </a:p>
      </dgm:t>
    </dgm:pt>
    <dgm:pt modelId="{8CD0A307-4DB9-4059-828C-945E4CF945B9}">
      <dgm:prSet phldrT="[Text]"/>
      <dgm:spPr>
        <a:solidFill>
          <a:schemeClr val="tx1">
            <a:lumMod val="90000"/>
            <a:lumOff val="10000"/>
          </a:schemeClr>
        </a:solidFill>
      </dgm:spPr>
      <dgm:t>
        <a:bodyPr/>
        <a:lstStyle/>
        <a:p>
          <a:r>
            <a:rPr lang="en-US">
              <a:solidFill>
                <a:schemeClr val="bg1"/>
              </a:solidFill>
            </a:rPr>
            <a:t>Data Intelligence</a:t>
          </a:r>
        </a:p>
      </dgm:t>
    </dgm:pt>
    <dgm:pt modelId="{3901571C-66D3-4568-A22D-5442884E6FBC}" type="parTrans" cxnId="{DD9659C8-0B62-460F-8EF6-DE22D6A4E2F1}">
      <dgm:prSet/>
      <dgm:spPr/>
      <dgm:t>
        <a:bodyPr/>
        <a:lstStyle/>
        <a:p>
          <a:endParaRPr lang="en-US"/>
        </a:p>
      </dgm:t>
    </dgm:pt>
    <dgm:pt modelId="{8EBB24B4-E3C1-48A3-9835-BBAFA8A3220B}" type="sibTrans" cxnId="{DD9659C8-0B62-460F-8EF6-DE22D6A4E2F1}">
      <dgm:prSet/>
      <dgm:spPr/>
      <dgm:t>
        <a:bodyPr/>
        <a:lstStyle/>
        <a:p>
          <a:endParaRPr lang="en-US"/>
        </a:p>
      </dgm:t>
    </dgm:pt>
    <dgm:pt modelId="{5251E408-1E88-4A35-8052-EACE15CF9957}">
      <dgm:prSet/>
      <dgm:spPr>
        <a:solidFill>
          <a:schemeClr val="tx1">
            <a:lumMod val="90000"/>
            <a:lumOff val="10000"/>
          </a:schemeClr>
        </a:solidFill>
      </dgm:spPr>
      <dgm:t>
        <a:bodyPr/>
        <a:lstStyle/>
        <a:p>
          <a:r>
            <a:rPr lang="en-US"/>
            <a:t>Talk the Talk - Revenue</a:t>
          </a:r>
        </a:p>
      </dgm:t>
    </dgm:pt>
    <dgm:pt modelId="{C6CEA12F-13F2-4EE6-A105-3CED45200296}" type="parTrans" cxnId="{077AA065-8EAB-43EA-88F0-A3D69D5B9D76}">
      <dgm:prSet/>
      <dgm:spPr/>
    </dgm:pt>
    <dgm:pt modelId="{6A0163A5-8064-4DF1-8F04-8A6B08BA263A}" type="sibTrans" cxnId="{077AA065-8EAB-43EA-88F0-A3D69D5B9D76}">
      <dgm:prSet/>
      <dgm:spPr/>
    </dgm:pt>
    <dgm:pt modelId="{120FAC1C-42A1-4A15-A678-A2603F60E2F9}">
      <dgm:prSet/>
      <dgm:spPr>
        <a:solidFill>
          <a:schemeClr val="tx1">
            <a:lumMod val="90000"/>
            <a:lumOff val="10000"/>
          </a:schemeClr>
        </a:solidFill>
      </dgm:spPr>
      <dgm:t>
        <a:bodyPr/>
        <a:lstStyle/>
        <a:p>
          <a:r>
            <a:rPr lang="en-US"/>
            <a:t>Improved Patient  Outcomes</a:t>
          </a:r>
        </a:p>
      </dgm:t>
    </dgm:pt>
    <dgm:pt modelId="{B1E969BD-592F-47AD-BFF3-14423D95AA11}" type="parTrans" cxnId="{C61FBB73-830B-410B-BE28-8F6C63F3CE56}">
      <dgm:prSet/>
      <dgm:spPr/>
    </dgm:pt>
    <dgm:pt modelId="{CD1D403A-0372-4E1D-BDF8-B1ECCD819614}" type="sibTrans" cxnId="{C61FBB73-830B-410B-BE28-8F6C63F3CE56}">
      <dgm:prSet/>
      <dgm:spPr/>
    </dgm:pt>
    <dgm:pt modelId="{B0C44344-F02E-4B1D-9F7B-DE93CE02FA73}">
      <dgm:prSet/>
      <dgm:spPr>
        <a:solidFill>
          <a:schemeClr val="tx1">
            <a:lumMod val="90000"/>
            <a:lumOff val="10000"/>
          </a:schemeClr>
        </a:solidFill>
      </dgm:spPr>
      <dgm:t>
        <a:bodyPr/>
        <a:lstStyle/>
        <a:p>
          <a:r>
            <a:rPr lang="en-US"/>
            <a:t>Lean into the Lion’s Den</a:t>
          </a:r>
        </a:p>
      </dgm:t>
    </dgm:pt>
    <dgm:pt modelId="{FE9935BA-3D59-422D-82E4-7CC4D2643DCE}" type="parTrans" cxnId="{D6924092-E205-4D4B-8B10-E2D845D1372B}">
      <dgm:prSet/>
      <dgm:spPr/>
    </dgm:pt>
    <dgm:pt modelId="{318C5E84-8D63-40B0-9086-614987E29C98}" type="sibTrans" cxnId="{D6924092-E205-4D4B-8B10-E2D845D1372B}">
      <dgm:prSet/>
      <dgm:spPr/>
    </dgm:pt>
    <dgm:pt modelId="{72EFF935-FE74-4A11-BFCE-969B58D07C51}" type="pres">
      <dgm:prSet presAssocID="{79E04F3C-70DB-4CB1-AE2F-F96E37CBBDA1}" presName="composite" presStyleCnt="0">
        <dgm:presLayoutVars>
          <dgm:chMax val="1"/>
          <dgm:dir/>
          <dgm:resizeHandles val="exact"/>
        </dgm:presLayoutVars>
      </dgm:prSet>
      <dgm:spPr/>
    </dgm:pt>
    <dgm:pt modelId="{B5E448B2-D233-43D0-B7F9-C269A561928B}" type="pres">
      <dgm:prSet presAssocID="{05182CE9-F062-4BD5-BD7D-511FF829F11E}" presName="roof" presStyleLbl="dkBgShp" presStyleIdx="0" presStyleCnt="2"/>
      <dgm:spPr/>
    </dgm:pt>
    <dgm:pt modelId="{2E237ED3-6FD9-4DE3-91D9-A90CC6EDDCEC}" type="pres">
      <dgm:prSet presAssocID="{05182CE9-F062-4BD5-BD7D-511FF829F11E}" presName="pillars" presStyleCnt="0"/>
      <dgm:spPr/>
    </dgm:pt>
    <dgm:pt modelId="{5986918A-2715-4A38-BE83-DA8EA4CD15FA}" type="pres">
      <dgm:prSet presAssocID="{05182CE9-F062-4BD5-BD7D-511FF829F11E}" presName="pillar1" presStyleLbl="node1" presStyleIdx="0" presStyleCnt="7">
        <dgm:presLayoutVars>
          <dgm:bulletEnabled val="1"/>
        </dgm:presLayoutVars>
      </dgm:prSet>
      <dgm:spPr/>
    </dgm:pt>
    <dgm:pt modelId="{9A92766A-9512-41C6-A190-087360C7D511}" type="pres">
      <dgm:prSet presAssocID="{534E52C8-444A-4794-8B7A-2D4F6EBA8D38}" presName="pillarX" presStyleLbl="node1" presStyleIdx="1" presStyleCnt="7">
        <dgm:presLayoutVars>
          <dgm:bulletEnabled val="1"/>
        </dgm:presLayoutVars>
      </dgm:prSet>
      <dgm:spPr/>
    </dgm:pt>
    <dgm:pt modelId="{833FD076-324D-4F3A-990C-C80A3A68C70A}" type="pres">
      <dgm:prSet presAssocID="{0B9EA92F-2BAA-439B-B331-809F175ABA84}" presName="pillarX" presStyleLbl="node1" presStyleIdx="2" presStyleCnt="7" custScaleX="114460">
        <dgm:presLayoutVars>
          <dgm:bulletEnabled val="1"/>
        </dgm:presLayoutVars>
      </dgm:prSet>
      <dgm:spPr/>
    </dgm:pt>
    <dgm:pt modelId="{27476322-26BC-439A-8357-027FF32F41AF}" type="pres">
      <dgm:prSet presAssocID="{120FAC1C-42A1-4A15-A678-A2603F60E2F9}" presName="pillarX" presStyleLbl="node1" presStyleIdx="3" presStyleCnt="7">
        <dgm:presLayoutVars>
          <dgm:bulletEnabled val="1"/>
        </dgm:presLayoutVars>
      </dgm:prSet>
      <dgm:spPr/>
    </dgm:pt>
    <dgm:pt modelId="{51AB0801-C5B1-4E32-AECF-5723BA963F36}" type="pres">
      <dgm:prSet presAssocID="{B0C44344-F02E-4B1D-9F7B-DE93CE02FA73}" presName="pillarX" presStyleLbl="node1" presStyleIdx="4" presStyleCnt="7">
        <dgm:presLayoutVars>
          <dgm:bulletEnabled val="1"/>
        </dgm:presLayoutVars>
      </dgm:prSet>
      <dgm:spPr/>
    </dgm:pt>
    <dgm:pt modelId="{C632170C-FFD0-4E8E-834C-40349FFC6E9B}" type="pres">
      <dgm:prSet presAssocID="{8CD0A307-4DB9-4059-828C-945E4CF945B9}" presName="pillarX" presStyleLbl="node1" presStyleIdx="5" presStyleCnt="7">
        <dgm:presLayoutVars>
          <dgm:bulletEnabled val="1"/>
        </dgm:presLayoutVars>
      </dgm:prSet>
      <dgm:spPr/>
    </dgm:pt>
    <dgm:pt modelId="{8FC8E20D-7799-46D8-83CE-219133E19C9F}" type="pres">
      <dgm:prSet presAssocID="{5251E408-1E88-4A35-8052-EACE15CF9957}" presName="pillarX" presStyleLbl="node1" presStyleIdx="6" presStyleCnt="7">
        <dgm:presLayoutVars>
          <dgm:bulletEnabled val="1"/>
        </dgm:presLayoutVars>
      </dgm:prSet>
      <dgm:spPr/>
    </dgm:pt>
    <dgm:pt modelId="{CEB4B4FF-4B42-4F23-A08D-FABB42FC011D}" type="pres">
      <dgm:prSet presAssocID="{05182CE9-F062-4BD5-BD7D-511FF829F11E}" presName="base" presStyleLbl="dkBgShp" presStyleIdx="1" presStyleCnt="2"/>
      <dgm:spPr/>
    </dgm:pt>
  </dgm:ptLst>
  <dgm:cxnLst>
    <dgm:cxn modelId="{A09C2F07-7AFA-4FC3-BB1A-B0C6738D6A0A}" type="presOf" srcId="{0DD666E9-2BF3-4598-BB4E-BD6A7CCE1A57}" destId="{5986918A-2715-4A38-BE83-DA8EA4CD15FA}" srcOrd="0" destOrd="0" presId="urn:microsoft.com/office/officeart/2005/8/layout/hList3"/>
    <dgm:cxn modelId="{3675D709-F563-4506-B0F7-87345A808595}" type="presOf" srcId="{B0C44344-F02E-4B1D-9F7B-DE93CE02FA73}" destId="{51AB0801-C5B1-4E32-AECF-5723BA963F36}" srcOrd="0" destOrd="0" presId="urn:microsoft.com/office/officeart/2005/8/layout/hList3"/>
    <dgm:cxn modelId="{0B810E1A-1E43-455A-87FD-C4BDE18D5FD4}" srcId="{05182CE9-F062-4BD5-BD7D-511FF829F11E}" destId="{534E52C8-444A-4794-8B7A-2D4F6EBA8D38}" srcOrd="1" destOrd="0" parTransId="{5020A410-9EA6-4183-B338-A28E3ABD74A6}" sibTransId="{7F8B1613-AEDD-40BE-84B5-B277381C8455}"/>
    <dgm:cxn modelId="{8559D31C-C914-4914-8299-CF46970A034C}" type="presOf" srcId="{120FAC1C-42A1-4A15-A678-A2603F60E2F9}" destId="{27476322-26BC-439A-8357-027FF32F41AF}" srcOrd="0" destOrd="0" presId="urn:microsoft.com/office/officeart/2005/8/layout/hList3"/>
    <dgm:cxn modelId="{7F2C0028-32A3-4E63-89D6-33501C322821}" srcId="{05182CE9-F062-4BD5-BD7D-511FF829F11E}" destId="{0B9EA92F-2BAA-439B-B331-809F175ABA84}" srcOrd="2" destOrd="0" parTransId="{F391C733-F124-47EC-B638-CDE0C6D33A7C}" sibTransId="{EB36CF41-FB58-4E44-8DE9-990B2AAF5121}"/>
    <dgm:cxn modelId="{FBAF8D35-CAF0-4C3C-8E9D-5507BF7E8CA1}" type="presOf" srcId="{534E52C8-444A-4794-8B7A-2D4F6EBA8D38}" destId="{9A92766A-9512-41C6-A190-087360C7D511}" srcOrd="0" destOrd="0" presId="urn:microsoft.com/office/officeart/2005/8/layout/hList3"/>
    <dgm:cxn modelId="{AFA8F935-D765-4D17-BD91-1D2863A16688}" type="presOf" srcId="{05182CE9-F062-4BD5-BD7D-511FF829F11E}" destId="{B5E448B2-D233-43D0-B7F9-C269A561928B}" srcOrd="0" destOrd="0" presId="urn:microsoft.com/office/officeart/2005/8/layout/hList3"/>
    <dgm:cxn modelId="{D48EEC42-50D1-4DC3-9606-D7A48ECB33DC}" type="presOf" srcId="{8CD0A307-4DB9-4059-828C-945E4CF945B9}" destId="{C632170C-FFD0-4E8E-834C-40349FFC6E9B}" srcOrd="0" destOrd="0" presId="urn:microsoft.com/office/officeart/2005/8/layout/hList3"/>
    <dgm:cxn modelId="{077AA065-8EAB-43EA-88F0-A3D69D5B9D76}" srcId="{05182CE9-F062-4BD5-BD7D-511FF829F11E}" destId="{5251E408-1E88-4A35-8052-EACE15CF9957}" srcOrd="6" destOrd="0" parTransId="{C6CEA12F-13F2-4EE6-A105-3CED45200296}" sibTransId="{6A0163A5-8064-4DF1-8F04-8A6B08BA263A}"/>
    <dgm:cxn modelId="{C61FBB73-830B-410B-BE28-8F6C63F3CE56}" srcId="{05182CE9-F062-4BD5-BD7D-511FF829F11E}" destId="{120FAC1C-42A1-4A15-A678-A2603F60E2F9}" srcOrd="3" destOrd="0" parTransId="{B1E969BD-592F-47AD-BFF3-14423D95AA11}" sibTransId="{CD1D403A-0372-4E1D-BDF8-B1ECCD819614}"/>
    <dgm:cxn modelId="{A7810255-3432-4A79-B607-EDFF7AE68342}" type="presOf" srcId="{0B9EA92F-2BAA-439B-B331-809F175ABA84}" destId="{833FD076-324D-4F3A-990C-C80A3A68C70A}" srcOrd="0" destOrd="0" presId="urn:microsoft.com/office/officeart/2005/8/layout/hList3"/>
    <dgm:cxn modelId="{D6924092-E205-4D4B-8B10-E2D845D1372B}" srcId="{05182CE9-F062-4BD5-BD7D-511FF829F11E}" destId="{B0C44344-F02E-4B1D-9F7B-DE93CE02FA73}" srcOrd="4" destOrd="0" parTransId="{FE9935BA-3D59-422D-82E4-7CC4D2643DCE}" sibTransId="{318C5E84-8D63-40B0-9086-614987E29C98}"/>
    <dgm:cxn modelId="{D135F295-9480-486B-B063-12C3A1FAC3BE}" srcId="{05182CE9-F062-4BD5-BD7D-511FF829F11E}" destId="{0DD666E9-2BF3-4598-BB4E-BD6A7CCE1A57}" srcOrd="0" destOrd="0" parTransId="{063CCFAF-2303-45D8-BF6D-62CF6A37B6B4}" sibTransId="{82A6806D-E7FE-400A-B990-B4725C9A8A32}"/>
    <dgm:cxn modelId="{FC474BB8-1B5D-4FFF-8B24-24D15F4AD944}" srcId="{79E04F3C-70DB-4CB1-AE2F-F96E37CBBDA1}" destId="{05182CE9-F062-4BD5-BD7D-511FF829F11E}" srcOrd="0" destOrd="0" parTransId="{EBD0FC73-141B-4EE9-B2DA-2115B5C0F250}" sibTransId="{B80DEC61-3B6B-4560-8CCD-6F7302EE417A}"/>
    <dgm:cxn modelId="{550334BA-06E3-423E-BE28-C239FD32296F}" type="presOf" srcId="{79E04F3C-70DB-4CB1-AE2F-F96E37CBBDA1}" destId="{72EFF935-FE74-4A11-BFCE-969B58D07C51}" srcOrd="0" destOrd="0" presId="urn:microsoft.com/office/officeart/2005/8/layout/hList3"/>
    <dgm:cxn modelId="{DD9659C8-0B62-460F-8EF6-DE22D6A4E2F1}" srcId="{05182CE9-F062-4BD5-BD7D-511FF829F11E}" destId="{8CD0A307-4DB9-4059-828C-945E4CF945B9}" srcOrd="5" destOrd="0" parTransId="{3901571C-66D3-4568-A22D-5442884E6FBC}" sibTransId="{8EBB24B4-E3C1-48A3-9835-BBAFA8A3220B}"/>
    <dgm:cxn modelId="{9018E8EA-F5EC-4E35-AF94-135E1220CBBE}" type="presOf" srcId="{5251E408-1E88-4A35-8052-EACE15CF9957}" destId="{8FC8E20D-7799-46D8-83CE-219133E19C9F}" srcOrd="0" destOrd="0" presId="urn:microsoft.com/office/officeart/2005/8/layout/hList3"/>
    <dgm:cxn modelId="{67C8BEE0-F44B-4D36-A996-711D61F3E180}" type="presParOf" srcId="{72EFF935-FE74-4A11-BFCE-969B58D07C51}" destId="{B5E448B2-D233-43D0-B7F9-C269A561928B}" srcOrd="0" destOrd="0" presId="urn:microsoft.com/office/officeart/2005/8/layout/hList3"/>
    <dgm:cxn modelId="{24771547-8E0E-490A-8A58-6E0E881D4FF0}" type="presParOf" srcId="{72EFF935-FE74-4A11-BFCE-969B58D07C51}" destId="{2E237ED3-6FD9-4DE3-91D9-A90CC6EDDCEC}" srcOrd="1" destOrd="0" presId="urn:microsoft.com/office/officeart/2005/8/layout/hList3"/>
    <dgm:cxn modelId="{6E734C4C-FDF3-4A77-8B59-110A95115ED1}" type="presParOf" srcId="{2E237ED3-6FD9-4DE3-91D9-A90CC6EDDCEC}" destId="{5986918A-2715-4A38-BE83-DA8EA4CD15FA}" srcOrd="0" destOrd="0" presId="urn:microsoft.com/office/officeart/2005/8/layout/hList3"/>
    <dgm:cxn modelId="{6878ADCB-3096-42B4-9714-CB98E85FE463}" type="presParOf" srcId="{2E237ED3-6FD9-4DE3-91D9-A90CC6EDDCEC}" destId="{9A92766A-9512-41C6-A190-087360C7D511}" srcOrd="1" destOrd="0" presId="urn:microsoft.com/office/officeart/2005/8/layout/hList3"/>
    <dgm:cxn modelId="{B614B8B3-3200-477A-821F-EE9D618E457F}" type="presParOf" srcId="{2E237ED3-6FD9-4DE3-91D9-A90CC6EDDCEC}" destId="{833FD076-324D-4F3A-990C-C80A3A68C70A}" srcOrd="2" destOrd="0" presId="urn:microsoft.com/office/officeart/2005/8/layout/hList3"/>
    <dgm:cxn modelId="{EABEAF03-04CE-4976-9A38-155DE7226614}" type="presParOf" srcId="{2E237ED3-6FD9-4DE3-91D9-A90CC6EDDCEC}" destId="{27476322-26BC-439A-8357-027FF32F41AF}" srcOrd="3" destOrd="0" presId="urn:microsoft.com/office/officeart/2005/8/layout/hList3"/>
    <dgm:cxn modelId="{F4CBEFA4-C521-4AE2-B201-635D6A9C3CBE}" type="presParOf" srcId="{2E237ED3-6FD9-4DE3-91D9-A90CC6EDDCEC}" destId="{51AB0801-C5B1-4E32-AECF-5723BA963F36}" srcOrd="4" destOrd="0" presId="urn:microsoft.com/office/officeart/2005/8/layout/hList3"/>
    <dgm:cxn modelId="{20F49E77-5E16-41E5-829F-E35E1453A040}" type="presParOf" srcId="{2E237ED3-6FD9-4DE3-91D9-A90CC6EDDCEC}" destId="{C632170C-FFD0-4E8E-834C-40349FFC6E9B}" srcOrd="5" destOrd="0" presId="urn:microsoft.com/office/officeart/2005/8/layout/hList3"/>
    <dgm:cxn modelId="{349AC5BF-5D6F-410B-94EA-0A9DF4AF4C43}" type="presParOf" srcId="{2E237ED3-6FD9-4DE3-91D9-A90CC6EDDCEC}" destId="{8FC8E20D-7799-46D8-83CE-219133E19C9F}" srcOrd="6" destOrd="0" presId="urn:microsoft.com/office/officeart/2005/8/layout/hList3"/>
    <dgm:cxn modelId="{C8A188BE-8693-4AA3-8321-6E4735E97EA5}" type="presParOf" srcId="{72EFF935-FE74-4A11-BFCE-969B58D07C51}" destId="{CEB4B4FF-4B42-4F23-A08D-FABB42FC011D}"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55A80D3-A4A8-413B-B4B2-B9B29320045A}"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US"/>
        </a:p>
      </dgm:t>
    </dgm:pt>
    <dgm:pt modelId="{C0E46CDE-D43D-4134-839D-C587ECC4D87C}">
      <dgm:prSet phldrT="[Text]"/>
      <dgm:spPr/>
      <dgm:t>
        <a:bodyPr/>
        <a:lstStyle/>
        <a:p>
          <a:r>
            <a:rPr lang="en-US"/>
            <a:t>Regulatory &amp; Compliance</a:t>
          </a:r>
        </a:p>
      </dgm:t>
    </dgm:pt>
    <dgm:pt modelId="{21E624B2-AC32-4D64-AAD7-D227AFCD542A}" type="parTrans" cxnId="{A3BFB941-60D5-48C4-8885-778A8434DE01}">
      <dgm:prSet/>
      <dgm:spPr/>
      <dgm:t>
        <a:bodyPr/>
        <a:lstStyle/>
        <a:p>
          <a:endParaRPr lang="en-US"/>
        </a:p>
      </dgm:t>
    </dgm:pt>
    <dgm:pt modelId="{5EDD6790-2853-4A8B-ABEA-317F9F2ED539}" type="sibTrans" cxnId="{A3BFB941-60D5-48C4-8885-778A8434DE01}">
      <dgm:prSet/>
      <dgm:spPr/>
      <dgm:t>
        <a:bodyPr/>
        <a:lstStyle/>
        <a:p>
          <a:endParaRPr lang="en-US"/>
        </a:p>
      </dgm:t>
    </dgm:pt>
    <dgm:pt modelId="{D92733E2-729B-4098-83BC-B8A24EC62F2E}">
      <dgm:prSet phldrT="[Text]"/>
      <dgm:spPr/>
      <dgm:t>
        <a:bodyPr/>
        <a:lstStyle/>
        <a:p>
          <a:r>
            <a:rPr lang="en-US"/>
            <a:t>Education</a:t>
          </a:r>
        </a:p>
      </dgm:t>
    </dgm:pt>
    <dgm:pt modelId="{957CD012-C0E4-4558-8EF4-3977876383ED}" type="parTrans" cxnId="{C1E4DE61-37C6-4728-AFCD-167E1D30DEED}">
      <dgm:prSet/>
      <dgm:spPr/>
      <dgm:t>
        <a:bodyPr/>
        <a:lstStyle/>
        <a:p>
          <a:endParaRPr lang="en-US"/>
        </a:p>
      </dgm:t>
    </dgm:pt>
    <dgm:pt modelId="{8E1FFFBE-2978-4B9F-B509-7446BE40AB38}" type="sibTrans" cxnId="{C1E4DE61-37C6-4728-AFCD-167E1D30DEED}">
      <dgm:prSet/>
      <dgm:spPr/>
      <dgm:t>
        <a:bodyPr/>
        <a:lstStyle/>
        <a:p>
          <a:endParaRPr lang="en-US"/>
        </a:p>
      </dgm:t>
    </dgm:pt>
    <dgm:pt modelId="{887B136B-FEAE-42FF-9F39-656D6CF8ECF3}">
      <dgm:prSet phldrT="[Text]"/>
      <dgm:spPr/>
      <dgm:t>
        <a:bodyPr/>
        <a:lstStyle/>
        <a:p>
          <a:r>
            <a:rPr lang="en-US"/>
            <a:t>Quality Measures</a:t>
          </a:r>
        </a:p>
      </dgm:t>
    </dgm:pt>
    <dgm:pt modelId="{B3D18A5F-241C-4B9A-B93E-C65050656C51}" type="parTrans" cxnId="{07732980-E664-4828-A619-D4124EF807D9}">
      <dgm:prSet/>
      <dgm:spPr/>
      <dgm:t>
        <a:bodyPr/>
        <a:lstStyle/>
        <a:p>
          <a:endParaRPr lang="en-US"/>
        </a:p>
      </dgm:t>
    </dgm:pt>
    <dgm:pt modelId="{5088E0CF-83E4-480F-B3B1-7FD1D62CF084}" type="sibTrans" cxnId="{07732980-E664-4828-A619-D4124EF807D9}">
      <dgm:prSet/>
      <dgm:spPr/>
      <dgm:t>
        <a:bodyPr/>
        <a:lstStyle/>
        <a:p>
          <a:endParaRPr lang="en-US"/>
        </a:p>
      </dgm:t>
    </dgm:pt>
    <dgm:pt modelId="{80DCC7FC-6A2B-47F1-AAC7-DC77130486B5}">
      <dgm:prSet phldrT="[Text]"/>
      <dgm:spPr/>
      <dgm:t>
        <a:bodyPr/>
        <a:lstStyle/>
        <a:p>
          <a:r>
            <a:rPr lang="en-US"/>
            <a:t>Patient Experience</a:t>
          </a:r>
        </a:p>
      </dgm:t>
    </dgm:pt>
    <dgm:pt modelId="{2BF2BDF4-B6CE-4024-B45C-5770C1559364}" type="parTrans" cxnId="{9E29BA86-65DC-4908-96EC-F4BE825E7E2C}">
      <dgm:prSet/>
      <dgm:spPr/>
      <dgm:t>
        <a:bodyPr/>
        <a:lstStyle/>
        <a:p>
          <a:endParaRPr lang="en-US"/>
        </a:p>
      </dgm:t>
    </dgm:pt>
    <dgm:pt modelId="{936AF47A-EBEF-49AC-9E3B-055189503B98}" type="sibTrans" cxnId="{9E29BA86-65DC-4908-96EC-F4BE825E7E2C}">
      <dgm:prSet/>
      <dgm:spPr/>
      <dgm:t>
        <a:bodyPr/>
        <a:lstStyle/>
        <a:p>
          <a:endParaRPr lang="en-US"/>
        </a:p>
      </dgm:t>
    </dgm:pt>
    <dgm:pt modelId="{AB1E5AF1-FDF1-4305-874A-98825DA7C64D}">
      <dgm:prSet phldrT="[Text]"/>
      <dgm:spPr/>
      <dgm:t>
        <a:bodyPr/>
        <a:lstStyle/>
        <a:p>
          <a:r>
            <a:rPr lang="en-US"/>
            <a:t>Health System Measures</a:t>
          </a:r>
        </a:p>
      </dgm:t>
    </dgm:pt>
    <dgm:pt modelId="{4A241B11-D376-4CC4-ABFE-3BF8536D46FA}" type="parTrans" cxnId="{DAF083EF-1485-41A0-9B7E-FC743CEEA110}">
      <dgm:prSet/>
      <dgm:spPr/>
      <dgm:t>
        <a:bodyPr/>
        <a:lstStyle/>
        <a:p>
          <a:endParaRPr lang="en-US"/>
        </a:p>
      </dgm:t>
    </dgm:pt>
    <dgm:pt modelId="{02CB75AA-7661-477A-ACF6-187657C397A8}" type="sibTrans" cxnId="{DAF083EF-1485-41A0-9B7E-FC743CEEA110}">
      <dgm:prSet/>
      <dgm:spPr/>
      <dgm:t>
        <a:bodyPr/>
        <a:lstStyle/>
        <a:p>
          <a:endParaRPr lang="en-US"/>
        </a:p>
      </dgm:t>
    </dgm:pt>
    <dgm:pt modelId="{851AC8B7-A04E-4119-B61F-500A31D66839}">
      <dgm:prSet phldrT="[Text]"/>
      <dgm:spPr/>
      <dgm:t>
        <a:bodyPr/>
        <a:lstStyle/>
        <a:p>
          <a:r>
            <a:rPr lang="en-US"/>
            <a:t>Hypertension Control</a:t>
          </a:r>
        </a:p>
      </dgm:t>
    </dgm:pt>
    <dgm:pt modelId="{3124D41A-D897-41F5-99FC-575690F34F95}" type="parTrans" cxnId="{4A0D69AB-ED6D-4E8E-8453-F1DAA323D8E7}">
      <dgm:prSet/>
      <dgm:spPr/>
      <dgm:t>
        <a:bodyPr/>
        <a:lstStyle/>
        <a:p>
          <a:endParaRPr lang="en-US"/>
        </a:p>
      </dgm:t>
    </dgm:pt>
    <dgm:pt modelId="{0EA2E30F-6BCE-44DA-997F-0F76EB66E5DA}" type="sibTrans" cxnId="{4A0D69AB-ED6D-4E8E-8453-F1DAA323D8E7}">
      <dgm:prSet/>
      <dgm:spPr/>
      <dgm:t>
        <a:bodyPr/>
        <a:lstStyle/>
        <a:p>
          <a:endParaRPr lang="en-US"/>
        </a:p>
      </dgm:t>
    </dgm:pt>
    <dgm:pt modelId="{3F505230-FA3D-4886-9467-F7A76E1F5C51}">
      <dgm:prSet phldrT="[Text]"/>
      <dgm:spPr/>
      <dgm:t>
        <a:bodyPr/>
        <a:lstStyle/>
        <a:p>
          <a:r>
            <a:rPr lang="en-US"/>
            <a:t>A1C Control</a:t>
          </a:r>
        </a:p>
      </dgm:t>
    </dgm:pt>
    <dgm:pt modelId="{C7F24F9D-D869-4E21-92F3-B091221BA897}" type="parTrans" cxnId="{7E88DCCE-6C85-4427-BB02-CA9802C727A5}">
      <dgm:prSet/>
      <dgm:spPr/>
      <dgm:t>
        <a:bodyPr/>
        <a:lstStyle/>
        <a:p>
          <a:endParaRPr lang="en-US"/>
        </a:p>
      </dgm:t>
    </dgm:pt>
    <dgm:pt modelId="{07C33829-23E6-4B94-A752-EF23B0C69C67}" type="sibTrans" cxnId="{7E88DCCE-6C85-4427-BB02-CA9802C727A5}">
      <dgm:prSet/>
      <dgm:spPr/>
      <dgm:t>
        <a:bodyPr/>
        <a:lstStyle/>
        <a:p>
          <a:endParaRPr lang="en-US"/>
        </a:p>
      </dgm:t>
    </dgm:pt>
    <dgm:pt modelId="{466CEFF3-ABDE-478E-B2E2-AC3EAA62BAEC}">
      <dgm:prSet phldrT="[Text]"/>
      <dgm:spPr/>
      <dgm:t>
        <a:bodyPr/>
        <a:lstStyle/>
        <a:p>
          <a:r>
            <a:rPr lang="en-US"/>
            <a:t>Depression Screening and Follow-up</a:t>
          </a:r>
        </a:p>
      </dgm:t>
    </dgm:pt>
    <dgm:pt modelId="{72EF1A57-36FC-45A4-A23F-9BF9EDDD3B38}" type="parTrans" cxnId="{F0660692-2341-4ECD-B607-D827591ABE63}">
      <dgm:prSet/>
      <dgm:spPr/>
      <dgm:t>
        <a:bodyPr/>
        <a:lstStyle/>
        <a:p>
          <a:endParaRPr lang="en-US"/>
        </a:p>
      </dgm:t>
    </dgm:pt>
    <dgm:pt modelId="{57D14289-0EC2-4479-A77A-6B2E47CFD54C}" type="sibTrans" cxnId="{F0660692-2341-4ECD-B607-D827591ABE63}">
      <dgm:prSet/>
      <dgm:spPr/>
      <dgm:t>
        <a:bodyPr/>
        <a:lstStyle/>
        <a:p>
          <a:endParaRPr lang="en-US"/>
        </a:p>
      </dgm:t>
    </dgm:pt>
    <dgm:pt modelId="{C32CC59E-3FBE-48A3-827B-F5BCF99F2007}">
      <dgm:prSet phldrT="[Text]"/>
      <dgm:spPr/>
      <dgm:t>
        <a:bodyPr/>
        <a:lstStyle/>
        <a:p>
          <a:r>
            <a:rPr lang="en-US"/>
            <a:t>Chronic Condition Coding Education</a:t>
          </a:r>
        </a:p>
      </dgm:t>
    </dgm:pt>
    <dgm:pt modelId="{868E4108-AAE0-4FBE-B97B-181A0FF09B7B}" type="parTrans" cxnId="{35F80EF9-BE2F-4313-A437-3E63AC511FC4}">
      <dgm:prSet/>
      <dgm:spPr/>
      <dgm:t>
        <a:bodyPr/>
        <a:lstStyle/>
        <a:p>
          <a:endParaRPr lang="en-US"/>
        </a:p>
      </dgm:t>
    </dgm:pt>
    <dgm:pt modelId="{6F60F708-B382-4D99-822F-DE3E54B3164F}" type="sibTrans" cxnId="{35F80EF9-BE2F-4313-A437-3E63AC511FC4}">
      <dgm:prSet/>
      <dgm:spPr/>
      <dgm:t>
        <a:bodyPr/>
        <a:lstStyle/>
        <a:p>
          <a:endParaRPr lang="en-US"/>
        </a:p>
      </dgm:t>
    </dgm:pt>
    <dgm:pt modelId="{4C418E34-4A7A-49A5-BB9A-EBF86084453D}">
      <dgm:prSet phldrT="[Text]"/>
      <dgm:spPr/>
      <dgm:t>
        <a:bodyPr/>
        <a:lstStyle/>
        <a:p>
          <a:r>
            <a:rPr lang="en-US"/>
            <a:t>Other</a:t>
          </a:r>
        </a:p>
      </dgm:t>
    </dgm:pt>
    <dgm:pt modelId="{51360A1A-266E-4165-8CC5-059BD7442FF4}" type="sibTrans" cxnId="{33FEE54F-D3AA-4B8A-AA58-C49373597863}">
      <dgm:prSet/>
      <dgm:spPr/>
      <dgm:t>
        <a:bodyPr/>
        <a:lstStyle/>
        <a:p>
          <a:endParaRPr lang="en-US"/>
        </a:p>
      </dgm:t>
    </dgm:pt>
    <dgm:pt modelId="{7C54A4A8-33E6-4652-B6D9-4D23B78A6C1F}" type="parTrans" cxnId="{33FEE54F-D3AA-4B8A-AA58-C49373597863}">
      <dgm:prSet/>
      <dgm:spPr/>
      <dgm:t>
        <a:bodyPr/>
        <a:lstStyle/>
        <a:p>
          <a:endParaRPr lang="en-US"/>
        </a:p>
      </dgm:t>
    </dgm:pt>
    <dgm:pt modelId="{AC0F2F30-F92E-43CF-83DA-18E887963992}">
      <dgm:prSet/>
      <dgm:spPr/>
      <dgm:t>
        <a:bodyPr/>
        <a:lstStyle/>
        <a:p>
          <a:r>
            <a:rPr lang="en-US"/>
            <a:t>Access</a:t>
          </a:r>
        </a:p>
      </dgm:t>
    </dgm:pt>
    <dgm:pt modelId="{1F7546A6-20FD-497F-B1D0-0818B1B9A790}" type="parTrans" cxnId="{2436B922-E84B-49E7-94DF-4A5394C52175}">
      <dgm:prSet/>
      <dgm:spPr/>
      <dgm:t>
        <a:bodyPr/>
        <a:lstStyle/>
        <a:p>
          <a:endParaRPr lang="en-US"/>
        </a:p>
      </dgm:t>
    </dgm:pt>
    <dgm:pt modelId="{D9BDC45E-C531-4A73-AEA8-1DB0F92D712B}" type="sibTrans" cxnId="{2436B922-E84B-49E7-94DF-4A5394C52175}">
      <dgm:prSet/>
      <dgm:spPr/>
      <dgm:t>
        <a:bodyPr/>
        <a:lstStyle/>
        <a:p>
          <a:endParaRPr lang="en-US"/>
        </a:p>
      </dgm:t>
    </dgm:pt>
    <dgm:pt modelId="{9CF0AC1B-B83B-48AF-BEF6-CBF63C66398A}">
      <dgm:prSet/>
      <dgm:spPr/>
      <dgm:t>
        <a:bodyPr/>
        <a:lstStyle/>
        <a:p>
          <a:r>
            <a:rPr lang="en-US"/>
            <a:t>MyChart Activation</a:t>
          </a:r>
        </a:p>
      </dgm:t>
    </dgm:pt>
    <dgm:pt modelId="{7AE01413-DBA8-4965-8E02-ADC9711D7D04}" type="parTrans" cxnId="{2C612A7C-BFE3-4FC6-A546-2D6BA2296CF0}">
      <dgm:prSet/>
      <dgm:spPr/>
      <dgm:t>
        <a:bodyPr/>
        <a:lstStyle/>
        <a:p>
          <a:endParaRPr lang="en-US"/>
        </a:p>
      </dgm:t>
    </dgm:pt>
    <dgm:pt modelId="{E10A530D-0BF4-4DFD-8398-A73DF3A931E1}" type="sibTrans" cxnId="{2C612A7C-BFE3-4FC6-A546-2D6BA2296CF0}">
      <dgm:prSet/>
      <dgm:spPr/>
      <dgm:t>
        <a:bodyPr/>
        <a:lstStyle/>
        <a:p>
          <a:endParaRPr lang="en-US"/>
        </a:p>
      </dgm:t>
    </dgm:pt>
    <dgm:pt modelId="{FEF4C9A0-E200-4BB9-8C96-2F95A0116EE0}" type="pres">
      <dgm:prSet presAssocID="{455A80D3-A4A8-413B-B4B2-B9B29320045A}" presName="theList" presStyleCnt="0">
        <dgm:presLayoutVars>
          <dgm:dir/>
          <dgm:animLvl val="lvl"/>
          <dgm:resizeHandles val="exact"/>
        </dgm:presLayoutVars>
      </dgm:prSet>
      <dgm:spPr/>
    </dgm:pt>
    <dgm:pt modelId="{64D01741-C912-471E-847D-A63D949FE94B}" type="pres">
      <dgm:prSet presAssocID="{C0E46CDE-D43D-4134-839D-C587ECC4D87C}" presName="compNode" presStyleCnt="0"/>
      <dgm:spPr/>
    </dgm:pt>
    <dgm:pt modelId="{55A3B56D-9E5B-430E-BDE2-E6D2BE10E3B7}" type="pres">
      <dgm:prSet presAssocID="{C0E46CDE-D43D-4134-839D-C587ECC4D87C}" presName="aNode" presStyleLbl="bgShp" presStyleIdx="0" presStyleCnt="3"/>
      <dgm:spPr/>
    </dgm:pt>
    <dgm:pt modelId="{BEF92A80-F8AF-4C9C-B98E-E3B0518B5FD2}" type="pres">
      <dgm:prSet presAssocID="{C0E46CDE-D43D-4134-839D-C587ECC4D87C}" presName="textNode" presStyleLbl="bgShp" presStyleIdx="0" presStyleCnt="3"/>
      <dgm:spPr/>
    </dgm:pt>
    <dgm:pt modelId="{434E929C-560A-4117-B87F-E88977B38C1C}" type="pres">
      <dgm:prSet presAssocID="{C0E46CDE-D43D-4134-839D-C587ECC4D87C}" presName="compChildNode" presStyleCnt="0"/>
      <dgm:spPr/>
    </dgm:pt>
    <dgm:pt modelId="{35D0F162-48EC-412A-BE7A-7A3A6B6E26E5}" type="pres">
      <dgm:prSet presAssocID="{C0E46CDE-D43D-4134-839D-C587ECC4D87C}" presName="theInnerList" presStyleCnt="0"/>
      <dgm:spPr/>
    </dgm:pt>
    <dgm:pt modelId="{3670AA21-94BC-4D99-A064-0B94C0387D10}" type="pres">
      <dgm:prSet presAssocID="{D92733E2-729B-4098-83BC-B8A24EC62F2E}" presName="childNode" presStyleLbl="node1" presStyleIdx="0" presStyleCnt="9">
        <dgm:presLayoutVars>
          <dgm:bulletEnabled val="1"/>
        </dgm:presLayoutVars>
      </dgm:prSet>
      <dgm:spPr/>
    </dgm:pt>
    <dgm:pt modelId="{D2EEB508-1FFD-4801-80C1-4AC193D5081F}" type="pres">
      <dgm:prSet presAssocID="{D92733E2-729B-4098-83BC-B8A24EC62F2E}" presName="aSpace2" presStyleCnt="0"/>
      <dgm:spPr/>
    </dgm:pt>
    <dgm:pt modelId="{A1583BDB-C50A-42DA-B9AA-DF30E713430D}" type="pres">
      <dgm:prSet presAssocID="{4C418E34-4A7A-49A5-BB9A-EBF86084453D}" presName="childNode" presStyleLbl="node1" presStyleIdx="1" presStyleCnt="9">
        <dgm:presLayoutVars>
          <dgm:bulletEnabled val="1"/>
        </dgm:presLayoutVars>
      </dgm:prSet>
      <dgm:spPr/>
    </dgm:pt>
    <dgm:pt modelId="{DB4F1A19-F0F9-40C8-A140-B5C93C06B7D9}" type="pres">
      <dgm:prSet presAssocID="{C0E46CDE-D43D-4134-839D-C587ECC4D87C}" presName="aSpace" presStyleCnt="0"/>
      <dgm:spPr/>
    </dgm:pt>
    <dgm:pt modelId="{CE0DE076-5410-4620-9E54-8F2B714F8544}" type="pres">
      <dgm:prSet presAssocID="{887B136B-FEAE-42FF-9F39-656D6CF8ECF3}" presName="compNode" presStyleCnt="0"/>
      <dgm:spPr/>
    </dgm:pt>
    <dgm:pt modelId="{AFEB8829-967D-4D72-AABE-230CDA718C1F}" type="pres">
      <dgm:prSet presAssocID="{887B136B-FEAE-42FF-9F39-656D6CF8ECF3}" presName="aNode" presStyleLbl="bgShp" presStyleIdx="1" presStyleCnt="3"/>
      <dgm:spPr/>
    </dgm:pt>
    <dgm:pt modelId="{E0A82CFC-E9BE-4D08-86AC-582935B953E0}" type="pres">
      <dgm:prSet presAssocID="{887B136B-FEAE-42FF-9F39-656D6CF8ECF3}" presName="textNode" presStyleLbl="bgShp" presStyleIdx="1" presStyleCnt="3"/>
      <dgm:spPr/>
    </dgm:pt>
    <dgm:pt modelId="{33817E91-5606-44C4-8AF2-35B036785A81}" type="pres">
      <dgm:prSet presAssocID="{887B136B-FEAE-42FF-9F39-656D6CF8ECF3}" presName="compChildNode" presStyleCnt="0"/>
      <dgm:spPr/>
    </dgm:pt>
    <dgm:pt modelId="{16D87B96-691B-4369-A567-C560EBE9B3BF}" type="pres">
      <dgm:prSet presAssocID="{887B136B-FEAE-42FF-9F39-656D6CF8ECF3}" presName="theInnerList" presStyleCnt="0"/>
      <dgm:spPr/>
    </dgm:pt>
    <dgm:pt modelId="{FBBFAB89-6C7D-46A4-B09F-98E8234542CC}" type="pres">
      <dgm:prSet presAssocID="{80DCC7FC-6A2B-47F1-AAC7-DC77130486B5}" presName="childNode" presStyleLbl="node1" presStyleIdx="2" presStyleCnt="9">
        <dgm:presLayoutVars>
          <dgm:bulletEnabled val="1"/>
        </dgm:presLayoutVars>
      </dgm:prSet>
      <dgm:spPr/>
    </dgm:pt>
    <dgm:pt modelId="{C5BDB7BD-784D-491B-A2E9-88DBECF3FB6F}" type="pres">
      <dgm:prSet presAssocID="{80DCC7FC-6A2B-47F1-AAC7-DC77130486B5}" presName="aSpace2" presStyleCnt="0"/>
      <dgm:spPr/>
    </dgm:pt>
    <dgm:pt modelId="{1B2A22ED-46C6-4D9A-ADB8-459056FBFB6F}" type="pres">
      <dgm:prSet presAssocID="{851AC8B7-A04E-4119-B61F-500A31D66839}" presName="childNode" presStyleLbl="node1" presStyleIdx="3" presStyleCnt="9">
        <dgm:presLayoutVars>
          <dgm:bulletEnabled val="1"/>
        </dgm:presLayoutVars>
      </dgm:prSet>
      <dgm:spPr/>
    </dgm:pt>
    <dgm:pt modelId="{906A16E9-8BE4-4C76-AB12-67A46DF2083A}" type="pres">
      <dgm:prSet presAssocID="{851AC8B7-A04E-4119-B61F-500A31D66839}" presName="aSpace2" presStyleCnt="0"/>
      <dgm:spPr/>
    </dgm:pt>
    <dgm:pt modelId="{68C7AE6F-C50E-4A07-BA66-88906D1213AD}" type="pres">
      <dgm:prSet presAssocID="{3F505230-FA3D-4886-9467-F7A76E1F5C51}" presName="childNode" presStyleLbl="node1" presStyleIdx="4" presStyleCnt="9">
        <dgm:presLayoutVars>
          <dgm:bulletEnabled val="1"/>
        </dgm:presLayoutVars>
      </dgm:prSet>
      <dgm:spPr/>
    </dgm:pt>
    <dgm:pt modelId="{CA0A90FE-1689-42D9-9C54-24378371CF3D}" type="pres">
      <dgm:prSet presAssocID="{3F505230-FA3D-4886-9467-F7A76E1F5C51}" presName="aSpace2" presStyleCnt="0"/>
      <dgm:spPr/>
    </dgm:pt>
    <dgm:pt modelId="{097A2AE8-D774-46B4-813A-806015DBF35B}" type="pres">
      <dgm:prSet presAssocID="{466CEFF3-ABDE-478E-B2E2-AC3EAA62BAEC}" presName="childNode" presStyleLbl="node1" presStyleIdx="5" presStyleCnt="9">
        <dgm:presLayoutVars>
          <dgm:bulletEnabled val="1"/>
        </dgm:presLayoutVars>
      </dgm:prSet>
      <dgm:spPr/>
    </dgm:pt>
    <dgm:pt modelId="{9F396D56-FE0B-4092-BE09-B74C4E471FFA}" type="pres">
      <dgm:prSet presAssocID="{887B136B-FEAE-42FF-9F39-656D6CF8ECF3}" presName="aSpace" presStyleCnt="0"/>
      <dgm:spPr/>
    </dgm:pt>
    <dgm:pt modelId="{28096B4E-56E4-4DD0-9D58-9BB15D53C649}" type="pres">
      <dgm:prSet presAssocID="{AB1E5AF1-FDF1-4305-874A-98825DA7C64D}" presName="compNode" presStyleCnt="0"/>
      <dgm:spPr/>
    </dgm:pt>
    <dgm:pt modelId="{D83181E2-6F94-4373-B8C8-43EDBA1B5DEF}" type="pres">
      <dgm:prSet presAssocID="{AB1E5AF1-FDF1-4305-874A-98825DA7C64D}" presName="aNode" presStyleLbl="bgShp" presStyleIdx="2" presStyleCnt="3"/>
      <dgm:spPr/>
    </dgm:pt>
    <dgm:pt modelId="{42DB3F62-9ACB-436C-BB40-9EAE6655CBEB}" type="pres">
      <dgm:prSet presAssocID="{AB1E5AF1-FDF1-4305-874A-98825DA7C64D}" presName="textNode" presStyleLbl="bgShp" presStyleIdx="2" presStyleCnt="3"/>
      <dgm:spPr/>
    </dgm:pt>
    <dgm:pt modelId="{B393E0A0-CF26-43D0-B259-592254A69F01}" type="pres">
      <dgm:prSet presAssocID="{AB1E5AF1-FDF1-4305-874A-98825DA7C64D}" presName="compChildNode" presStyleCnt="0"/>
      <dgm:spPr/>
    </dgm:pt>
    <dgm:pt modelId="{B33BC0D6-7AA8-4354-A4FF-8B4FEAD3E4F9}" type="pres">
      <dgm:prSet presAssocID="{AB1E5AF1-FDF1-4305-874A-98825DA7C64D}" presName="theInnerList" presStyleCnt="0"/>
      <dgm:spPr/>
    </dgm:pt>
    <dgm:pt modelId="{643E88FC-5C25-4CD8-8707-20EB98A09BAC}" type="pres">
      <dgm:prSet presAssocID="{C32CC59E-3FBE-48A3-827B-F5BCF99F2007}" presName="childNode" presStyleLbl="node1" presStyleIdx="6" presStyleCnt="9" custScaleY="35355" custLinFactNeighborY="-29979">
        <dgm:presLayoutVars>
          <dgm:bulletEnabled val="1"/>
        </dgm:presLayoutVars>
      </dgm:prSet>
      <dgm:spPr/>
    </dgm:pt>
    <dgm:pt modelId="{DCCA346D-0C85-4D5E-A6DF-C97A0A6688A5}" type="pres">
      <dgm:prSet presAssocID="{C32CC59E-3FBE-48A3-827B-F5BCF99F2007}" presName="aSpace2" presStyleCnt="0"/>
      <dgm:spPr/>
    </dgm:pt>
    <dgm:pt modelId="{36AE8FF2-707B-4277-AE92-F8E7DFEE4EBD}" type="pres">
      <dgm:prSet presAssocID="{9CF0AC1B-B83B-48AF-BEF6-CBF63C66398A}" presName="childNode" presStyleLbl="node1" presStyleIdx="7" presStyleCnt="9" custScaleY="47733" custLinFactNeighborY="-82546">
        <dgm:presLayoutVars>
          <dgm:bulletEnabled val="1"/>
        </dgm:presLayoutVars>
      </dgm:prSet>
      <dgm:spPr/>
    </dgm:pt>
    <dgm:pt modelId="{BA5678DF-4141-46D7-8968-CCFDAFFA04BC}" type="pres">
      <dgm:prSet presAssocID="{9CF0AC1B-B83B-48AF-BEF6-CBF63C66398A}" presName="aSpace2" presStyleCnt="0"/>
      <dgm:spPr/>
    </dgm:pt>
    <dgm:pt modelId="{8F95C0DD-AD37-43DB-93DD-37911F812654}" type="pres">
      <dgm:prSet presAssocID="{AC0F2F30-F92E-43CF-83DA-18E887963992}" presName="childNode" presStyleLbl="node1" presStyleIdx="8" presStyleCnt="9" custScaleY="49972" custLinFactY="-69" custLinFactNeighborX="527" custLinFactNeighborY="-100000">
        <dgm:presLayoutVars>
          <dgm:bulletEnabled val="1"/>
        </dgm:presLayoutVars>
      </dgm:prSet>
      <dgm:spPr/>
    </dgm:pt>
  </dgm:ptLst>
  <dgm:cxnLst>
    <dgm:cxn modelId="{A485CC0C-112C-4DDC-B3A7-B94A2485AA97}" type="presOf" srcId="{9CF0AC1B-B83B-48AF-BEF6-CBF63C66398A}" destId="{36AE8FF2-707B-4277-AE92-F8E7DFEE4EBD}" srcOrd="0" destOrd="0" presId="urn:microsoft.com/office/officeart/2005/8/layout/lProcess2"/>
    <dgm:cxn modelId="{7C313915-726A-4A6F-979D-051CFD16CDAA}" type="presOf" srcId="{AB1E5AF1-FDF1-4305-874A-98825DA7C64D}" destId="{D83181E2-6F94-4373-B8C8-43EDBA1B5DEF}" srcOrd="0" destOrd="0" presId="urn:microsoft.com/office/officeart/2005/8/layout/lProcess2"/>
    <dgm:cxn modelId="{3009901D-8578-4D01-83FD-92C40E5EE7F0}" type="presOf" srcId="{80DCC7FC-6A2B-47F1-AAC7-DC77130486B5}" destId="{FBBFAB89-6C7D-46A4-B09F-98E8234542CC}" srcOrd="0" destOrd="0" presId="urn:microsoft.com/office/officeart/2005/8/layout/lProcess2"/>
    <dgm:cxn modelId="{2436B922-E84B-49E7-94DF-4A5394C52175}" srcId="{AB1E5AF1-FDF1-4305-874A-98825DA7C64D}" destId="{AC0F2F30-F92E-43CF-83DA-18E887963992}" srcOrd="2" destOrd="0" parTransId="{1F7546A6-20FD-497F-B1D0-0818B1B9A790}" sibTransId="{D9BDC45E-C531-4A73-AEA8-1DB0F92D712B}"/>
    <dgm:cxn modelId="{A3BFB941-60D5-48C4-8885-778A8434DE01}" srcId="{455A80D3-A4A8-413B-B4B2-B9B29320045A}" destId="{C0E46CDE-D43D-4134-839D-C587ECC4D87C}" srcOrd="0" destOrd="0" parTransId="{21E624B2-AC32-4D64-AAD7-D227AFCD542A}" sibTransId="{5EDD6790-2853-4A8B-ABEA-317F9F2ED539}"/>
    <dgm:cxn modelId="{C1E4DE61-37C6-4728-AFCD-167E1D30DEED}" srcId="{C0E46CDE-D43D-4134-839D-C587ECC4D87C}" destId="{D92733E2-729B-4098-83BC-B8A24EC62F2E}" srcOrd="0" destOrd="0" parTransId="{957CD012-C0E4-4558-8EF4-3977876383ED}" sibTransId="{8E1FFFBE-2978-4B9F-B509-7446BE40AB38}"/>
    <dgm:cxn modelId="{FE827164-ED9C-49CB-A49B-94F4257503EC}" type="presOf" srcId="{D92733E2-729B-4098-83BC-B8A24EC62F2E}" destId="{3670AA21-94BC-4D99-A064-0B94C0387D10}" srcOrd="0" destOrd="0" presId="urn:microsoft.com/office/officeart/2005/8/layout/lProcess2"/>
    <dgm:cxn modelId="{322F516A-7121-44AC-860E-F982B8A370A2}" type="presOf" srcId="{C32CC59E-3FBE-48A3-827B-F5BCF99F2007}" destId="{643E88FC-5C25-4CD8-8707-20EB98A09BAC}" srcOrd="0" destOrd="0" presId="urn:microsoft.com/office/officeart/2005/8/layout/lProcess2"/>
    <dgm:cxn modelId="{B6327A4C-94BB-4FEF-BD0B-92CCA5FAC57D}" type="presOf" srcId="{887B136B-FEAE-42FF-9F39-656D6CF8ECF3}" destId="{E0A82CFC-E9BE-4D08-86AC-582935B953E0}" srcOrd="1" destOrd="0" presId="urn:microsoft.com/office/officeart/2005/8/layout/lProcess2"/>
    <dgm:cxn modelId="{33FEE54F-D3AA-4B8A-AA58-C49373597863}" srcId="{C0E46CDE-D43D-4134-839D-C587ECC4D87C}" destId="{4C418E34-4A7A-49A5-BB9A-EBF86084453D}" srcOrd="1" destOrd="0" parTransId="{7C54A4A8-33E6-4652-B6D9-4D23B78A6C1F}" sibTransId="{51360A1A-266E-4165-8CC5-059BD7442FF4}"/>
    <dgm:cxn modelId="{4F303855-9250-47C8-B698-81E9173CAF68}" type="presOf" srcId="{AB1E5AF1-FDF1-4305-874A-98825DA7C64D}" destId="{42DB3F62-9ACB-436C-BB40-9EAE6655CBEB}" srcOrd="1" destOrd="0" presId="urn:microsoft.com/office/officeart/2005/8/layout/lProcess2"/>
    <dgm:cxn modelId="{9CA31857-856D-4D8E-A500-4DCBC7D22F5F}" type="presOf" srcId="{3F505230-FA3D-4886-9467-F7A76E1F5C51}" destId="{68C7AE6F-C50E-4A07-BA66-88906D1213AD}" srcOrd="0" destOrd="0" presId="urn:microsoft.com/office/officeart/2005/8/layout/lProcess2"/>
    <dgm:cxn modelId="{2C612A7C-BFE3-4FC6-A546-2D6BA2296CF0}" srcId="{AB1E5AF1-FDF1-4305-874A-98825DA7C64D}" destId="{9CF0AC1B-B83B-48AF-BEF6-CBF63C66398A}" srcOrd="1" destOrd="0" parTransId="{7AE01413-DBA8-4965-8E02-ADC9711D7D04}" sibTransId="{E10A530D-0BF4-4DFD-8398-A73DF3A931E1}"/>
    <dgm:cxn modelId="{07732980-E664-4828-A619-D4124EF807D9}" srcId="{455A80D3-A4A8-413B-B4B2-B9B29320045A}" destId="{887B136B-FEAE-42FF-9F39-656D6CF8ECF3}" srcOrd="1" destOrd="0" parTransId="{B3D18A5F-241C-4B9A-B93E-C65050656C51}" sibTransId="{5088E0CF-83E4-480F-B3B1-7FD1D62CF084}"/>
    <dgm:cxn modelId="{9E29BA86-65DC-4908-96EC-F4BE825E7E2C}" srcId="{887B136B-FEAE-42FF-9F39-656D6CF8ECF3}" destId="{80DCC7FC-6A2B-47F1-AAC7-DC77130486B5}" srcOrd="0" destOrd="0" parTransId="{2BF2BDF4-B6CE-4024-B45C-5770C1559364}" sibTransId="{936AF47A-EBEF-49AC-9E3B-055189503B98}"/>
    <dgm:cxn modelId="{F0660692-2341-4ECD-B607-D827591ABE63}" srcId="{887B136B-FEAE-42FF-9F39-656D6CF8ECF3}" destId="{466CEFF3-ABDE-478E-B2E2-AC3EAA62BAEC}" srcOrd="3" destOrd="0" parTransId="{72EF1A57-36FC-45A4-A23F-9BF9EDDD3B38}" sibTransId="{57D14289-0EC2-4479-A77A-6B2E47CFD54C}"/>
    <dgm:cxn modelId="{CBE66EA3-922D-47CB-821E-FF0656708782}" type="presOf" srcId="{466CEFF3-ABDE-478E-B2E2-AC3EAA62BAEC}" destId="{097A2AE8-D774-46B4-813A-806015DBF35B}" srcOrd="0" destOrd="0" presId="urn:microsoft.com/office/officeart/2005/8/layout/lProcess2"/>
    <dgm:cxn modelId="{794ABDA4-063D-45D1-9447-88BC45F5FC85}" type="presOf" srcId="{C0E46CDE-D43D-4134-839D-C587ECC4D87C}" destId="{55A3B56D-9E5B-430E-BDE2-E6D2BE10E3B7}" srcOrd="0" destOrd="0" presId="urn:microsoft.com/office/officeart/2005/8/layout/lProcess2"/>
    <dgm:cxn modelId="{D06B5BAA-069D-4337-A58F-6E0307804877}" type="presOf" srcId="{887B136B-FEAE-42FF-9F39-656D6CF8ECF3}" destId="{AFEB8829-967D-4D72-AABE-230CDA718C1F}" srcOrd="0" destOrd="0" presId="urn:microsoft.com/office/officeart/2005/8/layout/lProcess2"/>
    <dgm:cxn modelId="{4A0D69AB-ED6D-4E8E-8453-F1DAA323D8E7}" srcId="{887B136B-FEAE-42FF-9F39-656D6CF8ECF3}" destId="{851AC8B7-A04E-4119-B61F-500A31D66839}" srcOrd="1" destOrd="0" parTransId="{3124D41A-D897-41F5-99FC-575690F34F95}" sibTransId="{0EA2E30F-6BCE-44DA-997F-0F76EB66E5DA}"/>
    <dgm:cxn modelId="{41CF9EB2-1E73-4A20-8A99-53F5FB6831E0}" type="presOf" srcId="{455A80D3-A4A8-413B-B4B2-B9B29320045A}" destId="{FEF4C9A0-E200-4BB9-8C96-2F95A0116EE0}" srcOrd="0" destOrd="0" presId="urn:microsoft.com/office/officeart/2005/8/layout/lProcess2"/>
    <dgm:cxn modelId="{A30B52B5-1B1B-4F58-9F7F-47EF9FE01296}" type="presOf" srcId="{851AC8B7-A04E-4119-B61F-500A31D66839}" destId="{1B2A22ED-46C6-4D9A-ADB8-459056FBFB6F}" srcOrd="0" destOrd="0" presId="urn:microsoft.com/office/officeart/2005/8/layout/lProcess2"/>
    <dgm:cxn modelId="{7C5981BE-994E-46E4-9C94-D947424A8B38}" type="presOf" srcId="{AC0F2F30-F92E-43CF-83DA-18E887963992}" destId="{8F95C0DD-AD37-43DB-93DD-37911F812654}" srcOrd="0" destOrd="0" presId="urn:microsoft.com/office/officeart/2005/8/layout/lProcess2"/>
    <dgm:cxn modelId="{0597A7CB-B5FC-49C1-B759-39F1565F408D}" type="presOf" srcId="{C0E46CDE-D43D-4134-839D-C587ECC4D87C}" destId="{BEF92A80-F8AF-4C9C-B98E-E3B0518B5FD2}" srcOrd="1" destOrd="0" presId="urn:microsoft.com/office/officeart/2005/8/layout/lProcess2"/>
    <dgm:cxn modelId="{C3843BCC-61C2-42D4-970A-DF774BE45CA8}" type="presOf" srcId="{4C418E34-4A7A-49A5-BB9A-EBF86084453D}" destId="{A1583BDB-C50A-42DA-B9AA-DF30E713430D}" srcOrd="0" destOrd="0" presId="urn:microsoft.com/office/officeart/2005/8/layout/lProcess2"/>
    <dgm:cxn modelId="{7E88DCCE-6C85-4427-BB02-CA9802C727A5}" srcId="{887B136B-FEAE-42FF-9F39-656D6CF8ECF3}" destId="{3F505230-FA3D-4886-9467-F7A76E1F5C51}" srcOrd="2" destOrd="0" parTransId="{C7F24F9D-D869-4E21-92F3-B091221BA897}" sibTransId="{07C33829-23E6-4B94-A752-EF23B0C69C67}"/>
    <dgm:cxn modelId="{DAF083EF-1485-41A0-9B7E-FC743CEEA110}" srcId="{455A80D3-A4A8-413B-B4B2-B9B29320045A}" destId="{AB1E5AF1-FDF1-4305-874A-98825DA7C64D}" srcOrd="2" destOrd="0" parTransId="{4A241B11-D376-4CC4-ABFE-3BF8536D46FA}" sibTransId="{02CB75AA-7661-477A-ACF6-187657C397A8}"/>
    <dgm:cxn modelId="{35F80EF9-BE2F-4313-A437-3E63AC511FC4}" srcId="{AB1E5AF1-FDF1-4305-874A-98825DA7C64D}" destId="{C32CC59E-3FBE-48A3-827B-F5BCF99F2007}" srcOrd="0" destOrd="0" parTransId="{868E4108-AAE0-4FBE-B97B-181A0FF09B7B}" sibTransId="{6F60F708-B382-4D99-822F-DE3E54B3164F}"/>
    <dgm:cxn modelId="{F2216B50-8096-4D34-A17C-9CE9D2C29DDA}" type="presParOf" srcId="{FEF4C9A0-E200-4BB9-8C96-2F95A0116EE0}" destId="{64D01741-C912-471E-847D-A63D949FE94B}" srcOrd="0" destOrd="0" presId="urn:microsoft.com/office/officeart/2005/8/layout/lProcess2"/>
    <dgm:cxn modelId="{C1527A83-6E6F-41F0-B624-7BC214F7EE10}" type="presParOf" srcId="{64D01741-C912-471E-847D-A63D949FE94B}" destId="{55A3B56D-9E5B-430E-BDE2-E6D2BE10E3B7}" srcOrd="0" destOrd="0" presId="urn:microsoft.com/office/officeart/2005/8/layout/lProcess2"/>
    <dgm:cxn modelId="{D156A1EC-5288-478E-85FC-CF6DF8A7F78F}" type="presParOf" srcId="{64D01741-C912-471E-847D-A63D949FE94B}" destId="{BEF92A80-F8AF-4C9C-B98E-E3B0518B5FD2}" srcOrd="1" destOrd="0" presId="urn:microsoft.com/office/officeart/2005/8/layout/lProcess2"/>
    <dgm:cxn modelId="{011C9D9D-901D-4564-81A2-1EA7843AE8FA}" type="presParOf" srcId="{64D01741-C912-471E-847D-A63D949FE94B}" destId="{434E929C-560A-4117-B87F-E88977B38C1C}" srcOrd="2" destOrd="0" presId="urn:microsoft.com/office/officeart/2005/8/layout/lProcess2"/>
    <dgm:cxn modelId="{9B4F25AB-AD47-41DF-836A-1C3E79FBA4CB}" type="presParOf" srcId="{434E929C-560A-4117-B87F-E88977B38C1C}" destId="{35D0F162-48EC-412A-BE7A-7A3A6B6E26E5}" srcOrd="0" destOrd="0" presId="urn:microsoft.com/office/officeart/2005/8/layout/lProcess2"/>
    <dgm:cxn modelId="{10E9BD86-9C9D-434C-B04A-C340BE1824D8}" type="presParOf" srcId="{35D0F162-48EC-412A-BE7A-7A3A6B6E26E5}" destId="{3670AA21-94BC-4D99-A064-0B94C0387D10}" srcOrd="0" destOrd="0" presId="urn:microsoft.com/office/officeart/2005/8/layout/lProcess2"/>
    <dgm:cxn modelId="{F6E0DBF5-D496-49CF-A929-B2D084A2EE4D}" type="presParOf" srcId="{35D0F162-48EC-412A-BE7A-7A3A6B6E26E5}" destId="{D2EEB508-1FFD-4801-80C1-4AC193D5081F}" srcOrd="1" destOrd="0" presId="urn:microsoft.com/office/officeart/2005/8/layout/lProcess2"/>
    <dgm:cxn modelId="{8A9DCF9F-4A73-4327-AA8F-DBA0CB640D49}" type="presParOf" srcId="{35D0F162-48EC-412A-BE7A-7A3A6B6E26E5}" destId="{A1583BDB-C50A-42DA-B9AA-DF30E713430D}" srcOrd="2" destOrd="0" presId="urn:microsoft.com/office/officeart/2005/8/layout/lProcess2"/>
    <dgm:cxn modelId="{91FC6D94-2035-430E-A498-A0119702CBAD}" type="presParOf" srcId="{FEF4C9A0-E200-4BB9-8C96-2F95A0116EE0}" destId="{DB4F1A19-F0F9-40C8-A140-B5C93C06B7D9}" srcOrd="1" destOrd="0" presId="urn:microsoft.com/office/officeart/2005/8/layout/lProcess2"/>
    <dgm:cxn modelId="{61B86B32-6752-4E34-93A3-071F04D38C6B}" type="presParOf" srcId="{FEF4C9A0-E200-4BB9-8C96-2F95A0116EE0}" destId="{CE0DE076-5410-4620-9E54-8F2B714F8544}" srcOrd="2" destOrd="0" presId="urn:microsoft.com/office/officeart/2005/8/layout/lProcess2"/>
    <dgm:cxn modelId="{CF2F4837-3A9E-4EC8-8771-A4775AAFBDE7}" type="presParOf" srcId="{CE0DE076-5410-4620-9E54-8F2B714F8544}" destId="{AFEB8829-967D-4D72-AABE-230CDA718C1F}" srcOrd="0" destOrd="0" presId="urn:microsoft.com/office/officeart/2005/8/layout/lProcess2"/>
    <dgm:cxn modelId="{A7B0BA13-3ECE-48CF-BA8A-E8E74D50EB22}" type="presParOf" srcId="{CE0DE076-5410-4620-9E54-8F2B714F8544}" destId="{E0A82CFC-E9BE-4D08-86AC-582935B953E0}" srcOrd="1" destOrd="0" presId="urn:microsoft.com/office/officeart/2005/8/layout/lProcess2"/>
    <dgm:cxn modelId="{43CB3B8B-6277-462D-90C5-62A85681E5E0}" type="presParOf" srcId="{CE0DE076-5410-4620-9E54-8F2B714F8544}" destId="{33817E91-5606-44C4-8AF2-35B036785A81}" srcOrd="2" destOrd="0" presId="urn:microsoft.com/office/officeart/2005/8/layout/lProcess2"/>
    <dgm:cxn modelId="{14F56435-0385-4B56-87B9-382E67FDFFBC}" type="presParOf" srcId="{33817E91-5606-44C4-8AF2-35B036785A81}" destId="{16D87B96-691B-4369-A567-C560EBE9B3BF}" srcOrd="0" destOrd="0" presId="urn:microsoft.com/office/officeart/2005/8/layout/lProcess2"/>
    <dgm:cxn modelId="{84292EEA-4711-4E9D-8BB0-0F6D2173EA15}" type="presParOf" srcId="{16D87B96-691B-4369-A567-C560EBE9B3BF}" destId="{FBBFAB89-6C7D-46A4-B09F-98E8234542CC}" srcOrd="0" destOrd="0" presId="urn:microsoft.com/office/officeart/2005/8/layout/lProcess2"/>
    <dgm:cxn modelId="{922CEC1D-31D5-4C33-BFC2-4EB025822289}" type="presParOf" srcId="{16D87B96-691B-4369-A567-C560EBE9B3BF}" destId="{C5BDB7BD-784D-491B-A2E9-88DBECF3FB6F}" srcOrd="1" destOrd="0" presId="urn:microsoft.com/office/officeart/2005/8/layout/lProcess2"/>
    <dgm:cxn modelId="{7C532FA6-BE61-4D71-9145-A67FE637B6BC}" type="presParOf" srcId="{16D87B96-691B-4369-A567-C560EBE9B3BF}" destId="{1B2A22ED-46C6-4D9A-ADB8-459056FBFB6F}" srcOrd="2" destOrd="0" presId="urn:microsoft.com/office/officeart/2005/8/layout/lProcess2"/>
    <dgm:cxn modelId="{729DDA08-78AD-40B5-A82A-C56E3D60BC68}" type="presParOf" srcId="{16D87B96-691B-4369-A567-C560EBE9B3BF}" destId="{906A16E9-8BE4-4C76-AB12-67A46DF2083A}" srcOrd="3" destOrd="0" presId="urn:microsoft.com/office/officeart/2005/8/layout/lProcess2"/>
    <dgm:cxn modelId="{09EA699A-A71A-4470-BB1B-4D7E240AC6C7}" type="presParOf" srcId="{16D87B96-691B-4369-A567-C560EBE9B3BF}" destId="{68C7AE6F-C50E-4A07-BA66-88906D1213AD}" srcOrd="4" destOrd="0" presId="urn:microsoft.com/office/officeart/2005/8/layout/lProcess2"/>
    <dgm:cxn modelId="{BC142F16-D88F-47A1-947D-A449E1AEBDAB}" type="presParOf" srcId="{16D87B96-691B-4369-A567-C560EBE9B3BF}" destId="{CA0A90FE-1689-42D9-9C54-24378371CF3D}" srcOrd="5" destOrd="0" presId="urn:microsoft.com/office/officeart/2005/8/layout/lProcess2"/>
    <dgm:cxn modelId="{F7A7F3DC-C223-46F2-AFBC-D5D4D56FC583}" type="presParOf" srcId="{16D87B96-691B-4369-A567-C560EBE9B3BF}" destId="{097A2AE8-D774-46B4-813A-806015DBF35B}" srcOrd="6" destOrd="0" presId="urn:microsoft.com/office/officeart/2005/8/layout/lProcess2"/>
    <dgm:cxn modelId="{CB8F0984-402D-40ED-BAC4-4D3745FABFE3}" type="presParOf" srcId="{FEF4C9A0-E200-4BB9-8C96-2F95A0116EE0}" destId="{9F396D56-FE0B-4092-BE09-B74C4E471FFA}" srcOrd="3" destOrd="0" presId="urn:microsoft.com/office/officeart/2005/8/layout/lProcess2"/>
    <dgm:cxn modelId="{146BF566-330B-4F99-B4CD-60472AF703CA}" type="presParOf" srcId="{FEF4C9A0-E200-4BB9-8C96-2F95A0116EE0}" destId="{28096B4E-56E4-4DD0-9D58-9BB15D53C649}" srcOrd="4" destOrd="0" presId="urn:microsoft.com/office/officeart/2005/8/layout/lProcess2"/>
    <dgm:cxn modelId="{D86D8557-7233-4E67-8609-004A13EFA9A9}" type="presParOf" srcId="{28096B4E-56E4-4DD0-9D58-9BB15D53C649}" destId="{D83181E2-6F94-4373-B8C8-43EDBA1B5DEF}" srcOrd="0" destOrd="0" presId="urn:microsoft.com/office/officeart/2005/8/layout/lProcess2"/>
    <dgm:cxn modelId="{4026CFC2-7DDF-42A6-BF46-81812D6012D9}" type="presParOf" srcId="{28096B4E-56E4-4DD0-9D58-9BB15D53C649}" destId="{42DB3F62-9ACB-436C-BB40-9EAE6655CBEB}" srcOrd="1" destOrd="0" presId="urn:microsoft.com/office/officeart/2005/8/layout/lProcess2"/>
    <dgm:cxn modelId="{98E40713-6BD3-4BA0-9786-94950973DEA7}" type="presParOf" srcId="{28096B4E-56E4-4DD0-9D58-9BB15D53C649}" destId="{B393E0A0-CF26-43D0-B259-592254A69F01}" srcOrd="2" destOrd="0" presId="urn:microsoft.com/office/officeart/2005/8/layout/lProcess2"/>
    <dgm:cxn modelId="{0F0BB83F-9864-47F9-B2E3-577ACCBF9498}" type="presParOf" srcId="{B393E0A0-CF26-43D0-B259-592254A69F01}" destId="{B33BC0D6-7AA8-4354-A4FF-8B4FEAD3E4F9}" srcOrd="0" destOrd="0" presId="urn:microsoft.com/office/officeart/2005/8/layout/lProcess2"/>
    <dgm:cxn modelId="{AE9582DD-FAF7-42E9-A527-CC360BF40B61}" type="presParOf" srcId="{B33BC0D6-7AA8-4354-A4FF-8B4FEAD3E4F9}" destId="{643E88FC-5C25-4CD8-8707-20EB98A09BAC}" srcOrd="0" destOrd="0" presId="urn:microsoft.com/office/officeart/2005/8/layout/lProcess2"/>
    <dgm:cxn modelId="{9866736A-C053-421C-A529-0C10869BD11A}" type="presParOf" srcId="{B33BC0D6-7AA8-4354-A4FF-8B4FEAD3E4F9}" destId="{DCCA346D-0C85-4D5E-A6DF-C97A0A6688A5}" srcOrd="1" destOrd="0" presId="urn:microsoft.com/office/officeart/2005/8/layout/lProcess2"/>
    <dgm:cxn modelId="{00AB02C4-1386-4050-90C6-C6410794BA7C}" type="presParOf" srcId="{B33BC0D6-7AA8-4354-A4FF-8B4FEAD3E4F9}" destId="{36AE8FF2-707B-4277-AE92-F8E7DFEE4EBD}" srcOrd="2" destOrd="0" presId="urn:microsoft.com/office/officeart/2005/8/layout/lProcess2"/>
    <dgm:cxn modelId="{0BB29532-09F6-47A1-B0D1-2461CC7A5CD1}" type="presParOf" srcId="{B33BC0D6-7AA8-4354-A4FF-8B4FEAD3E4F9}" destId="{BA5678DF-4141-46D7-8968-CCFDAFFA04BC}" srcOrd="3" destOrd="0" presId="urn:microsoft.com/office/officeart/2005/8/layout/lProcess2"/>
    <dgm:cxn modelId="{EB2D305A-BDAD-4139-99AF-3594654D50EB}" type="presParOf" srcId="{B33BC0D6-7AA8-4354-A4FF-8B4FEAD3E4F9}" destId="{8F95C0DD-AD37-43DB-93DD-37911F812654}" srcOrd="4"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55A80D3-A4A8-413B-B4B2-B9B29320045A}"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US"/>
        </a:p>
      </dgm:t>
    </dgm:pt>
    <dgm:pt modelId="{C0E46CDE-D43D-4134-839D-C587ECC4D87C}">
      <dgm:prSet phldrT="[Text]"/>
      <dgm:spPr/>
      <dgm:t>
        <a:bodyPr/>
        <a:lstStyle/>
        <a:p>
          <a:r>
            <a:rPr lang="en-US"/>
            <a:t>Regulatory &amp; Compliance</a:t>
          </a:r>
        </a:p>
      </dgm:t>
    </dgm:pt>
    <dgm:pt modelId="{21E624B2-AC32-4D64-AAD7-D227AFCD542A}" type="parTrans" cxnId="{A3BFB941-60D5-48C4-8885-778A8434DE01}">
      <dgm:prSet/>
      <dgm:spPr/>
      <dgm:t>
        <a:bodyPr/>
        <a:lstStyle/>
        <a:p>
          <a:endParaRPr lang="en-US"/>
        </a:p>
      </dgm:t>
    </dgm:pt>
    <dgm:pt modelId="{5EDD6790-2853-4A8B-ABEA-317F9F2ED539}" type="sibTrans" cxnId="{A3BFB941-60D5-48C4-8885-778A8434DE01}">
      <dgm:prSet/>
      <dgm:spPr/>
      <dgm:t>
        <a:bodyPr/>
        <a:lstStyle/>
        <a:p>
          <a:endParaRPr lang="en-US"/>
        </a:p>
      </dgm:t>
    </dgm:pt>
    <dgm:pt modelId="{D92733E2-729B-4098-83BC-B8A24EC62F2E}">
      <dgm:prSet phldrT="[Text]"/>
      <dgm:spPr/>
      <dgm:t>
        <a:bodyPr/>
        <a:lstStyle/>
        <a:p>
          <a:r>
            <a:rPr lang="en-US"/>
            <a:t>Education</a:t>
          </a:r>
        </a:p>
      </dgm:t>
    </dgm:pt>
    <dgm:pt modelId="{957CD012-C0E4-4558-8EF4-3977876383ED}" type="parTrans" cxnId="{C1E4DE61-37C6-4728-AFCD-167E1D30DEED}">
      <dgm:prSet/>
      <dgm:spPr/>
      <dgm:t>
        <a:bodyPr/>
        <a:lstStyle/>
        <a:p>
          <a:endParaRPr lang="en-US"/>
        </a:p>
      </dgm:t>
    </dgm:pt>
    <dgm:pt modelId="{8E1FFFBE-2978-4B9F-B509-7446BE40AB38}" type="sibTrans" cxnId="{C1E4DE61-37C6-4728-AFCD-167E1D30DEED}">
      <dgm:prSet/>
      <dgm:spPr/>
      <dgm:t>
        <a:bodyPr/>
        <a:lstStyle/>
        <a:p>
          <a:endParaRPr lang="en-US"/>
        </a:p>
      </dgm:t>
    </dgm:pt>
    <dgm:pt modelId="{887B136B-FEAE-42FF-9F39-656D6CF8ECF3}">
      <dgm:prSet phldrT="[Text]"/>
      <dgm:spPr/>
      <dgm:t>
        <a:bodyPr/>
        <a:lstStyle/>
        <a:p>
          <a:r>
            <a:rPr lang="en-US"/>
            <a:t>Quality Measures</a:t>
          </a:r>
        </a:p>
      </dgm:t>
    </dgm:pt>
    <dgm:pt modelId="{B3D18A5F-241C-4B9A-B93E-C65050656C51}" type="parTrans" cxnId="{07732980-E664-4828-A619-D4124EF807D9}">
      <dgm:prSet/>
      <dgm:spPr/>
      <dgm:t>
        <a:bodyPr/>
        <a:lstStyle/>
        <a:p>
          <a:endParaRPr lang="en-US"/>
        </a:p>
      </dgm:t>
    </dgm:pt>
    <dgm:pt modelId="{5088E0CF-83E4-480F-B3B1-7FD1D62CF084}" type="sibTrans" cxnId="{07732980-E664-4828-A619-D4124EF807D9}">
      <dgm:prSet/>
      <dgm:spPr/>
      <dgm:t>
        <a:bodyPr/>
        <a:lstStyle/>
        <a:p>
          <a:endParaRPr lang="en-US"/>
        </a:p>
      </dgm:t>
    </dgm:pt>
    <dgm:pt modelId="{80DCC7FC-6A2B-47F1-AAC7-DC77130486B5}">
      <dgm:prSet phldrT="[Text]"/>
      <dgm:spPr/>
      <dgm:t>
        <a:bodyPr/>
        <a:lstStyle/>
        <a:p>
          <a:r>
            <a:rPr lang="en-US"/>
            <a:t>Patient Experience</a:t>
          </a:r>
        </a:p>
      </dgm:t>
    </dgm:pt>
    <dgm:pt modelId="{2BF2BDF4-B6CE-4024-B45C-5770C1559364}" type="parTrans" cxnId="{9E29BA86-65DC-4908-96EC-F4BE825E7E2C}">
      <dgm:prSet/>
      <dgm:spPr/>
      <dgm:t>
        <a:bodyPr/>
        <a:lstStyle/>
        <a:p>
          <a:endParaRPr lang="en-US"/>
        </a:p>
      </dgm:t>
    </dgm:pt>
    <dgm:pt modelId="{936AF47A-EBEF-49AC-9E3B-055189503B98}" type="sibTrans" cxnId="{9E29BA86-65DC-4908-96EC-F4BE825E7E2C}">
      <dgm:prSet/>
      <dgm:spPr/>
      <dgm:t>
        <a:bodyPr/>
        <a:lstStyle/>
        <a:p>
          <a:endParaRPr lang="en-US"/>
        </a:p>
      </dgm:t>
    </dgm:pt>
    <dgm:pt modelId="{AB1E5AF1-FDF1-4305-874A-98825DA7C64D}">
      <dgm:prSet phldrT="[Text]"/>
      <dgm:spPr/>
      <dgm:t>
        <a:bodyPr/>
        <a:lstStyle/>
        <a:p>
          <a:r>
            <a:rPr lang="en-US"/>
            <a:t>Health System Measures</a:t>
          </a:r>
        </a:p>
      </dgm:t>
    </dgm:pt>
    <dgm:pt modelId="{4A241B11-D376-4CC4-ABFE-3BF8536D46FA}" type="parTrans" cxnId="{DAF083EF-1485-41A0-9B7E-FC743CEEA110}">
      <dgm:prSet/>
      <dgm:spPr/>
      <dgm:t>
        <a:bodyPr/>
        <a:lstStyle/>
        <a:p>
          <a:endParaRPr lang="en-US"/>
        </a:p>
      </dgm:t>
    </dgm:pt>
    <dgm:pt modelId="{02CB75AA-7661-477A-ACF6-187657C397A8}" type="sibTrans" cxnId="{DAF083EF-1485-41A0-9B7E-FC743CEEA110}">
      <dgm:prSet/>
      <dgm:spPr/>
      <dgm:t>
        <a:bodyPr/>
        <a:lstStyle/>
        <a:p>
          <a:endParaRPr lang="en-US"/>
        </a:p>
      </dgm:t>
    </dgm:pt>
    <dgm:pt modelId="{851AC8B7-A04E-4119-B61F-500A31D66839}">
      <dgm:prSet phldrT="[Text]"/>
      <dgm:spPr/>
      <dgm:t>
        <a:bodyPr/>
        <a:lstStyle/>
        <a:p>
          <a:r>
            <a:rPr lang="en-US"/>
            <a:t>30-day Readmission Rate</a:t>
          </a:r>
        </a:p>
      </dgm:t>
    </dgm:pt>
    <dgm:pt modelId="{3124D41A-D897-41F5-99FC-575690F34F95}" type="parTrans" cxnId="{4A0D69AB-ED6D-4E8E-8453-F1DAA323D8E7}">
      <dgm:prSet/>
      <dgm:spPr/>
      <dgm:t>
        <a:bodyPr/>
        <a:lstStyle/>
        <a:p>
          <a:endParaRPr lang="en-US"/>
        </a:p>
      </dgm:t>
    </dgm:pt>
    <dgm:pt modelId="{0EA2E30F-6BCE-44DA-997F-0F76EB66E5DA}" type="sibTrans" cxnId="{4A0D69AB-ED6D-4E8E-8453-F1DAA323D8E7}">
      <dgm:prSet/>
      <dgm:spPr/>
      <dgm:t>
        <a:bodyPr/>
        <a:lstStyle/>
        <a:p>
          <a:endParaRPr lang="en-US"/>
        </a:p>
      </dgm:t>
    </dgm:pt>
    <dgm:pt modelId="{1F2CA9C5-EE87-4F24-90AC-B9A514C0C8E2}">
      <dgm:prSet phldrT="[Text]"/>
      <dgm:spPr/>
      <dgm:t>
        <a:bodyPr/>
        <a:lstStyle/>
        <a:p>
          <a:r>
            <a:rPr lang="en-US"/>
            <a:t>Unplanned Return to OR Rate</a:t>
          </a:r>
        </a:p>
      </dgm:t>
    </dgm:pt>
    <dgm:pt modelId="{38FF249E-B539-4DC6-980C-1B3B4C59E6AB}" type="parTrans" cxnId="{DEAEA7CB-A00E-4971-9022-59DFFDA47494}">
      <dgm:prSet/>
      <dgm:spPr/>
      <dgm:t>
        <a:bodyPr/>
        <a:lstStyle/>
        <a:p>
          <a:endParaRPr lang="en-US"/>
        </a:p>
      </dgm:t>
    </dgm:pt>
    <dgm:pt modelId="{1B3F6CD1-8827-4246-9D40-8ABE1C3A208F}" type="sibTrans" cxnId="{DEAEA7CB-A00E-4971-9022-59DFFDA47494}">
      <dgm:prSet/>
      <dgm:spPr/>
      <dgm:t>
        <a:bodyPr/>
        <a:lstStyle/>
        <a:p>
          <a:endParaRPr lang="en-US"/>
        </a:p>
      </dgm:t>
    </dgm:pt>
    <dgm:pt modelId="{4920E8FF-442F-4AFA-BAFA-B22613D37B88}">
      <dgm:prSet phldrT="[Text]"/>
      <dgm:spPr/>
      <dgm:t>
        <a:bodyPr/>
        <a:lstStyle/>
        <a:p>
          <a:r>
            <a:rPr lang="en-US"/>
            <a:t>Coding Documentation Improvement/DRG</a:t>
          </a:r>
        </a:p>
      </dgm:t>
    </dgm:pt>
    <dgm:pt modelId="{E578337C-7B5F-40B8-AE4D-A263C128E683}" type="parTrans" cxnId="{58D0F53F-E57B-4F7E-BB1E-6003F060B64C}">
      <dgm:prSet/>
      <dgm:spPr/>
      <dgm:t>
        <a:bodyPr/>
        <a:lstStyle/>
        <a:p>
          <a:endParaRPr lang="en-US"/>
        </a:p>
      </dgm:t>
    </dgm:pt>
    <dgm:pt modelId="{C53E356A-C691-4AA0-AA45-9DB9E85B3395}" type="sibTrans" cxnId="{58D0F53F-E57B-4F7E-BB1E-6003F060B64C}">
      <dgm:prSet/>
      <dgm:spPr/>
      <dgm:t>
        <a:bodyPr/>
        <a:lstStyle/>
        <a:p>
          <a:endParaRPr lang="en-US"/>
        </a:p>
      </dgm:t>
    </dgm:pt>
    <dgm:pt modelId="{A4D0F10C-96FC-4397-809B-7F6FE34D32EA}">
      <dgm:prSet phldrT="[Text]"/>
      <dgm:spPr/>
      <dgm:t>
        <a:bodyPr/>
        <a:lstStyle/>
        <a:p>
          <a:r>
            <a:rPr lang="en-US"/>
            <a:t>Needle Stick Prevention Quality Improvement Project</a:t>
          </a:r>
        </a:p>
      </dgm:t>
    </dgm:pt>
    <dgm:pt modelId="{C9DF411A-A74F-4027-9DCD-8877F3A40BA7}" type="parTrans" cxnId="{662ECAFA-8443-4589-8ACD-03195099AB1C}">
      <dgm:prSet/>
      <dgm:spPr/>
      <dgm:t>
        <a:bodyPr/>
        <a:lstStyle/>
        <a:p>
          <a:endParaRPr lang="en-US"/>
        </a:p>
      </dgm:t>
    </dgm:pt>
    <dgm:pt modelId="{2EBDE828-2703-4CD4-BBFD-16EFFAD246DE}" type="sibTrans" cxnId="{662ECAFA-8443-4589-8ACD-03195099AB1C}">
      <dgm:prSet/>
      <dgm:spPr/>
      <dgm:t>
        <a:bodyPr/>
        <a:lstStyle/>
        <a:p>
          <a:endParaRPr lang="en-US"/>
        </a:p>
      </dgm:t>
    </dgm:pt>
    <dgm:pt modelId="{5CB15CA6-F1EB-42A7-AF21-5D065509D08A}">
      <dgm:prSet custT="1"/>
      <dgm:spPr/>
      <dgm:t>
        <a:bodyPr/>
        <a:lstStyle/>
        <a:p>
          <a:r>
            <a:rPr lang="en-US" sz="1600" b="1"/>
            <a:t>Access – Visits in 7/14 days post IP</a:t>
          </a:r>
        </a:p>
      </dgm:t>
    </dgm:pt>
    <dgm:pt modelId="{81979932-2501-40CC-AB85-514CB5C299B8}" type="parTrans" cxnId="{CCAFCAE7-88A6-4075-86E5-D9680DBA6B02}">
      <dgm:prSet/>
      <dgm:spPr/>
    </dgm:pt>
    <dgm:pt modelId="{253388C0-2A9D-449A-9700-046D00818D88}" type="sibTrans" cxnId="{CCAFCAE7-88A6-4075-86E5-D9680DBA6B02}">
      <dgm:prSet/>
      <dgm:spPr/>
    </dgm:pt>
    <dgm:pt modelId="{FEF4C9A0-E200-4BB9-8C96-2F95A0116EE0}" type="pres">
      <dgm:prSet presAssocID="{455A80D3-A4A8-413B-B4B2-B9B29320045A}" presName="theList" presStyleCnt="0">
        <dgm:presLayoutVars>
          <dgm:dir/>
          <dgm:animLvl val="lvl"/>
          <dgm:resizeHandles val="exact"/>
        </dgm:presLayoutVars>
      </dgm:prSet>
      <dgm:spPr/>
    </dgm:pt>
    <dgm:pt modelId="{64D01741-C912-471E-847D-A63D949FE94B}" type="pres">
      <dgm:prSet presAssocID="{C0E46CDE-D43D-4134-839D-C587ECC4D87C}" presName="compNode" presStyleCnt="0"/>
      <dgm:spPr/>
    </dgm:pt>
    <dgm:pt modelId="{55A3B56D-9E5B-430E-BDE2-E6D2BE10E3B7}" type="pres">
      <dgm:prSet presAssocID="{C0E46CDE-D43D-4134-839D-C587ECC4D87C}" presName="aNode" presStyleLbl="bgShp" presStyleIdx="0" presStyleCnt="3"/>
      <dgm:spPr/>
    </dgm:pt>
    <dgm:pt modelId="{BEF92A80-F8AF-4C9C-B98E-E3B0518B5FD2}" type="pres">
      <dgm:prSet presAssocID="{C0E46CDE-D43D-4134-839D-C587ECC4D87C}" presName="textNode" presStyleLbl="bgShp" presStyleIdx="0" presStyleCnt="3"/>
      <dgm:spPr/>
    </dgm:pt>
    <dgm:pt modelId="{434E929C-560A-4117-B87F-E88977B38C1C}" type="pres">
      <dgm:prSet presAssocID="{C0E46CDE-D43D-4134-839D-C587ECC4D87C}" presName="compChildNode" presStyleCnt="0"/>
      <dgm:spPr/>
    </dgm:pt>
    <dgm:pt modelId="{35D0F162-48EC-412A-BE7A-7A3A6B6E26E5}" type="pres">
      <dgm:prSet presAssocID="{C0E46CDE-D43D-4134-839D-C587ECC4D87C}" presName="theInnerList" presStyleCnt="0"/>
      <dgm:spPr/>
    </dgm:pt>
    <dgm:pt modelId="{3670AA21-94BC-4D99-A064-0B94C0387D10}" type="pres">
      <dgm:prSet presAssocID="{D92733E2-729B-4098-83BC-B8A24EC62F2E}" presName="childNode" presStyleLbl="node1" presStyleIdx="0" presStyleCnt="7">
        <dgm:presLayoutVars>
          <dgm:bulletEnabled val="1"/>
        </dgm:presLayoutVars>
      </dgm:prSet>
      <dgm:spPr/>
    </dgm:pt>
    <dgm:pt modelId="{DB4F1A19-F0F9-40C8-A140-B5C93C06B7D9}" type="pres">
      <dgm:prSet presAssocID="{C0E46CDE-D43D-4134-839D-C587ECC4D87C}" presName="aSpace" presStyleCnt="0"/>
      <dgm:spPr/>
    </dgm:pt>
    <dgm:pt modelId="{CE0DE076-5410-4620-9E54-8F2B714F8544}" type="pres">
      <dgm:prSet presAssocID="{887B136B-FEAE-42FF-9F39-656D6CF8ECF3}" presName="compNode" presStyleCnt="0"/>
      <dgm:spPr/>
    </dgm:pt>
    <dgm:pt modelId="{AFEB8829-967D-4D72-AABE-230CDA718C1F}" type="pres">
      <dgm:prSet presAssocID="{887B136B-FEAE-42FF-9F39-656D6CF8ECF3}" presName="aNode" presStyleLbl="bgShp" presStyleIdx="1" presStyleCnt="3"/>
      <dgm:spPr/>
    </dgm:pt>
    <dgm:pt modelId="{E0A82CFC-E9BE-4D08-86AC-582935B953E0}" type="pres">
      <dgm:prSet presAssocID="{887B136B-FEAE-42FF-9F39-656D6CF8ECF3}" presName="textNode" presStyleLbl="bgShp" presStyleIdx="1" presStyleCnt="3"/>
      <dgm:spPr/>
    </dgm:pt>
    <dgm:pt modelId="{33817E91-5606-44C4-8AF2-35B036785A81}" type="pres">
      <dgm:prSet presAssocID="{887B136B-FEAE-42FF-9F39-656D6CF8ECF3}" presName="compChildNode" presStyleCnt="0"/>
      <dgm:spPr/>
    </dgm:pt>
    <dgm:pt modelId="{16D87B96-691B-4369-A567-C560EBE9B3BF}" type="pres">
      <dgm:prSet presAssocID="{887B136B-FEAE-42FF-9F39-656D6CF8ECF3}" presName="theInnerList" presStyleCnt="0"/>
      <dgm:spPr/>
    </dgm:pt>
    <dgm:pt modelId="{FBBFAB89-6C7D-46A4-B09F-98E8234542CC}" type="pres">
      <dgm:prSet presAssocID="{80DCC7FC-6A2B-47F1-AAC7-DC77130486B5}" presName="childNode" presStyleLbl="node1" presStyleIdx="1" presStyleCnt="7">
        <dgm:presLayoutVars>
          <dgm:bulletEnabled val="1"/>
        </dgm:presLayoutVars>
      </dgm:prSet>
      <dgm:spPr/>
    </dgm:pt>
    <dgm:pt modelId="{C5BDB7BD-784D-491B-A2E9-88DBECF3FB6F}" type="pres">
      <dgm:prSet presAssocID="{80DCC7FC-6A2B-47F1-AAC7-DC77130486B5}" presName="aSpace2" presStyleCnt="0"/>
      <dgm:spPr/>
    </dgm:pt>
    <dgm:pt modelId="{1B2A22ED-46C6-4D9A-ADB8-459056FBFB6F}" type="pres">
      <dgm:prSet presAssocID="{851AC8B7-A04E-4119-B61F-500A31D66839}" presName="childNode" presStyleLbl="node1" presStyleIdx="2" presStyleCnt="7">
        <dgm:presLayoutVars>
          <dgm:bulletEnabled val="1"/>
        </dgm:presLayoutVars>
      </dgm:prSet>
      <dgm:spPr/>
    </dgm:pt>
    <dgm:pt modelId="{0C9780AC-F2F5-41E2-8A5F-1DB233FD44AB}" type="pres">
      <dgm:prSet presAssocID="{851AC8B7-A04E-4119-B61F-500A31D66839}" presName="aSpace2" presStyleCnt="0"/>
      <dgm:spPr/>
    </dgm:pt>
    <dgm:pt modelId="{1F9C8CFB-5D61-465E-A6C4-5279A87555D4}" type="pres">
      <dgm:prSet presAssocID="{1F2CA9C5-EE87-4F24-90AC-B9A514C0C8E2}" presName="childNode" presStyleLbl="node1" presStyleIdx="3" presStyleCnt="7">
        <dgm:presLayoutVars>
          <dgm:bulletEnabled val="1"/>
        </dgm:presLayoutVars>
      </dgm:prSet>
      <dgm:spPr/>
    </dgm:pt>
    <dgm:pt modelId="{9F396D56-FE0B-4092-BE09-B74C4E471FFA}" type="pres">
      <dgm:prSet presAssocID="{887B136B-FEAE-42FF-9F39-656D6CF8ECF3}" presName="aSpace" presStyleCnt="0"/>
      <dgm:spPr/>
    </dgm:pt>
    <dgm:pt modelId="{28096B4E-56E4-4DD0-9D58-9BB15D53C649}" type="pres">
      <dgm:prSet presAssocID="{AB1E5AF1-FDF1-4305-874A-98825DA7C64D}" presName="compNode" presStyleCnt="0"/>
      <dgm:spPr/>
    </dgm:pt>
    <dgm:pt modelId="{D83181E2-6F94-4373-B8C8-43EDBA1B5DEF}" type="pres">
      <dgm:prSet presAssocID="{AB1E5AF1-FDF1-4305-874A-98825DA7C64D}" presName="aNode" presStyleLbl="bgShp" presStyleIdx="2" presStyleCnt="3"/>
      <dgm:spPr/>
    </dgm:pt>
    <dgm:pt modelId="{42DB3F62-9ACB-436C-BB40-9EAE6655CBEB}" type="pres">
      <dgm:prSet presAssocID="{AB1E5AF1-FDF1-4305-874A-98825DA7C64D}" presName="textNode" presStyleLbl="bgShp" presStyleIdx="2" presStyleCnt="3"/>
      <dgm:spPr/>
    </dgm:pt>
    <dgm:pt modelId="{B393E0A0-CF26-43D0-B259-592254A69F01}" type="pres">
      <dgm:prSet presAssocID="{AB1E5AF1-FDF1-4305-874A-98825DA7C64D}" presName="compChildNode" presStyleCnt="0"/>
      <dgm:spPr/>
    </dgm:pt>
    <dgm:pt modelId="{B33BC0D6-7AA8-4354-A4FF-8B4FEAD3E4F9}" type="pres">
      <dgm:prSet presAssocID="{AB1E5AF1-FDF1-4305-874A-98825DA7C64D}" presName="theInnerList" presStyleCnt="0"/>
      <dgm:spPr/>
    </dgm:pt>
    <dgm:pt modelId="{93FB0EA9-C818-4E42-87A4-71E21ACD9BD1}" type="pres">
      <dgm:prSet presAssocID="{4920E8FF-442F-4AFA-BAFA-B22613D37B88}" presName="childNode" presStyleLbl="node1" presStyleIdx="4" presStyleCnt="7" custLinFactY="100000" custLinFactNeighborX="-1007" custLinFactNeighborY="105001">
        <dgm:presLayoutVars>
          <dgm:bulletEnabled val="1"/>
        </dgm:presLayoutVars>
      </dgm:prSet>
      <dgm:spPr/>
    </dgm:pt>
    <dgm:pt modelId="{E109B8EA-D8C9-4E0F-A011-D8FDD2319702}" type="pres">
      <dgm:prSet presAssocID="{4920E8FF-442F-4AFA-BAFA-B22613D37B88}" presName="aSpace2" presStyleCnt="0"/>
      <dgm:spPr/>
    </dgm:pt>
    <dgm:pt modelId="{F1C0D5D2-B292-4C67-ADD7-8039016B67FE}" type="pres">
      <dgm:prSet presAssocID="{5CB15CA6-F1EB-42A7-AF21-5D065509D08A}" presName="childNode" presStyleLbl="node1" presStyleIdx="5" presStyleCnt="7" custLinFactY="-100026" custLinFactNeighborX="1007" custLinFactNeighborY="-200000">
        <dgm:presLayoutVars>
          <dgm:bulletEnabled val="1"/>
        </dgm:presLayoutVars>
      </dgm:prSet>
      <dgm:spPr/>
    </dgm:pt>
    <dgm:pt modelId="{0A296DF2-86B5-4D6B-90C3-89F7927FA8DF}" type="pres">
      <dgm:prSet presAssocID="{5CB15CA6-F1EB-42A7-AF21-5D065509D08A}" presName="aSpace2" presStyleCnt="0"/>
      <dgm:spPr/>
    </dgm:pt>
    <dgm:pt modelId="{AB9A0FE0-13D6-487E-8A44-1B142C415A6D}" type="pres">
      <dgm:prSet presAssocID="{A4D0F10C-96FC-4397-809B-7F6FE34D32EA}" presName="childNode" presStyleLbl="node1" presStyleIdx="6" presStyleCnt="7">
        <dgm:presLayoutVars>
          <dgm:bulletEnabled val="1"/>
        </dgm:presLayoutVars>
      </dgm:prSet>
      <dgm:spPr/>
    </dgm:pt>
  </dgm:ptLst>
  <dgm:cxnLst>
    <dgm:cxn modelId="{7C313915-726A-4A6F-979D-051CFD16CDAA}" type="presOf" srcId="{AB1E5AF1-FDF1-4305-874A-98825DA7C64D}" destId="{D83181E2-6F94-4373-B8C8-43EDBA1B5DEF}" srcOrd="0" destOrd="0" presId="urn:microsoft.com/office/officeart/2005/8/layout/lProcess2"/>
    <dgm:cxn modelId="{EF03AC17-9DD3-4D3E-A7DE-BB3EEEE7E0D9}" type="presOf" srcId="{5CB15CA6-F1EB-42A7-AF21-5D065509D08A}" destId="{F1C0D5D2-B292-4C67-ADD7-8039016B67FE}" srcOrd="0" destOrd="0" presId="urn:microsoft.com/office/officeart/2005/8/layout/lProcess2"/>
    <dgm:cxn modelId="{3009901D-8578-4D01-83FD-92C40E5EE7F0}" type="presOf" srcId="{80DCC7FC-6A2B-47F1-AAC7-DC77130486B5}" destId="{FBBFAB89-6C7D-46A4-B09F-98E8234542CC}" srcOrd="0" destOrd="0" presId="urn:microsoft.com/office/officeart/2005/8/layout/lProcess2"/>
    <dgm:cxn modelId="{B726B53A-04CB-4FD9-A7D6-0EAFC1D50154}" type="presOf" srcId="{4920E8FF-442F-4AFA-BAFA-B22613D37B88}" destId="{93FB0EA9-C818-4E42-87A4-71E21ACD9BD1}" srcOrd="0" destOrd="0" presId="urn:microsoft.com/office/officeart/2005/8/layout/lProcess2"/>
    <dgm:cxn modelId="{58D0F53F-E57B-4F7E-BB1E-6003F060B64C}" srcId="{AB1E5AF1-FDF1-4305-874A-98825DA7C64D}" destId="{4920E8FF-442F-4AFA-BAFA-B22613D37B88}" srcOrd="0" destOrd="0" parTransId="{E578337C-7B5F-40B8-AE4D-A263C128E683}" sibTransId="{C53E356A-C691-4AA0-AA45-9DB9E85B3395}"/>
    <dgm:cxn modelId="{A3BFB941-60D5-48C4-8885-778A8434DE01}" srcId="{455A80D3-A4A8-413B-B4B2-B9B29320045A}" destId="{C0E46CDE-D43D-4134-839D-C587ECC4D87C}" srcOrd="0" destOrd="0" parTransId="{21E624B2-AC32-4D64-AAD7-D227AFCD542A}" sibTransId="{5EDD6790-2853-4A8B-ABEA-317F9F2ED539}"/>
    <dgm:cxn modelId="{C1E4DE61-37C6-4728-AFCD-167E1D30DEED}" srcId="{C0E46CDE-D43D-4134-839D-C587ECC4D87C}" destId="{D92733E2-729B-4098-83BC-B8A24EC62F2E}" srcOrd="0" destOrd="0" parTransId="{957CD012-C0E4-4558-8EF4-3977876383ED}" sibTransId="{8E1FFFBE-2978-4B9F-B509-7446BE40AB38}"/>
    <dgm:cxn modelId="{FE827164-ED9C-49CB-A49B-94F4257503EC}" type="presOf" srcId="{D92733E2-729B-4098-83BC-B8A24EC62F2E}" destId="{3670AA21-94BC-4D99-A064-0B94C0387D10}" srcOrd="0" destOrd="0" presId="urn:microsoft.com/office/officeart/2005/8/layout/lProcess2"/>
    <dgm:cxn modelId="{B6327A4C-94BB-4FEF-BD0B-92CCA5FAC57D}" type="presOf" srcId="{887B136B-FEAE-42FF-9F39-656D6CF8ECF3}" destId="{E0A82CFC-E9BE-4D08-86AC-582935B953E0}" srcOrd="1" destOrd="0" presId="urn:microsoft.com/office/officeart/2005/8/layout/lProcess2"/>
    <dgm:cxn modelId="{4F303855-9250-47C8-B698-81E9173CAF68}" type="presOf" srcId="{AB1E5AF1-FDF1-4305-874A-98825DA7C64D}" destId="{42DB3F62-9ACB-436C-BB40-9EAE6655CBEB}" srcOrd="1" destOrd="0" presId="urn:microsoft.com/office/officeart/2005/8/layout/lProcess2"/>
    <dgm:cxn modelId="{07732980-E664-4828-A619-D4124EF807D9}" srcId="{455A80D3-A4A8-413B-B4B2-B9B29320045A}" destId="{887B136B-FEAE-42FF-9F39-656D6CF8ECF3}" srcOrd="1" destOrd="0" parTransId="{B3D18A5F-241C-4B9A-B93E-C65050656C51}" sibTransId="{5088E0CF-83E4-480F-B3B1-7FD1D62CF084}"/>
    <dgm:cxn modelId="{9E29BA86-65DC-4908-96EC-F4BE825E7E2C}" srcId="{887B136B-FEAE-42FF-9F39-656D6CF8ECF3}" destId="{80DCC7FC-6A2B-47F1-AAC7-DC77130486B5}" srcOrd="0" destOrd="0" parTransId="{2BF2BDF4-B6CE-4024-B45C-5770C1559364}" sibTransId="{936AF47A-EBEF-49AC-9E3B-055189503B98}"/>
    <dgm:cxn modelId="{794ABDA4-063D-45D1-9447-88BC45F5FC85}" type="presOf" srcId="{C0E46CDE-D43D-4134-839D-C587ECC4D87C}" destId="{55A3B56D-9E5B-430E-BDE2-E6D2BE10E3B7}" srcOrd="0" destOrd="0" presId="urn:microsoft.com/office/officeart/2005/8/layout/lProcess2"/>
    <dgm:cxn modelId="{D06B5BAA-069D-4337-A58F-6E0307804877}" type="presOf" srcId="{887B136B-FEAE-42FF-9F39-656D6CF8ECF3}" destId="{AFEB8829-967D-4D72-AABE-230CDA718C1F}" srcOrd="0" destOrd="0" presId="urn:microsoft.com/office/officeart/2005/8/layout/lProcess2"/>
    <dgm:cxn modelId="{4A0D69AB-ED6D-4E8E-8453-F1DAA323D8E7}" srcId="{887B136B-FEAE-42FF-9F39-656D6CF8ECF3}" destId="{851AC8B7-A04E-4119-B61F-500A31D66839}" srcOrd="1" destOrd="0" parTransId="{3124D41A-D897-41F5-99FC-575690F34F95}" sibTransId="{0EA2E30F-6BCE-44DA-997F-0F76EB66E5DA}"/>
    <dgm:cxn modelId="{41CF9EB2-1E73-4A20-8A99-53F5FB6831E0}" type="presOf" srcId="{455A80D3-A4A8-413B-B4B2-B9B29320045A}" destId="{FEF4C9A0-E200-4BB9-8C96-2F95A0116EE0}" srcOrd="0" destOrd="0" presId="urn:microsoft.com/office/officeart/2005/8/layout/lProcess2"/>
    <dgm:cxn modelId="{A30B52B5-1B1B-4F58-9F7F-47EF9FE01296}" type="presOf" srcId="{851AC8B7-A04E-4119-B61F-500A31D66839}" destId="{1B2A22ED-46C6-4D9A-ADB8-459056FBFB6F}" srcOrd="0" destOrd="0" presId="urn:microsoft.com/office/officeart/2005/8/layout/lProcess2"/>
    <dgm:cxn modelId="{0597A7CB-B5FC-49C1-B759-39F1565F408D}" type="presOf" srcId="{C0E46CDE-D43D-4134-839D-C587ECC4D87C}" destId="{BEF92A80-F8AF-4C9C-B98E-E3B0518B5FD2}" srcOrd="1" destOrd="0" presId="urn:microsoft.com/office/officeart/2005/8/layout/lProcess2"/>
    <dgm:cxn modelId="{DEAEA7CB-A00E-4971-9022-59DFFDA47494}" srcId="{887B136B-FEAE-42FF-9F39-656D6CF8ECF3}" destId="{1F2CA9C5-EE87-4F24-90AC-B9A514C0C8E2}" srcOrd="2" destOrd="0" parTransId="{38FF249E-B539-4DC6-980C-1B3B4C59E6AB}" sibTransId="{1B3F6CD1-8827-4246-9D40-8ABE1C3A208F}"/>
    <dgm:cxn modelId="{CCAFCAE7-88A6-4075-86E5-D9680DBA6B02}" srcId="{AB1E5AF1-FDF1-4305-874A-98825DA7C64D}" destId="{5CB15CA6-F1EB-42A7-AF21-5D065509D08A}" srcOrd="1" destOrd="0" parTransId="{81979932-2501-40CC-AB85-514CB5C299B8}" sibTransId="{253388C0-2A9D-449A-9700-046D00818D88}"/>
    <dgm:cxn modelId="{DAF083EF-1485-41A0-9B7E-FC743CEEA110}" srcId="{455A80D3-A4A8-413B-B4B2-B9B29320045A}" destId="{AB1E5AF1-FDF1-4305-874A-98825DA7C64D}" srcOrd="2" destOrd="0" parTransId="{4A241B11-D376-4CC4-ABFE-3BF8536D46FA}" sibTransId="{02CB75AA-7661-477A-ACF6-187657C397A8}"/>
    <dgm:cxn modelId="{44A92AF3-9338-47AF-8019-A5FBDF5A5C6E}" type="presOf" srcId="{1F2CA9C5-EE87-4F24-90AC-B9A514C0C8E2}" destId="{1F9C8CFB-5D61-465E-A6C4-5279A87555D4}" srcOrd="0" destOrd="0" presId="urn:microsoft.com/office/officeart/2005/8/layout/lProcess2"/>
    <dgm:cxn modelId="{F37EDEF8-1E3D-4DC7-A5DB-009045327C76}" type="presOf" srcId="{A4D0F10C-96FC-4397-809B-7F6FE34D32EA}" destId="{AB9A0FE0-13D6-487E-8A44-1B142C415A6D}" srcOrd="0" destOrd="0" presId="urn:microsoft.com/office/officeart/2005/8/layout/lProcess2"/>
    <dgm:cxn modelId="{662ECAFA-8443-4589-8ACD-03195099AB1C}" srcId="{AB1E5AF1-FDF1-4305-874A-98825DA7C64D}" destId="{A4D0F10C-96FC-4397-809B-7F6FE34D32EA}" srcOrd="2" destOrd="0" parTransId="{C9DF411A-A74F-4027-9DCD-8877F3A40BA7}" sibTransId="{2EBDE828-2703-4CD4-BBFD-16EFFAD246DE}"/>
    <dgm:cxn modelId="{F2216B50-8096-4D34-A17C-9CE9D2C29DDA}" type="presParOf" srcId="{FEF4C9A0-E200-4BB9-8C96-2F95A0116EE0}" destId="{64D01741-C912-471E-847D-A63D949FE94B}" srcOrd="0" destOrd="0" presId="urn:microsoft.com/office/officeart/2005/8/layout/lProcess2"/>
    <dgm:cxn modelId="{C1527A83-6E6F-41F0-B624-7BC214F7EE10}" type="presParOf" srcId="{64D01741-C912-471E-847D-A63D949FE94B}" destId="{55A3B56D-9E5B-430E-BDE2-E6D2BE10E3B7}" srcOrd="0" destOrd="0" presId="urn:microsoft.com/office/officeart/2005/8/layout/lProcess2"/>
    <dgm:cxn modelId="{D156A1EC-5288-478E-85FC-CF6DF8A7F78F}" type="presParOf" srcId="{64D01741-C912-471E-847D-A63D949FE94B}" destId="{BEF92A80-F8AF-4C9C-B98E-E3B0518B5FD2}" srcOrd="1" destOrd="0" presId="urn:microsoft.com/office/officeart/2005/8/layout/lProcess2"/>
    <dgm:cxn modelId="{011C9D9D-901D-4564-81A2-1EA7843AE8FA}" type="presParOf" srcId="{64D01741-C912-471E-847D-A63D949FE94B}" destId="{434E929C-560A-4117-B87F-E88977B38C1C}" srcOrd="2" destOrd="0" presId="urn:microsoft.com/office/officeart/2005/8/layout/lProcess2"/>
    <dgm:cxn modelId="{9B4F25AB-AD47-41DF-836A-1C3E79FBA4CB}" type="presParOf" srcId="{434E929C-560A-4117-B87F-E88977B38C1C}" destId="{35D0F162-48EC-412A-BE7A-7A3A6B6E26E5}" srcOrd="0" destOrd="0" presId="urn:microsoft.com/office/officeart/2005/8/layout/lProcess2"/>
    <dgm:cxn modelId="{10E9BD86-9C9D-434C-B04A-C340BE1824D8}" type="presParOf" srcId="{35D0F162-48EC-412A-BE7A-7A3A6B6E26E5}" destId="{3670AA21-94BC-4D99-A064-0B94C0387D10}" srcOrd="0" destOrd="0" presId="urn:microsoft.com/office/officeart/2005/8/layout/lProcess2"/>
    <dgm:cxn modelId="{91FC6D94-2035-430E-A498-A0119702CBAD}" type="presParOf" srcId="{FEF4C9A0-E200-4BB9-8C96-2F95A0116EE0}" destId="{DB4F1A19-F0F9-40C8-A140-B5C93C06B7D9}" srcOrd="1" destOrd="0" presId="urn:microsoft.com/office/officeart/2005/8/layout/lProcess2"/>
    <dgm:cxn modelId="{61B86B32-6752-4E34-93A3-071F04D38C6B}" type="presParOf" srcId="{FEF4C9A0-E200-4BB9-8C96-2F95A0116EE0}" destId="{CE0DE076-5410-4620-9E54-8F2B714F8544}" srcOrd="2" destOrd="0" presId="urn:microsoft.com/office/officeart/2005/8/layout/lProcess2"/>
    <dgm:cxn modelId="{CF2F4837-3A9E-4EC8-8771-A4775AAFBDE7}" type="presParOf" srcId="{CE0DE076-5410-4620-9E54-8F2B714F8544}" destId="{AFEB8829-967D-4D72-AABE-230CDA718C1F}" srcOrd="0" destOrd="0" presId="urn:microsoft.com/office/officeart/2005/8/layout/lProcess2"/>
    <dgm:cxn modelId="{A7B0BA13-3ECE-48CF-BA8A-E8E74D50EB22}" type="presParOf" srcId="{CE0DE076-5410-4620-9E54-8F2B714F8544}" destId="{E0A82CFC-E9BE-4D08-86AC-582935B953E0}" srcOrd="1" destOrd="0" presId="urn:microsoft.com/office/officeart/2005/8/layout/lProcess2"/>
    <dgm:cxn modelId="{43CB3B8B-6277-462D-90C5-62A85681E5E0}" type="presParOf" srcId="{CE0DE076-5410-4620-9E54-8F2B714F8544}" destId="{33817E91-5606-44C4-8AF2-35B036785A81}" srcOrd="2" destOrd="0" presId="urn:microsoft.com/office/officeart/2005/8/layout/lProcess2"/>
    <dgm:cxn modelId="{14F56435-0385-4B56-87B9-382E67FDFFBC}" type="presParOf" srcId="{33817E91-5606-44C4-8AF2-35B036785A81}" destId="{16D87B96-691B-4369-A567-C560EBE9B3BF}" srcOrd="0" destOrd="0" presId="urn:microsoft.com/office/officeart/2005/8/layout/lProcess2"/>
    <dgm:cxn modelId="{84292EEA-4711-4E9D-8BB0-0F6D2173EA15}" type="presParOf" srcId="{16D87B96-691B-4369-A567-C560EBE9B3BF}" destId="{FBBFAB89-6C7D-46A4-B09F-98E8234542CC}" srcOrd="0" destOrd="0" presId="urn:microsoft.com/office/officeart/2005/8/layout/lProcess2"/>
    <dgm:cxn modelId="{922CEC1D-31D5-4C33-BFC2-4EB025822289}" type="presParOf" srcId="{16D87B96-691B-4369-A567-C560EBE9B3BF}" destId="{C5BDB7BD-784D-491B-A2E9-88DBECF3FB6F}" srcOrd="1" destOrd="0" presId="urn:microsoft.com/office/officeart/2005/8/layout/lProcess2"/>
    <dgm:cxn modelId="{7C532FA6-BE61-4D71-9145-A67FE637B6BC}" type="presParOf" srcId="{16D87B96-691B-4369-A567-C560EBE9B3BF}" destId="{1B2A22ED-46C6-4D9A-ADB8-459056FBFB6F}" srcOrd="2" destOrd="0" presId="urn:microsoft.com/office/officeart/2005/8/layout/lProcess2"/>
    <dgm:cxn modelId="{FC55CA14-DB71-47F4-A409-584E54BC6CE4}" type="presParOf" srcId="{16D87B96-691B-4369-A567-C560EBE9B3BF}" destId="{0C9780AC-F2F5-41E2-8A5F-1DB233FD44AB}" srcOrd="3" destOrd="0" presId="urn:microsoft.com/office/officeart/2005/8/layout/lProcess2"/>
    <dgm:cxn modelId="{D855362A-CBC1-4220-B930-14D384849A7C}" type="presParOf" srcId="{16D87B96-691B-4369-A567-C560EBE9B3BF}" destId="{1F9C8CFB-5D61-465E-A6C4-5279A87555D4}" srcOrd="4" destOrd="0" presId="urn:microsoft.com/office/officeart/2005/8/layout/lProcess2"/>
    <dgm:cxn modelId="{CB8F0984-402D-40ED-BAC4-4D3745FABFE3}" type="presParOf" srcId="{FEF4C9A0-E200-4BB9-8C96-2F95A0116EE0}" destId="{9F396D56-FE0B-4092-BE09-B74C4E471FFA}" srcOrd="3" destOrd="0" presId="urn:microsoft.com/office/officeart/2005/8/layout/lProcess2"/>
    <dgm:cxn modelId="{146BF566-330B-4F99-B4CD-60472AF703CA}" type="presParOf" srcId="{FEF4C9A0-E200-4BB9-8C96-2F95A0116EE0}" destId="{28096B4E-56E4-4DD0-9D58-9BB15D53C649}" srcOrd="4" destOrd="0" presId="urn:microsoft.com/office/officeart/2005/8/layout/lProcess2"/>
    <dgm:cxn modelId="{D86D8557-7233-4E67-8609-004A13EFA9A9}" type="presParOf" srcId="{28096B4E-56E4-4DD0-9D58-9BB15D53C649}" destId="{D83181E2-6F94-4373-B8C8-43EDBA1B5DEF}" srcOrd="0" destOrd="0" presId="urn:microsoft.com/office/officeart/2005/8/layout/lProcess2"/>
    <dgm:cxn modelId="{4026CFC2-7DDF-42A6-BF46-81812D6012D9}" type="presParOf" srcId="{28096B4E-56E4-4DD0-9D58-9BB15D53C649}" destId="{42DB3F62-9ACB-436C-BB40-9EAE6655CBEB}" srcOrd="1" destOrd="0" presId="urn:microsoft.com/office/officeart/2005/8/layout/lProcess2"/>
    <dgm:cxn modelId="{98E40713-6BD3-4BA0-9786-94950973DEA7}" type="presParOf" srcId="{28096B4E-56E4-4DD0-9D58-9BB15D53C649}" destId="{B393E0A0-CF26-43D0-B259-592254A69F01}" srcOrd="2" destOrd="0" presId="urn:microsoft.com/office/officeart/2005/8/layout/lProcess2"/>
    <dgm:cxn modelId="{0F0BB83F-9864-47F9-B2E3-577ACCBF9498}" type="presParOf" srcId="{B393E0A0-CF26-43D0-B259-592254A69F01}" destId="{B33BC0D6-7AA8-4354-A4FF-8B4FEAD3E4F9}" srcOrd="0" destOrd="0" presId="urn:microsoft.com/office/officeart/2005/8/layout/lProcess2"/>
    <dgm:cxn modelId="{4702216A-6E39-4065-94DF-B2466D49834B}" type="presParOf" srcId="{B33BC0D6-7AA8-4354-A4FF-8B4FEAD3E4F9}" destId="{93FB0EA9-C818-4E42-87A4-71E21ACD9BD1}" srcOrd="0" destOrd="0" presId="urn:microsoft.com/office/officeart/2005/8/layout/lProcess2"/>
    <dgm:cxn modelId="{3A6B07BA-DDEA-4B49-AE12-EF2E8C724C6F}" type="presParOf" srcId="{B33BC0D6-7AA8-4354-A4FF-8B4FEAD3E4F9}" destId="{E109B8EA-D8C9-4E0F-A011-D8FDD2319702}" srcOrd="1" destOrd="0" presId="urn:microsoft.com/office/officeart/2005/8/layout/lProcess2"/>
    <dgm:cxn modelId="{3551224A-7AAB-4E57-B651-966A6873B190}" type="presParOf" srcId="{B33BC0D6-7AA8-4354-A4FF-8B4FEAD3E4F9}" destId="{F1C0D5D2-B292-4C67-ADD7-8039016B67FE}" srcOrd="2" destOrd="0" presId="urn:microsoft.com/office/officeart/2005/8/layout/lProcess2"/>
    <dgm:cxn modelId="{DD720D20-1BDD-4391-9FEF-D52A7D977E9A}" type="presParOf" srcId="{B33BC0D6-7AA8-4354-A4FF-8B4FEAD3E4F9}" destId="{0A296DF2-86B5-4D6B-90C3-89F7927FA8DF}" srcOrd="3" destOrd="0" presId="urn:microsoft.com/office/officeart/2005/8/layout/lProcess2"/>
    <dgm:cxn modelId="{E4A65C47-04F1-457F-A1B8-68527801EB18}" type="presParOf" srcId="{B33BC0D6-7AA8-4354-A4FF-8B4FEAD3E4F9}" destId="{AB9A0FE0-13D6-487E-8A44-1B142C415A6D}" srcOrd="4"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38A0D2-A1A4-4661-A263-2681F53BB94D}">
      <dsp:nvSpPr>
        <dsp:cNvPr id="0" name=""/>
        <dsp:cNvSpPr/>
      </dsp:nvSpPr>
      <dsp:spPr>
        <a:xfrm>
          <a:off x="0" y="2092"/>
          <a:ext cx="7293610" cy="106055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E9FD37-5399-4BD5-A717-A4E54E6FFB52}">
      <dsp:nvSpPr>
        <dsp:cNvPr id="0" name=""/>
        <dsp:cNvSpPr/>
      </dsp:nvSpPr>
      <dsp:spPr>
        <a:xfrm>
          <a:off x="320818" y="240717"/>
          <a:ext cx="583306" cy="58330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5E786A9-BFA6-4614-9A96-BEFFD5FAD15B}">
      <dsp:nvSpPr>
        <dsp:cNvPr id="0" name=""/>
        <dsp:cNvSpPr/>
      </dsp:nvSpPr>
      <dsp:spPr>
        <a:xfrm>
          <a:off x="1224942" y="2092"/>
          <a:ext cx="6068667" cy="10605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2242" tIns="112242" rIns="112242" bIns="112242" numCol="1" spcCol="1270" anchor="ctr" anchorCtr="0">
          <a:noAutofit/>
        </a:bodyPr>
        <a:lstStyle/>
        <a:p>
          <a:pPr marL="0" lvl="0" indent="0" algn="l" defTabSz="977900">
            <a:lnSpc>
              <a:spcPct val="90000"/>
            </a:lnSpc>
            <a:spcBef>
              <a:spcPct val="0"/>
            </a:spcBef>
            <a:spcAft>
              <a:spcPct val="35000"/>
            </a:spcAft>
            <a:buNone/>
          </a:pPr>
          <a:r>
            <a:rPr lang="en-US" sz="2200" kern="1200"/>
            <a:t>V -  Volatile</a:t>
          </a:r>
        </a:p>
      </dsp:txBody>
      <dsp:txXfrm>
        <a:off x="1224942" y="2092"/>
        <a:ext cx="6068667" cy="1060556"/>
      </dsp:txXfrm>
    </dsp:sp>
    <dsp:sp modelId="{FBB660FF-ABA2-4AA3-853D-AB4875887D96}">
      <dsp:nvSpPr>
        <dsp:cNvPr id="0" name=""/>
        <dsp:cNvSpPr/>
      </dsp:nvSpPr>
      <dsp:spPr>
        <a:xfrm>
          <a:off x="0" y="1327788"/>
          <a:ext cx="7293610" cy="106055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503882-8256-4646-9C68-2F9BD0C9241B}">
      <dsp:nvSpPr>
        <dsp:cNvPr id="0" name=""/>
        <dsp:cNvSpPr/>
      </dsp:nvSpPr>
      <dsp:spPr>
        <a:xfrm>
          <a:off x="320818" y="1566413"/>
          <a:ext cx="583306" cy="58330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C450102-E9D8-4AE6-91F3-71478106C609}">
      <dsp:nvSpPr>
        <dsp:cNvPr id="0" name=""/>
        <dsp:cNvSpPr/>
      </dsp:nvSpPr>
      <dsp:spPr>
        <a:xfrm>
          <a:off x="1224942" y="1327788"/>
          <a:ext cx="6068667" cy="10605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2242" tIns="112242" rIns="112242" bIns="112242" numCol="1" spcCol="1270" anchor="ctr" anchorCtr="0">
          <a:noAutofit/>
        </a:bodyPr>
        <a:lstStyle/>
        <a:p>
          <a:pPr marL="0" lvl="0" indent="0" algn="l" defTabSz="977900">
            <a:lnSpc>
              <a:spcPct val="90000"/>
            </a:lnSpc>
            <a:spcBef>
              <a:spcPct val="0"/>
            </a:spcBef>
            <a:spcAft>
              <a:spcPct val="35000"/>
            </a:spcAft>
            <a:buNone/>
          </a:pPr>
          <a:r>
            <a:rPr lang="en-US" sz="2200" kern="1200"/>
            <a:t>U – Uncertainty</a:t>
          </a:r>
        </a:p>
      </dsp:txBody>
      <dsp:txXfrm>
        <a:off x="1224942" y="1327788"/>
        <a:ext cx="6068667" cy="1060556"/>
      </dsp:txXfrm>
    </dsp:sp>
    <dsp:sp modelId="{2D06E92D-9C70-4EDB-B43F-503E1C360115}">
      <dsp:nvSpPr>
        <dsp:cNvPr id="0" name=""/>
        <dsp:cNvSpPr/>
      </dsp:nvSpPr>
      <dsp:spPr>
        <a:xfrm>
          <a:off x="0" y="2653484"/>
          <a:ext cx="7293610" cy="106055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0CF13B-8207-4740-BEBD-8025BC1FDFBE}">
      <dsp:nvSpPr>
        <dsp:cNvPr id="0" name=""/>
        <dsp:cNvSpPr/>
      </dsp:nvSpPr>
      <dsp:spPr>
        <a:xfrm>
          <a:off x="320818" y="2892109"/>
          <a:ext cx="583306" cy="58330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AE76996-6F59-4A0C-9168-B7E1D34BBC63}">
      <dsp:nvSpPr>
        <dsp:cNvPr id="0" name=""/>
        <dsp:cNvSpPr/>
      </dsp:nvSpPr>
      <dsp:spPr>
        <a:xfrm>
          <a:off x="1224942" y="2653484"/>
          <a:ext cx="6068667" cy="10605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2242" tIns="112242" rIns="112242" bIns="112242" numCol="1" spcCol="1270" anchor="ctr" anchorCtr="0">
          <a:noAutofit/>
        </a:bodyPr>
        <a:lstStyle/>
        <a:p>
          <a:pPr marL="0" lvl="0" indent="0" algn="l" defTabSz="977900">
            <a:lnSpc>
              <a:spcPct val="90000"/>
            </a:lnSpc>
            <a:spcBef>
              <a:spcPct val="0"/>
            </a:spcBef>
            <a:spcAft>
              <a:spcPct val="35000"/>
            </a:spcAft>
            <a:buNone/>
          </a:pPr>
          <a:r>
            <a:rPr lang="en-US" sz="2200" kern="1200"/>
            <a:t>C – Complex</a:t>
          </a:r>
        </a:p>
      </dsp:txBody>
      <dsp:txXfrm>
        <a:off x="1224942" y="2653484"/>
        <a:ext cx="6068667" cy="1060556"/>
      </dsp:txXfrm>
    </dsp:sp>
    <dsp:sp modelId="{B87DB7BA-E73C-4FB1-A109-31B2820A8250}">
      <dsp:nvSpPr>
        <dsp:cNvPr id="0" name=""/>
        <dsp:cNvSpPr/>
      </dsp:nvSpPr>
      <dsp:spPr>
        <a:xfrm>
          <a:off x="0" y="3979179"/>
          <a:ext cx="7293610" cy="106055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1BCA95-F18C-411F-A411-5B5DCFCBE47B}">
      <dsp:nvSpPr>
        <dsp:cNvPr id="0" name=""/>
        <dsp:cNvSpPr/>
      </dsp:nvSpPr>
      <dsp:spPr>
        <a:xfrm>
          <a:off x="320818" y="4217805"/>
          <a:ext cx="583306" cy="58330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40B28DB-B279-4651-854A-DFA5EDBA361B}">
      <dsp:nvSpPr>
        <dsp:cNvPr id="0" name=""/>
        <dsp:cNvSpPr/>
      </dsp:nvSpPr>
      <dsp:spPr>
        <a:xfrm>
          <a:off x="1224942" y="3979179"/>
          <a:ext cx="6068667" cy="10605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2242" tIns="112242" rIns="112242" bIns="112242" numCol="1" spcCol="1270" anchor="ctr" anchorCtr="0">
          <a:noAutofit/>
        </a:bodyPr>
        <a:lstStyle/>
        <a:p>
          <a:pPr marL="0" lvl="0" indent="0" algn="l" defTabSz="977900">
            <a:lnSpc>
              <a:spcPct val="90000"/>
            </a:lnSpc>
            <a:spcBef>
              <a:spcPct val="0"/>
            </a:spcBef>
            <a:spcAft>
              <a:spcPct val="35000"/>
            </a:spcAft>
            <a:buNone/>
          </a:pPr>
          <a:r>
            <a:rPr lang="en-US" sz="2200" kern="1200"/>
            <a:t>A - Ambiguous</a:t>
          </a:r>
        </a:p>
      </dsp:txBody>
      <dsp:txXfrm>
        <a:off x="1224942" y="3979179"/>
        <a:ext cx="6068667" cy="10605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92728B-62FF-4C17-AC02-C740FF25297C}">
      <dsp:nvSpPr>
        <dsp:cNvPr id="0" name=""/>
        <dsp:cNvSpPr/>
      </dsp:nvSpPr>
      <dsp:spPr>
        <a:xfrm>
          <a:off x="0" y="467675"/>
          <a:ext cx="7104549" cy="756000"/>
        </a:xfrm>
        <a:prstGeom prst="rect">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48F4E08-D149-4807-86A7-7BACC1029C7A}">
      <dsp:nvSpPr>
        <dsp:cNvPr id="0" name=""/>
        <dsp:cNvSpPr/>
      </dsp:nvSpPr>
      <dsp:spPr>
        <a:xfrm>
          <a:off x="355227" y="24875"/>
          <a:ext cx="4973184" cy="885600"/>
        </a:xfrm>
        <a:prstGeom prst="round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7975" tIns="0" rIns="187975" bIns="0" numCol="1" spcCol="1270" anchor="ctr" anchorCtr="0">
          <a:noAutofit/>
        </a:bodyPr>
        <a:lstStyle/>
        <a:p>
          <a:pPr marL="0" lvl="0" indent="0" algn="l" defTabSz="1333500">
            <a:lnSpc>
              <a:spcPct val="90000"/>
            </a:lnSpc>
            <a:spcBef>
              <a:spcPct val="0"/>
            </a:spcBef>
            <a:spcAft>
              <a:spcPct val="35000"/>
            </a:spcAft>
            <a:buNone/>
          </a:pPr>
          <a:r>
            <a:rPr lang="en-US" sz="3000" kern="1200"/>
            <a:t>V - Vision</a:t>
          </a:r>
        </a:p>
      </dsp:txBody>
      <dsp:txXfrm>
        <a:off x="398458" y="68106"/>
        <a:ext cx="4886722" cy="799138"/>
      </dsp:txXfrm>
    </dsp:sp>
    <dsp:sp modelId="{A94F3F57-7CF4-4920-92C7-49459B701CEC}">
      <dsp:nvSpPr>
        <dsp:cNvPr id="0" name=""/>
        <dsp:cNvSpPr/>
      </dsp:nvSpPr>
      <dsp:spPr>
        <a:xfrm>
          <a:off x="0" y="1828475"/>
          <a:ext cx="7104549" cy="756000"/>
        </a:xfrm>
        <a:prstGeom prst="rect">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8CEC048-112F-4394-8D9C-BA8DB534ADD7}">
      <dsp:nvSpPr>
        <dsp:cNvPr id="0" name=""/>
        <dsp:cNvSpPr/>
      </dsp:nvSpPr>
      <dsp:spPr>
        <a:xfrm>
          <a:off x="355227" y="1385675"/>
          <a:ext cx="4973184" cy="885600"/>
        </a:xfrm>
        <a:prstGeom prst="round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7975" tIns="0" rIns="187975" bIns="0" numCol="1" spcCol="1270" anchor="ctr" anchorCtr="0">
          <a:noAutofit/>
        </a:bodyPr>
        <a:lstStyle/>
        <a:p>
          <a:pPr marL="0" lvl="0" indent="0" algn="l" defTabSz="1333500">
            <a:lnSpc>
              <a:spcPct val="90000"/>
            </a:lnSpc>
            <a:spcBef>
              <a:spcPct val="0"/>
            </a:spcBef>
            <a:spcAft>
              <a:spcPct val="35000"/>
            </a:spcAft>
            <a:buNone/>
          </a:pPr>
          <a:r>
            <a:rPr lang="en-US" sz="3000" kern="1200"/>
            <a:t>U- Urgency</a:t>
          </a:r>
        </a:p>
      </dsp:txBody>
      <dsp:txXfrm>
        <a:off x="398458" y="1428906"/>
        <a:ext cx="4886722" cy="799138"/>
      </dsp:txXfrm>
    </dsp:sp>
    <dsp:sp modelId="{7E39246F-D136-4F66-81EC-C02417062471}">
      <dsp:nvSpPr>
        <dsp:cNvPr id="0" name=""/>
        <dsp:cNvSpPr/>
      </dsp:nvSpPr>
      <dsp:spPr>
        <a:xfrm>
          <a:off x="0" y="3189275"/>
          <a:ext cx="7104549" cy="756000"/>
        </a:xfrm>
        <a:prstGeom prst="rect">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F7BF33D-1268-46EC-AAF9-2A73189A9712}">
      <dsp:nvSpPr>
        <dsp:cNvPr id="0" name=""/>
        <dsp:cNvSpPr/>
      </dsp:nvSpPr>
      <dsp:spPr>
        <a:xfrm>
          <a:off x="355227" y="2746475"/>
          <a:ext cx="4973184" cy="885600"/>
        </a:xfrm>
        <a:prstGeom prst="round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7975" tIns="0" rIns="187975" bIns="0" numCol="1" spcCol="1270" anchor="ctr" anchorCtr="0">
          <a:noAutofit/>
        </a:bodyPr>
        <a:lstStyle/>
        <a:p>
          <a:pPr marL="0" lvl="0" indent="0" algn="l" defTabSz="1333500">
            <a:lnSpc>
              <a:spcPct val="90000"/>
            </a:lnSpc>
            <a:spcBef>
              <a:spcPct val="0"/>
            </a:spcBef>
            <a:spcAft>
              <a:spcPct val="35000"/>
            </a:spcAft>
            <a:buNone/>
          </a:pPr>
          <a:r>
            <a:rPr lang="en-US" sz="3000" kern="1200"/>
            <a:t>C - Critical Stakeholders</a:t>
          </a:r>
        </a:p>
      </dsp:txBody>
      <dsp:txXfrm>
        <a:off x="398458" y="2789706"/>
        <a:ext cx="4886722" cy="799138"/>
      </dsp:txXfrm>
    </dsp:sp>
    <dsp:sp modelId="{630C4AA9-66D0-461B-B885-D1A666A2B0EE}">
      <dsp:nvSpPr>
        <dsp:cNvPr id="0" name=""/>
        <dsp:cNvSpPr/>
      </dsp:nvSpPr>
      <dsp:spPr>
        <a:xfrm>
          <a:off x="0" y="4550076"/>
          <a:ext cx="7104549" cy="756000"/>
        </a:xfrm>
        <a:prstGeom prst="rect">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90F28D3-4985-4D08-80A4-090DABC07D9F}">
      <dsp:nvSpPr>
        <dsp:cNvPr id="0" name=""/>
        <dsp:cNvSpPr/>
      </dsp:nvSpPr>
      <dsp:spPr>
        <a:xfrm>
          <a:off x="355227" y="4107276"/>
          <a:ext cx="4973184" cy="885600"/>
        </a:xfrm>
        <a:prstGeom prst="round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7975" tIns="0" rIns="187975" bIns="0" numCol="1" spcCol="1270" anchor="ctr" anchorCtr="0">
          <a:noAutofit/>
        </a:bodyPr>
        <a:lstStyle/>
        <a:p>
          <a:pPr marL="0" lvl="0" indent="0" algn="l" defTabSz="1333500">
            <a:lnSpc>
              <a:spcPct val="90000"/>
            </a:lnSpc>
            <a:spcBef>
              <a:spcPct val="0"/>
            </a:spcBef>
            <a:spcAft>
              <a:spcPct val="35000"/>
            </a:spcAft>
            <a:buNone/>
          </a:pPr>
          <a:r>
            <a:rPr lang="en-US" sz="3000" kern="1200"/>
            <a:t>A - Act &amp; Accomplish</a:t>
          </a:r>
        </a:p>
      </dsp:txBody>
      <dsp:txXfrm>
        <a:off x="398458" y="4150507"/>
        <a:ext cx="4886722" cy="7991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17EC1C-9043-495E-A520-22638D7FEBF5}">
      <dsp:nvSpPr>
        <dsp:cNvPr id="0" name=""/>
        <dsp:cNvSpPr/>
      </dsp:nvSpPr>
      <dsp:spPr>
        <a:xfrm>
          <a:off x="1283" y="73062"/>
          <a:ext cx="4205213" cy="4205213"/>
        </a:xfrm>
        <a:prstGeom prst="ellipse">
          <a:avLst/>
        </a:prstGeom>
        <a:solidFill>
          <a:schemeClr val="accent2">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US" sz="3400" kern="1200">
              <a:solidFill>
                <a:srgbClr val="002060"/>
              </a:solidFill>
            </a:rPr>
            <a:t>By 2030, CMS intends to tie each dollar it spends in healthcare to an APM</a:t>
          </a:r>
        </a:p>
      </dsp:txBody>
      <dsp:txXfrm>
        <a:off x="617122" y="688901"/>
        <a:ext cx="2973535" cy="2973535"/>
      </dsp:txXfrm>
    </dsp:sp>
    <dsp:sp modelId="{59EBE2EF-B04C-4D1A-AD68-21158E02DCFE}">
      <dsp:nvSpPr>
        <dsp:cNvPr id="0" name=""/>
        <dsp:cNvSpPr/>
      </dsp:nvSpPr>
      <dsp:spPr>
        <a:xfrm rot="5412121">
          <a:off x="4554088" y="1629361"/>
          <a:ext cx="1471824" cy="1115082"/>
        </a:xfrm>
        <a:prstGeom prst="triangl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082557F-9D2D-492E-A5FB-5BCFAAC1C0FB}">
      <dsp:nvSpPr>
        <dsp:cNvPr id="0" name=""/>
        <dsp:cNvSpPr/>
      </dsp:nvSpPr>
      <dsp:spPr>
        <a:xfrm>
          <a:off x="6310386" y="95308"/>
          <a:ext cx="4205213" cy="4205213"/>
        </a:xfrm>
        <a:prstGeom prst="ellipse">
          <a:avLst/>
        </a:prstGeom>
        <a:solidFill>
          <a:schemeClr val="accent3">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US" sz="3400" kern="1200">
              <a:solidFill>
                <a:srgbClr val="002060"/>
              </a:solidFill>
            </a:rPr>
            <a:t>FFS to APM</a:t>
          </a:r>
        </a:p>
        <a:p>
          <a:pPr marL="0" lvl="0" indent="0" algn="ctr" defTabSz="1511300">
            <a:lnSpc>
              <a:spcPct val="90000"/>
            </a:lnSpc>
            <a:spcBef>
              <a:spcPct val="0"/>
            </a:spcBef>
            <a:spcAft>
              <a:spcPct val="35000"/>
            </a:spcAft>
            <a:buNone/>
          </a:pPr>
          <a:r>
            <a:rPr lang="en-US" sz="3400" kern="1200">
              <a:solidFill>
                <a:srgbClr val="002060"/>
              </a:solidFill>
            </a:rPr>
            <a:t>APMs=Value Based Care(VBC) Models</a:t>
          </a:r>
        </a:p>
      </dsp:txBody>
      <dsp:txXfrm>
        <a:off x="6926225" y="711147"/>
        <a:ext cx="2973535" cy="297353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2A4D4E-2EEB-4840-BAF8-EB7599C7745E}">
      <dsp:nvSpPr>
        <dsp:cNvPr id="0" name=""/>
        <dsp:cNvSpPr/>
      </dsp:nvSpPr>
      <dsp:spPr>
        <a:xfrm rot="10800000">
          <a:off x="0" y="0"/>
          <a:ext cx="7728267" cy="1695774"/>
        </a:xfrm>
        <a:prstGeom prst="trapezoid">
          <a:avLst>
            <a:gd name="adj" fmla="val 75956"/>
          </a:avLst>
        </a:prstGeom>
        <a:solidFill>
          <a:schemeClr val="accent2">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a:t>Quality Director</a:t>
          </a:r>
        </a:p>
      </dsp:txBody>
      <dsp:txXfrm rot="-10800000">
        <a:off x="1352446" y="0"/>
        <a:ext cx="5023373" cy="1695774"/>
      </dsp:txXfrm>
    </dsp:sp>
    <dsp:sp modelId="{56822EA6-822B-4881-AD6C-992B65B2392C}">
      <dsp:nvSpPr>
        <dsp:cNvPr id="0" name=""/>
        <dsp:cNvSpPr/>
      </dsp:nvSpPr>
      <dsp:spPr>
        <a:xfrm rot="10800000">
          <a:off x="1288044" y="1695774"/>
          <a:ext cx="5152177" cy="1695774"/>
        </a:xfrm>
        <a:prstGeom prst="trapezoid">
          <a:avLst>
            <a:gd name="adj" fmla="val 75956"/>
          </a:avLst>
        </a:prstGeom>
        <a:solidFill>
          <a:schemeClr val="accent2">
            <a:hueOff val="-3670562"/>
            <a:satOff val="16196"/>
            <a:lumOff val="-2745"/>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a:t>Sr. Quality Analyst</a:t>
          </a:r>
        </a:p>
      </dsp:txBody>
      <dsp:txXfrm rot="-10800000">
        <a:off x="2189675" y="1695774"/>
        <a:ext cx="3348915" cy="1695774"/>
      </dsp:txXfrm>
    </dsp:sp>
    <dsp:sp modelId="{1D0FED6D-64AB-44BB-99E5-268E1DD0F927}">
      <dsp:nvSpPr>
        <dsp:cNvPr id="0" name=""/>
        <dsp:cNvSpPr/>
      </dsp:nvSpPr>
      <dsp:spPr>
        <a:xfrm rot="10800000">
          <a:off x="2576089" y="3391549"/>
          <a:ext cx="2576088" cy="1695774"/>
        </a:xfrm>
        <a:prstGeom prst="trapezoid">
          <a:avLst>
            <a:gd name="adj" fmla="val 75956"/>
          </a:avLst>
        </a:prstGeom>
        <a:solidFill>
          <a:schemeClr val="accent2">
            <a:hueOff val="-7341125"/>
            <a:satOff val="32393"/>
            <a:lumOff val="-549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a:t>Compensation Team</a:t>
          </a:r>
          <a:r>
            <a:rPr lang="en-US" sz="2000" kern="1200"/>
            <a:t> </a:t>
          </a:r>
        </a:p>
      </dsp:txBody>
      <dsp:txXfrm rot="-10800000">
        <a:off x="2576089" y="3391549"/>
        <a:ext cx="2576088" cy="169577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53A5C2-AF18-4793-9059-18A648DD0631}">
      <dsp:nvSpPr>
        <dsp:cNvPr id="0" name=""/>
        <dsp:cNvSpPr/>
      </dsp:nvSpPr>
      <dsp:spPr>
        <a:xfrm>
          <a:off x="1042186" y="924649"/>
          <a:ext cx="930234" cy="93023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67C94CA-6250-4D21-ACC0-C0A15E067A2F}">
      <dsp:nvSpPr>
        <dsp:cNvPr id="0" name=""/>
        <dsp:cNvSpPr/>
      </dsp:nvSpPr>
      <dsp:spPr>
        <a:xfrm>
          <a:off x="336805" y="1961714"/>
          <a:ext cx="2657812" cy="10893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The Purpose of a Provider Incentive Program is to engage providers to help the health care organization </a:t>
          </a:r>
          <a:r>
            <a:rPr lang="en-US" sz="1400" i="1" kern="1200"/>
            <a:t>MOVE</a:t>
          </a:r>
          <a:r>
            <a:rPr lang="en-US" sz="1400" kern="1200"/>
            <a:t> in a direction</a:t>
          </a:r>
        </a:p>
      </dsp:txBody>
      <dsp:txXfrm>
        <a:off x="336805" y="1961714"/>
        <a:ext cx="2657812" cy="1089339"/>
      </dsp:txXfrm>
    </dsp:sp>
    <dsp:sp modelId="{F0CA740C-51EC-4F7E-A190-A13339D5475E}">
      <dsp:nvSpPr>
        <dsp:cNvPr id="0" name=""/>
        <dsp:cNvSpPr/>
      </dsp:nvSpPr>
      <dsp:spPr>
        <a:xfrm>
          <a:off x="2054" y="3082121"/>
          <a:ext cx="2657812" cy="172371"/>
        </a:xfrm>
        <a:prstGeom prst="rect">
          <a:avLst/>
        </a:prstGeom>
        <a:noFill/>
        <a:ln>
          <a:noFill/>
        </a:ln>
        <a:effectLst/>
      </dsp:spPr>
      <dsp:style>
        <a:lnRef idx="0">
          <a:scrgbClr r="0" g="0" b="0"/>
        </a:lnRef>
        <a:fillRef idx="0">
          <a:scrgbClr r="0" g="0" b="0"/>
        </a:fillRef>
        <a:effectRef idx="0">
          <a:scrgbClr r="0" g="0" b="0"/>
        </a:effectRef>
        <a:fontRef idx="minor"/>
      </dsp:style>
    </dsp:sp>
    <dsp:sp modelId="{22997887-3529-46AC-8BCC-264735B5C968}">
      <dsp:nvSpPr>
        <dsp:cNvPr id="0" name=""/>
        <dsp:cNvSpPr/>
      </dsp:nvSpPr>
      <dsp:spPr>
        <a:xfrm>
          <a:off x="3832864" y="958937"/>
          <a:ext cx="930234" cy="93023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FAEE83E-98A4-460B-8011-59EC49572A48}">
      <dsp:nvSpPr>
        <dsp:cNvPr id="0" name=""/>
        <dsp:cNvSpPr/>
      </dsp:nvSpPr>
      <dsp:spPr>
        <a:xfrm>
          <a:off x="3124983" y="1945995"/>
          <a:ext cx="2657812" cy="10893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SAMG needs our providers to work in unison to help </a:t>
          </a:r>
          <a:r>
            <a:rPr lang="en-US" sz="1400" i="1" kern="1200"/>
            <a:t>MOVE</a:t>
          </a:r>
          <a:r>
            <a:rPr lang="en-US" sz="1400" kern="1200"/>
            <a:t> our organization towards newer VBC reimbursement models and IMPROVE OUTCOMES for patients</a:t>
          </a:r>
        </a:p>
      </dsp:txBody>
      <dsp:txXfrm>
        <a:off x="3124983" y="1945995"/>
        <a:ext cx="2657812" cy="1089339"/>
      </dsp:txXfrm>
    </dsp:sp>
    <dsp:sp modelId="{5A994EF8-3BD1-43CC-AB0B-D5A11FDB48F4}">
      <dsp:nvSpPr>
        <dsp:cNvPr id="0" name=""/>
        <dsp:cNvSpPr/>
      </dsp:nvSpPr>
      <dsp:spPr>
        <a:xfrm>
          <a:off x="3124983" y="3082121"/>
          <a:ext cx="2657812" cy="172371"/>
        </a:xfrm>
        <a:prstGeom prst="rect">
          <a:avLst/>
        </a:prstGeom>
        <a:noFill/>
        <a:ln>
          <a:noFill/>
        </a:ln>
        <a:effectLst/>
      </dsp:spPr>
      <dsp:style>
        <a:lnRef idx="0">
          <a:scrgbClr r="0" g="0" b="0"/>
        </a:lnRef>
        <a:fillRef idx="0">
          <a:scrgbClr r="0" g="0" b="0"/>
        </a:fillRef>
        <a:effectRef idx="0">
          <a:scrgbClr r="0" g="0" b="0"/>
        </a:effectRef>
        <a:fontRef idx="minor"/>
      </dsp:style>
    </dsp:sp>
    <dsp:sp modelId="{54CE9E5F-B060-4882-B432-9E3EFF48C0A0}">
      <dsp:nvSpPr>
        <dsp:cNvPr id="0" name=""/>
        <dsp:cNvSpPr/>
      </dsp:nvSpPr>
      <dsp:spPr>
        <a:xfrm>
          <a:off x="6788826" y="892314"/>
          <a:ext cx="930234" cy="93023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0D56C71-0311-4D87-927B-5202C462EE62}">
      <dsp:nvSpPr>
        <dsp:cNvPr id="0" name=""/>
        <dsp:cNvSpPr/>
      </dsp:nvSpPr>
      <dsp:spPr>
        <a:xfrm>
          <a:off x="6247913" y="1945995"/>
          <a:ext cx="2657812" cy="10893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Quality Measures (QM) on our APMs, TH Scorecard provide measurable data for our “report card” to our Payers, TH Scorecard, CMS STARs</a:t>
          </a:r>
        </a:p>
      </dsp:txBody>
      <dsp:txXfrm>
        <a:off x="6247913" y="1945995"/>
        <a:ext cx="2657812" cy="1089339"/>
      </dsp:txXfrm>
    </dsp:sp>
    <dsp:sp modelId="{848883FC-1AD7-44AA-BA0D-7E3CC49EEB44}">
      <dsp:nvSpPr>
        <dsp:cNvPr id="0" name=""/>
        <dsp:cNvSpPr/>
      </dsp:nvSpPr>
      <dsp:spPr>
        <a:xfrm>
          <a:off x="6247913" y="3082121"/>
          <a:ext cx="2657812" cy="172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488950">
            <a:lnSpc>
              <a:spcPct val="100000"/>
            </a:lnSpc>
            <a:spcBef>
              <a:spcPct val="0"/>
            </a:spcBef>
            <a:spcAft>
              <a:spcPct val="35000"/>
            </a:spcAft>
            <a:buNone/>
          </a:pPr>
          <a:endParaRPr lang="en-US" sz="1100" kern="1200"/>
        </a:p>
      </dsp:txBody>
      <dsp:txXfrm>
        <a:off x="6247913" y="3082121"/>
        <a:ext cx="2657812" cy="17237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EC2045-19E5-4586-8A82-0ED5BA73E61C}">
      <dsp:nvSpPr>
        <dsp:cNvPr id="0" name=""/>
        <dsp:cNvSpPr/>
      </dsp:nvSpPr>
      <dsp:spPr>
        <a:xfrm>
          <a:off x="494099" y="1235969"/>
          <a:ext cx="1303875" cy="1303875"/>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E752F1E-D28D-45DC-8754-597002C8C39B}">
      <dsp:nvSpPr>
        <dsp:cNvPr id="0" name=""/>
        <dsp:cNvSpPr/>
      </dsp:nvSpPr>
      <dsp:spPr>
        <a:xfrm>
          <a:off x="771974" y="1513844"/>
          <a:ext cx="748125" cy="7481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B6BA5DE-E17F-4226-899C-67B474FE383C}">
      <dsp:nvSpPr>
        <dsp:cNvPr id="0" name=""/>
        <dsp:cNvSpPr/>
      </dsp:nvSpPr>
      <dsp:spPr>
        <a:xfrm>
          <a:off x="77287" y="2945969"/>
          <a:ext cx="2137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778000">
            <a:lnSpc>
              <a:spcPct val="100000"/>
            </a:lnSpc>
            <a:spcBef>
              <a:spcPct val="0"/>
            </a:spcBef>
            <a:spcAft>
              <a:spcPct val="35000"/>
            </a:spcAft>
            <a:buNone/>
            <a:defRPr cap="all"/>
          </a:pPr>
          <a:r>
            <a:rPr lang="en-US" sz="4000" kern="1200"/>
            <a:t>Vision</a:t>
          </a:r>
        </a:p>
      </dsp:txBody>
      <dsp:txXfrm>
        <a:off x="77287" y="2945969"/>
        <a:ext cx="2137500" cy="720000"/>
      </dsp:txXfrm>
    </dsp:sp>
    <dsp:sp modelId="{64207C47-3A14-45CE-AEBB-950AA7CB587D}">
      <dsp:nvSpPr>
        <dsp:cNvPr id="0" name=""/>
        <dsp:cNvSpPr/>
      </dsp:nvSpPr>
      <dsp:spPr>
        <a:xfrm>
          <a:off x="3005662" y="1235969"/>
          <a:ext cx="1303875" cy="1303875"/>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1D6C1E-CBFF-474F-8D9C-E7009CFCAC74}">
      <dsp:nvSpPr>
        <dsp:cNvPr id="0" name=""/>
        <dsp:cNvSpPr/>
      </dsp:nvSpPr>
      <dsp:spPr>
        <a:xfrm>
          <a:off x="3283537" y="1513844"/>
          <a:ext cx="748125" cy="7481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A6D43D9-B46C-4A8E-8FA0-7728BC4D62CD}">
      <dsp:nvSpPr>
        <dsp:cNvPr id="0" name=""/>
        <dsp:cNvSpPr/>
      </dsp:nvSpPr>
      <dsp:spPr>
        <a:xfrm>
          <a:off x="2588849" y="2945969"/>
          <a:ext cx="2137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778000">
            <a:lnSpc>
              <a:spcPct val="100000"/>
            </a:lnSpc>
            <a:spcBef>
              <a:spcPct val="0"/>
            </a:spcBef>
            <a:spcAft>
              <a:spcPct val="35000"/>
            </a:spcAft>
            <a:buNone/>
            <a:defRPr cap="all"/>
          </a:pPr>
          <a:r>
            <a:rPr lang="en-US" sz="4000" kern="1200"/>
            <a:t>Create</a:t>
          </a:r>
        </a:p>
      </dsp:txBody>
      <dsp:txXfrm>
        <a:off x="2588849" y="2945969"/>
        <a:ext cx="2137500" cy="720000"/>
      </dsp:txXfrm>
    </dsp:sp>
    <dsp:sp modelId="{41A1C510-2DCF-44FA-87F3-8423FF19B3AE}">
      <dsp:nvSpPr>
        <dsp:cNvPr id="0" name=""/>
        <dsp:cNvSpPr/>
      </dsp:nvSpPr>
      <dsp:spPr>
        <a:xfrm>
          <a:off x="5517225" y="1235969"/>
          <a:ext cx="1303875" cy="1303875"/>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15247F8-AB47-4E92-BDC5-412B72189390}">
      <dsp:nvSpPr>
        <dsp:cNvPr id="0" name=""/>
        <dsp:cNvSpPr/>
      </dsp:nvSpPr>
      <dsp:spPr>
        <a:xfrm>
          <a:off x="5795100" y="1513844"/>
          <a:ext cx="748125" cy="74812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0AFD7ED-7EA4-4F7B-9F57-8E3622F21CDA}">
      <dsp:nvSpPr>
        <dsp:cNvPr id="0" name=""/>
        <dsp:cNvSpPr/>
      </dsp:nvSpPr>
      <dsp:spPr>
        <a:xfrm>
          <a:off x="5100412" y="2945969"/>
          <a:ext cx="2137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778000">
            <a:lnSpc>
              <a:spcPct val="100000"/>
            </a:lnSpc>
            <a:spcBef>
              <a:spcPct val="0"/>
            </a:spcBef>
            <a:spcAft>
              <a:spcPct val="35000"/>
            </a:spcAft>
            <a:buNone/>
            <a:defRPr cap="all"/>
          </a:pPr>
          <a:r>
            <a:rPr lang="en-US" sz="4000" kern="1200"/>
            <a:t>Build</a:t>
          </a:r>
        </a:p>
      </dsp:txBody>
      <dsp:txXfrm>
        <a:off x="5100412" y="2945969"/>
        <a:ext cx="2137500" cy="7200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E448B2-D233-43D0-B7F9-C269A561928B}">
      <dsp:nvSpPr>
        <dsp:cNvPr id="0" name=""/>
        <dsp:cNvSpPr/>
      </dsp:nvSpPr>
      <dsp:spPr>
        <a:xfrm>
          <a:off x="0" y="0"/>
          <a:ext cx="8086424" cy="1617285"/>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en-US" sz="4500" kern="1200"/>
            <a:t>Key Take-Aways</a:t>
          </a:r>
          <a:br>
            <a:rPr lang="en-US" sz="4500" kern="1200"/>
          </a:br>
          <a:r>
            <a:rPr lang="en-US" sz="4500" kern="1200"/>
            <a:t>Pillars of Success to “Yes”</a:t>
          </a:r>
        </a:p>
      </dsp:txBody>
      <dsp:txXfrm>
        <a:off x="0" y="0"/>
        <a:ext cx="8086424" cy="1617285"/>
      </dsp:txXfrm>
    </dsp:sp>
    <dsp:sp modelId="{5986918A-2715-4A38-BE83-DA8EA4CD15FA}">
      <dsp:nvSpPr>
        <dsp:cNvPr id="0" name=""/>
        <dsp:cNvSpPr/>
      </dsp:nvSpPr>
      <dsp:spPr>
        <a:xfrm>
          <a:off x="2116" y="1617285"/>
          <a:ext cx="1131230" cy="3396298"/>
        </a:xfrm>
        <a:prstGeom prst="rect">
          <a:avLst/>
        </a:prstGeom>
        <a:solidFill>
          <a:srgbClr val="49423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solidFill>
                <a:schemeClr val="bg1"/>
              </a:solidFill>
            </a:rPr>
            <a:t>Sense of Community</a:t>
          </a:r>
          <a:endParaRPr lang="en-US" sz="1600" kern="1200"/>
        </a:p>
      </dsp:txBody>
      <dsp:txXfrm>
        <a:off x="2116" y="1617285"/>
        <a:ext cx="1131230" cy="3396298"/>
      </dsp:txXfrm>
    </dsp:sp>
    <dsp:sp modelId="{9A92766A-9512-41C6-A190-087360C7D511}">
      <dsp:nvSpPr>
        <dsp:cNvPr id="0" name=""/>
        <dsp:cNvSpPr/>
      </dsp:nvSpPr>
      <dsp:spPr>
        <a:xfrm>
          <a:off x="1133347" y="1617285"/>
          <a:ext cx="1131230" cy="3396298"/>
        </a:xfrm>
        <a:prstGeom prst="rect">
          <a:avLst/>
        </a:prstGeom>
        <a:solidFill>
          <a:schemeClr val="tx1">
            <a:lumMod val="90000"/>
            <a:lumOff val="1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solidFill>
                <a:schemeClr val="bg1"/>
              </a:solidFill>
            </a:rPr>
            <a:t>Sense of Urgency</a:t>
          </a:r>
          <a:endParaRPr lang="en-US" sz="1600" kern="1200"/>
        </a:p>
      </dsp:txBody>
      <dsp:txXfrm>
        <a:off x="1133347" y="1617285"/>
        <a:ext cx="1131230" cy="3396298"/>
      </dsp:txXfrm>
    </dsp:sp>
    <dsp:sp modelId="{833FD076-324D-4F3A-990C-C80A3A68C70A}">
      <dsp:nvSpPr>
        <dsp:cNvPr id="0" name=""/>
        <dsp:cNvSpPr/>
      </dsp:nvSpPr>
      <dsp:spPr>
        <a:xfrm>
          <a:off x="2264577" y="1617285"/>
          <a:ext cx="1294806" cy="3396298"/>
        </a:xfrm>
        <a:prstGeom prst="rect">
          <a:avLst/>
        </a:prstGeom>
        <a:solidFill>
          <a:schemeClr val="tx1">
            <a:lumMod val="90000"/>
            <a:lumOff val="1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solidFill>
                <a:schemeClr val="bg1"/>
              </a:solidFill>
            </a:rPr>
            <a:t>Shared Decision Making</a:t>
          </a:r>
        </a:p>
        <a:p>
          <a:pPr marL="0" lvl="0" indent="0" algn="ctr" defTabSz="711200">
            <a:lnSpc>
              <a:spcPct val="90000"/>
            </a:lnSpc>
            <a:spcBef>
              <a:spcPct val="0"/>
            </a:spcBef>
            <a:spcAft>
              <a:spcPct val="35000"/>
            </a:spcAft>
            <a:buNone/>
          </a:pPr>
          <a:r>
            <a:rPr lang="en-US" sz="1600" kern="1200">
              <a:solidFill>
                <a:schemeClr val="bg1"/>
              </a:solidFill>
            </a:rPr>
            <a:t>&amp; </a:t>
          </a:r>
        </a:p>
        <a:p>
          <a:pPr marL="0" lvl="0" indent="0" algn="ctr" defTabSz="711200">
            <a:lnSpc>
              <a:spcPct val="90000"/>
            </a:lnSpc>
            <a:spcBef>
              <a:spcPct val="0"/>
            </a:spcBef>
            <a:spcAft>
              <a:spcPct val="35000"/>
            </a:spcAft>
            <a:buNone/>
          </a:pPr>
          <a:r>
            <a:rPr lang="en-US" sz="1600" kern="1200">
              <a:solidFill>
                <a:schemeClr val="bg1"/>
              </a:solidFill>
            </a:rPr>
            <a:t>Autonomy</a:t>
          </a:r>
        </a:p>
      </dsp:txBody>
      <dsp:txXfrm>
        <a:off x="2264577" y="1617285"/>
        <a:ext cx="1294806" cy="3396298"/>
      </dsp:txXfrm>
    </dsp:sp>
    <dsp:sp modelId="{27476322-26BC-439A-8357-027FF32F41AF}">
      <dsp:nvSpPr>
        <dsp:cNvPr id="0" name=""/>
        <dsp:cNvSpPr/>
      </dsp:nvSpPr>
      <dsp:spPr>
        <a:xfrm>
          <a:off x="3559384" y="1617285"/>
          <a:ext cx="1131230" cy="3396298"/>
        </a:xfrm>
        <a:prstGeom prst="rect">
          <a:avLst/>
        </a:prstGeom>
        <a:solidFill>
          <a:schemeClr val="tx1">
            <a:lumMod val="90000"/>
            <a:lumOff val="1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Improved Patient  Outcomes</a:t>
          </a:r>
        </a:p>
      </dsp:txBody>
      <dsp:txXfrm>
        <a:off x="3559384" y="1617285"/>
        <a:ext cx="1131230" cy="3396298"/>
      </dsp:txXfrm>
    </dsp:sp>
    <dsp:sp modelId="{51AB0801-C5B1-4E32-AECF-5723BA963F36}">
      <dsp:nvSpPr>
        <dsp:cNvPr id="0" name=""/>
        <dsp:cNvSpPr/>
      </dsp:nvSpPr>
      <dsp:spPr>
        <a:xfrm>
          <a:off x="4690615" y="1617285"/>
          <a:ext cx="1131230" cy="3396298"/>
        </a:xfrm>
        <a:prstGeom prst="rect">
          <a:avLst/>
        </a:prstGeom>
        <a:solidFill>
          <a:schemeClr val="tx1">
            <a:lumMod val="90000"/>
            <a:lumOff val="1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Lean into the Lion’s Den</a:t>
          </a:r>
        </a:p>
      </dsp:txBody>
      <dsp:txXfrm>
        <a:off x="4690615" y="1617285"/>
        <a:ext cx="1131230" cy="3396298"/>
      </dsp:txXfrm>
    </dsp:sp>
    <dsp:sp modelId="{C632170C-FFD0-4E8E-834C-40349FFC6E9B}">
      <dsp:nvSpPr>
        <dsp:cNvPr id="0" name=""/>
        <dsp:cNvSpPr/>
      </dsp:nvSpPr>
      <dsp:spPr>
        <a:xfrm>
          <a:off x="5821846" y="1617285"/>
          <a:ext cx="1131230" cy="3396298"/>
        </a:xfrm>
        <a:prstGeom prst="rect">
          <a:avLst/>
        </a:prstGeom>
        <a:solidFill>
          <a:schemeClr val="tx1">
            <a:lumMod val="90000"/>
            <a:lumOff val="1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solidFill>
                <a:schemeClr val="bg1"/>
              </a:solidFill>
            </a:rPr>
            <a:t>Data Intelligence</a:t>
          </a:r>
        </a:p>
      </dsp:txBody>
      <dsp:txXfrm>
        <a:off x="5821846" y="1617285"/>
        <a:ext cx="1131230" cy="3396298"/>
      </dsp:txXfrm>
    </dsp:sp>
    <dsp:sp modelId="{8FC8E20D-7799-46D8-83CE-219133E19C9F}">
      <dsp:nvSpPr>
        <dsp:cNvPr id="0" name=""/>
        <dsp:cNvSpPr/>
      </dsp:nvSpPr>
      <dsp:spPr>
        <a:xfrm>
          <a:off x="6953076" y="1617285"/>
          <a:ext cx="1131230" cy="3396298"/>
        </a:xfrm>
        <a:prstGeom prst="rect">
          <a:avLst/>
        </a:prstGeom>
        <a:solidFill>
          <a:schemeClr val="tx1">
            <a:lumMod val="90000"/>
            <a:lumOff val="1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Talk the Talk - Revenue</a:t>
          </a:r>
        </a:p>
      </dsp:txBody>
      <dsp:txXfrm>
        <a:off x="6953076" y="1617285"/>
        <a:ext cx="1131230" cy="3396298"/>
      </dsp:txXfrm>
    </dsp:sp>
    <dsp:sp modelId="{CEB4B4FF-4B42-4F23-A08D-FABB42FC011D}">
      <dsp:nvSpPr>
        <dsp:cNvPr id="0" name=""/>
        <dsp:cNvSpPr/>
      </dsp:nvSpPr>
      <dsp:spPr>
        <a:xfrm>
          <a:off x="0" y="5013583"/>
          <a:ext cx="8086424" cy="377366"/>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A3B56D-9E5B-430E-BDE2-E6D2BE10E3B7}">
      <dsp:nvSpPr>
        <dsp:cNvPr id="0" name=""/>
        <dsp:cNvSpPr/>
      </dsp:nvSpPr>
      <dsp:spPr>
        <a:xfrm>
          <a:off x="992" y="0"/>
          <a:ext cx="2579687" cy="541866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a:t>Regulatory &amp; Compliance</a:t>
          </a:r>
        </a:p>
      </dsp:txBody>
      <dsp:txXfrm>
        <a:off x="992" y="0"/>
        <a:ext cx="2579687" cy="1625600"/>
      </dsp:txXfrm>
    </dsp:sp>
    <dsp:sp modelId="{3670AA21-94BC-4D99-A064-0B94C0387D10}">
      <dsp:nvSpPr>
        <dsp:cNvPr id="0" name=""/>
        <dsp:cNvSpPr/>
      </dsp:nvSpPr>
      <dsp:spPr>
        <a:xfrm>
          <a:off x="258960" y="1627187"/>
          <a:ext cx="2063749" cy="163380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en-US" sz="1600" kern="1200"/>
            <a:t>Education</a:t>
          </a:r>
        </a:p>
      </dsp:txBody>
      <dsp:txXfrm>
        <a:off x="306812" y="1675039"/>
        <a:ext cx="1968045" cy="1538098"/>
      </dsp:txXfrm>
    </dsp:sp>
    <dsp:sp modelId="{A1583BDB-C50A-42DA-B9AA-DF30E713430D}">
      <dsp:nvSpPr>
        <dsp:cNvPr id="0" name=""/>
        <dsp:cNvSpPr/>
      </dsp:nvSpPr>
      <dsp:spPr>
        <a:xfrm>
          <a:off x="258960" y="3512343"/>
          <a:ext cx="2063749" cy="163380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en-US" sz="1600" kern="1200"/>
            <a:t>Other</a:t>
          </a:r>
        </a:p>
      </dsp:txBody>
      <dsp:txXfrm>
        <a:off x="306812" y="3560195"/>
        <a:ext cx="1968045" cy="1538098"/>
      </dsp:txXfrm>
    </dsp:sp>
    <dsp:sp modelId="{AFEB8829-967D-4D72-AABE-230CDA718C1F}">
      <dsp:nvSpPr>
        <dsp:cNvPr id="0" name=""/>
        <dsp:cNvSpPr/>
      </dsp:nvSpPr>
      <dsp:spPr>
        <a:xfrm>
          <a:off x="2774156" y="0"/>
          <a:ext cx="2579687" cy="541866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a:t>Quality Measures</a:t>
          </a:r>
        </a:p>
      </dsp:txBody>
      <dsp:txXfrm>
        <a:off x="2774156" y="0"/>
        <a:ext cx="2579687" cy="1625600"/>
      </dsp:txXfrm>
    </dsp:sp>
    <dsp:sp modelId="{FBBFAB89-6C7D-46A4-B09F-98E8234542CC}">
      <dsp:nvSpPr>
        <dsp:cNvPr id="0" name=""/>
        <dsp:cNvSpPr/>
      </dsp:nvSpPr>
      <dsp:spPr>
        <a:xfrm>
          <a:off x="3032125" y="1625732"/>
          <a:ext cx="2063749" cy="789384"/>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en-US" sz="1600" kern="1200"/>
            <a:t>Patient Experience</a:t>
          </a:r>
        </a:p>
      </dsp:txBody>
      <dsp:txXfrm>
        <a:off x="3055245" y="1648852"/>
        <a:ext cx="2017509" cy="743144"/>
      </dsp:txXfrm>
    </dsp:sp>
    <dsp:sp modelId="{1B2A22ED-46C6-4D9A-ADB8-459056FBFB6F}">
      <dsp:nvSpPr>
        <dsp:cNvPr id="0" name=""/>
        <dsp:cNvSpPr/>
      </dsp:nvSpPr>
      <dsp:spPr>
        <a:xfrm>
          <a:off x="3032125" y="2536560"/>
          <a:ext cx="2063749" cy="789384"/>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en-US" sz="1600" kern="1200"/>
            <a:t>Hypertension Control</a:t>
          </a:r>
        </a:p>
      </dsp:txBody>
      <dsp:txXfrm>
        <a:off x="3055245" y="2559680"/>
        <a:ext cx="2017509" cy="743144"/>
      </dsp:txXfrm>
    </dsp:sp>
    <dsp:sp modelId="{68C7AE6F-C50E-4A07-BA66-88906D1213AD}">
      <dsp:nvSpPr>
        <dsp:cNvPr id="0" name=""/>
        <dsp:cNvSpPr/>
      </dsp:nvSpPr>
      <dsp:spPr>
        <a:xfrm>
          <a:off x="3032125" y="3447388"/>
          <a:ext cx="2063749" cy="789384"/>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en-US" sz="1600" kern="1200"/>
            <a:t>A1C Control</a:t>
          </a:r>
        </a:p>
      </dsp:txBody>
      <dsp:txXfrm>
        <a:off x="3055245" y="3470508"/>
        <a:ext cx="2017509" cy="743144"/>
      </dsp:txXfrm>
    </dsp:sp>
    <dsp:sp modelId="{097A2AE8-D774-46B4-813A-806015DBF35B}">
      <dsp:nvSpPr>
        <dsp:cNvPr id="0" name=""/>
        <dsp:cNvSpPr/>
      </dsp:nvSpPr>
      <dsp:spPr>
        <a:xfrm>
          <a:off x="3032125" y="4358216"/>
          <a:ext cx="2063749" cy="789384"/>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en-US" sz="1600" kern="1200"/>
            <a:t>Depression Screening and Follow-up</a:t>
          </a:r>
        </a:p>
      </dsp:txBody>
      <dsp:txXfrm>
        <a:off x="3055245" y="4381336"/>
        <a:ext cx="2017509" cy="743144"/>
      </dsp:txXfrm>
    </dsp:sp>
    <dsp:sp modelId="{D83181E2-6F94-4373-B8C8-43EDBA1B5DEF}">
      <dsp:nvSpPr>
        <dsp:cNvPr id="0" name=""/>
        <dsp:cNvSpPr/>
      </dsp:nvSpPr>
      <dsp:spPr>
        <a:xfrm>
          <a:off x="5547320" y="0"/>
          <a:ext cx="2579687" cy="541866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a:t>Health System Measures</a:t>
          </a:r>
        </a:p>
      </dsp:txBody>
      <dsp:txXfrm>
        <a:off x="5547320" y="0"/>
        <a:ext cx="2579687" cy="1625600"/>
      </dsp:txXfrm>
    </dsp:sp>
    <dsp:sp modelId="{643E88FC-5C25-4CD8-8707-20EB98A09BAC}">
      <dsp:nvSpPr>
        <dsp:cNvPr id="0" name=""/>
        <dsp:cNvSpPr/>
      </dsp:nvSpPr>
      <dsp:spPr>
        <a:xfrm>
          <a:off x="5805289" y="1526566"/>
          <a:ext cx="2063750" cy="760040"/>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en-US" sz="1600" kern="1200"/>
            <a:t>Chronic Condition Coding Education</a:t>
          </a:r>
        </a:p>
      </dsp:txBody>
      <dsp:txXfrm>
        <a:off x="5827550" y="1548827"/>
        <a:ext cx="2019228" cy="715518"/>
      </dsp:txXfrm>
    </dsp:sp>
    <dsp:sp modelId="{36AE8FF2-707B-4277-AE92-F8E7DFEE4EBD}">
      <dsp:nvSpPr>
        <dsp:cNvPr id="0" name=""/>
        <dsp:cNvSpPr/>
      </dsp:nvSpPr>
      <dsp:spPr>
        <a:xfrm>
          <a:off x="5805289" y="2443481"/>
          <a:ext cx="2063750" cy="1026135"/>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en-US" sz="1600" kern="1200"/>
            <a:t>MyChart Activation</a:t>
          </a:r>
        </a:p>
      </dsp:txBody>
      <dsp:txXfrm>
        <a:off x="5835343" y="2473535"/>
        <a:ext cx="2003642" cy="966027"/>
      </dsp:txXfrm>
    </dsp:sp>
    <dsp:sp modelId="{8F95C0DD-AD37-43DB-93DD-37911F812654}">
      <dsp:nvSpPr>
        <dsp:cNvPr id="0" name=""/>
        <dsp:cNvSpPr/>
      </dsp:nvSpPr>
      <dsp:spPr>
        <a:xfrm>
          <a:off x="5816165" y="3741137"/>
          <a:ext cx="2063750" cy="1074267"/>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en-US" sz="1600" kern="1200"/>
            <a:t>Access</a:t>
          </a:r>
        </a:p>
      </dsp:txBody>
      <dsp:txXfrm>
        <a:off x="5847629" y="3772601"/>
        <a:ext cx="2000822" cy="101133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A3B56D-9E5B-430E-BDE2-E6D2BE10E3B7}">
      <dsp:nvSpPr>
        <dsp:cNvPr id="0" name=""/>
        <dsp:cNvSpPr/>
      </dsp:nvSpPr>
      <dsp:spPr>
        <a:xfrm>
          <a:off x="992" y="0"/>
          <a:ext cx="2579687" cy="541866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a:t>Regulatory &amp; Compliance</a:t>
          </a:r>
        </a:p>
      </dsp:txBody>
      <dsp:txXfrm>
        <a:off x="992" y="0"/>
        <a:ext cx="2579687" cy="1625600"/>
      </dsp:txXfrm>
    </dsp:sp>
    <dsp:sp modelId="{3670AA21-94BC-4D99-A064-0B94C0387D10}">
      <dsp:nvSpPr>
        <dsp:cNvPr id="0" name=""/>
        <dsp:cNvSpPr/>
      </dsp:nvSpPr>
      <dsp:spPr>
        <a:xfrm>
          <a:off x="258960" y="1625600"/>
          <a:ext cx="2063749" cy="3522133"/>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32385" rIns="43180" bIns="32385" numCol="1" spcCol="1270" anchor="ctr" anchorCtr="0">
          <a:noAutofit/>
        </a:bodyPr>
        <a:lstStyle/>
        <a:p>
          <a:pPr marL="0" lvl="0" indent="0" algn="ctr" defTabSz="755650">
            <a:lnSpc>
              <a:spcPct val="90000"/>
            </a:lnSpc>
            <a:spcBef>
              <a:spcPct val="0"/>
            </a:spcBef>
            <a:spcAft>
              <a:spcPct val="35000"/>
            </a:spcAft>
            <a:buNone/>
          </a:pPr>
          <a:r>
            <a:rPr lang="en-US" sz="1700" kern="1200"/>
            <a:t>Education</a:t>
          </a:r>
        </a:p>
      </dsp:txBody>
      <dsp:txXfrm>
        <a:off x="319405" y="1686045"/>
        <a:ext cx="1942859" cy="3401243"/>
      </dsp:txXfrm>
    </dsp:sp>
    <dsp:sp modelId="{AFEB8829-967D-4D72-AABE-230CDA718C1F}">
      <dsp:nvSpPr>
        <dsp:cNvPr id="0" name=""/>
        <dsp:cNvSpPr/>
      </dsp:nvSpPr>
      <dsp:spPr>
        <a:xfrm>
          <a:off x="2774156" y="0"/>
          <a:ext cx="2579687" cy="541866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a:t>Quality Measures</a:t>
          </a:r>
        </a:p>
      </dsp:txBody>
      <dsp:txXfrm>
        <a:off x="2774156" y="0"/>
        <a:ext cx="2579687" cy="1625600"/>
      </dsp:txXfrm>
    </dsp:sp>
    <dsp:sp modelId="{FBBFAB89-6C7D-46A4-B09F-98E8234542CC}">
      <dsp:nvSpPr>
        <dsp:cNvPr id="0" name=""/>
        <dsp:cNvSpPr/>
      </dsp:nvSpPr>
      <dsp:spPr>
        <a:xfrm>
          <a:off x="3032125" y="1626063"/>
          <a:ext cx="2063749" cy="1064551"/>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32385" rIns="43180" bIns="32385" numCol="1" spcCol="1270" anchor="ctr" anchorCtr="0">
          <a:noAutofit/>
        </a:bodyPr>
        <a:lstStyle/>
        <a:p>
          <a:pPr marL="0" lvl="0" indent="0" algn="ctr" defTabSz="755650">
            <a:lnSpc>
              <a:spcPct val="90000"/>
            </a:lnSpc>
            <a:spcBef>
              <a:spcPct val="0"/>
            </a:spcBef>
            <a:spcAft>
              <a:spcPct val="35000"/>
            </a:spcAft>
            <a:buNone/>
          </a:pPr>
          <a:r>
            <a:rPr lang="en-US" sz="1700" kern="1200"/>
            <a:t>Patient Experience</a:t>
          </a:r>
        </a:p>
      </dsp:txBody>
      <dsp:txXfrm>
        <a:off x="3063305" y="1657243"/>
        <a:ext cx="2001389" cy="1002191"/>
      </dsp:txXfrm>
    </dsp:sp>
    <dsp:sp modelId="{1B2A22ED-46C6-4D9A-ADB8-459056FBFB6F}">
      <dsp:nvSpPr>
        <dsp:cNvPr id="0" name=""/>
        <dsp:cNvSpPr/>
      </dsp:nvSpPr>
      <dsp:spPr>
        <a:xfrm>
          <a:off x="3032125" y="2854391"/>
          <a:ext cx="2063749" cy="1064551"/>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32385" rIns="43180" bIns="32385" numCol="1" spcCol="1270" anchor="ctr" anchorCtr="0">
          <a:noAutofit/>
        </a:bodyPr>
        <a:lstStyle/>
        <a:p>
          <a:pPr marL="0" lvl="0" indent="0" algn="ctr" defTabSz="755650">
            <a:lnSpc>
              <a:spcPct val="90000"/>
            </a:lnSpc>
            <a:spcBef>
              <a:spcPct val="0"/>
            </a:spcBef>
            <a:spcAft>
              <a:spcPct val="35000"/>
            </a:spcAft>
            <a:buNone/>
          </a:pPr>
          <a:r>
            <a:rPr lang="en-US" sz="1700" kern="1200"/>
            <a:t>30-day Readmission Rate</a:t>
          </a:r>
        </a:p>
      </dsp:txBody>
      <dsp:txXfrm>
        <a:off x="3063305" y="2885571"/>
        <a:ext cx="2001389" cy="1002191"/>
      </dsp:txXfrm>
    </dsp:sp>
    <dsp:sp modelId="{1F9C8CFB-5D61-465E-A6C4-5279A87555D4}">
      <dsp:nvSpPr>
        <dsp:cNvPr id="0" name=""/>
        <dsp:cNvSpPr/>
      </dsp:nvSpPr>
      <dsp:spPr>
        <a:xfrm>
          <a:off x="3032125" y="4082719"/>
          <a:ext cx="2063749" cy="1064551"/>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32385" rIns="43180" bIns="32385" numCol="1" spcCol="1270" anchor="ctr" anchorCtr="0">
          <a:noAutofit/>
        </a:bodyPr>
        <a:lstStyle/>
        <a:p>
          <a:pPr marL="0" lvl="0" indent="0" algn="ctr" defTabSz="755650">
            <a:lnSpc>
              <a:spcPct val="90000"/>
            </a:lnSpc>
            <a:spcBef>
              <a:spcPct val="0"/>
            </a:spcBef>
            <a:spcAft>
              <a:spcPct val="35000"/>
            </a:spcAft>
            <a:buNone/>
          </a:pPr>
          <a:r>
            <a:rPr lang="en-US" sz="1700" kern="1200"/>
            <a:t>Unplanned Return to OR Rate</a:t>
          </a:r>
        </a:p>
      </dsp:txBody>
      <dsp:txXfrm>
        <a:off x="3063305" y="4113899"/>
        <a:ext cx="2001389" cy="1002191"/>
      </dsp:txXfrm>
    </dsp:sp>
    <dsp:sp modelId="{D83181E2-6F94-4373-B8C8-43EDBA1B5DEF}">
      <dsp:nvSpPr>
        <dsp:cNvPr id="0" name=""/>
        <dsp:cNvSpPr/>
      </dsp:nvSpPr>
      <dsp:spPr>
        <a:xfrm>
          <a:off x="5547320" y="0"/>
          <a:ext cx="2579687" cy="541866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a:t>Health System Measures</a:t>
          </a:r>
        </a:p>
      </dsp:txBody>
      <dsp:txXfrm>
        <a:off x="5547320" y="0"/>
        <a:ext cx="2579687" cy="1625600"/>
      </dsp:txXfrm>
    </dsp:sp>
    <dsp:sp modelId="{93FB0EA9-C818-4E42-87A4-71E21ACD9BD1}">
      <dsp:nvSpPr>
        <dsp:cNvPr id="0" name=""/>
        <dsp:cNvSpPr/>
      </dsp:nvSpPr>
      <dsp:spPr>
        <a:xfrm>
          <a:off x="5784507" y="2862581"/>
          <a:ext cx="2063749" cy="1064551"/>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32385" rIns="43180" bIns="32385" numCol="1" spcCol="1270" anchor="ctr" anchorCtr="0">
          <a:noAutofit/>
        </a:bodyPr>
        <a:lstStyle/>
        <a:p>
          <a:pPr marL="0" lvl="0" indent="0" algn="ctr" defTabSz="755650">
            <a:lnSpc>
              <a:spcPct val="90000"/>
            </a:lnSpc>
            <a:spcBef>
              <a:spcPct val="0"/>
            </a:spcBef>
            <a:spcAft>
              <a:spcPct val="35000"/>
            </a:spcAft>
            <a:buNone/>
          </a:pPr>
          <a:r>
            <a:rPr lang="en-US" sz="1700" kern="1200"/>
            <a:t>Coding Documentation Improvement/DRG</a:t>
          </a:r>
        </a:p>
      </dsp:txBody>
      <dsp:txXfrm>
        <a:off x="5815687" y="2893761"/>
        <a:ext cx="2001389" cy="1002191"/>
      </dsp:txXfrm>
    </dsp:sp>
    <dsp:sp modelId="{F1C0D5D2-B292-4C67-ADD7-8039016B67FE}">
      <dsp:nvSpPr>
        <dsp:cNvPr id="0" name=""/>
        <dsp:cNvSpPr/>
      </dsp:nvSpPr>
      <dsp:spPr>
        <a:xfrm>
          <a:off x="5826071" y="1462009"/>
          <a:ext cx="2063749" cy="1064551"/>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en-US" sz="1600" b="1" kern="1200"/>
            <a:t>Access – Visits in 7/14 days post IP</a:t>
          </a:r>
        </a:p>
      </dsp:txBody>
      <dsp:txXfrm>
        <a:off x="5857251" y="1493189"/>
        <a:ext cx="2001389" cy="1002191"/>
      </dsp:txXfrm>
    </dsp:sp>
    <dsp:sp modelId="{AB9A0FE0-13D6-487E-8A44-1B142C415A6D}">
      <dsp:nvSpPr>
        <dsp:cNvPr id="0" name=""/>
        <dsp:cNvSpPr/>
      </dsp:nvSpPr>
      <dsp:spPr>
        <a:xfrm>
          <a:off x="5805289" y="4082719"/>
          <a:ext cx="2063749" cy="1064551"/>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32385" rIns="43180" bIns="32385" numCol="1" spcCol="1270" anchor="ctr" anchorCtr="0">
          <a:noAutofit/>
        </a:bodyPr>
        <a:lstStyle/>
        <a:p>
          <a:pPr marL="0" lvl="0" indent="0" algn="ctr" defTabSz="755650">
            <a:lnSpc>
              <a:spcPct val="90000"/>
            </a:lnSpc>
            <a:spcBef>
              <a:spcPct val="0"/>
            </a:spcBef>
            <a:spcAft>
              <a:spcPct val="35000"/>
            </a:spcAft>
            <a:buNone/>
          </a:pPr>
          <a:r>
            <a:rPr lang="en-US" sz="1700" kern="1200"/>
            <a:t>Needle Stick Prevention Quality Improvement Project</a:t>
          </a:r>
        </a:p>
      </dsp:txBody>
      <dsp:txXfrm>
        <a:off x="5836469" y="4113899"/>
        <a:ext cx="2001389" cy="1002191"/>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yramid3">
  <dgm:title val=""/>
  <dgm:desc val=""/>
  <dgm:catLst>
    <dgm:cat type="pyramid" pri="2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T"/>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T"/>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rev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t"/>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09A7646-64A1-4BED-BA0B-77C27DE51A1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DABEFC0-5AA8-4302-B8B2-9ACD77A2E1D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482F98B-3DC8-431B-BBBF-B7C2B94E730B}" type="datetimeFigureOut">
              <a:rPr lang="en-US" smtClean="0"/>
              <a:t>11/6/2025</a:t>
            </a:fld>
            <a:endParaRPr lang="en-US"/>
          </a:p>
        </p:txBody>
      </p:sp>
      <p:sp>
        <p:nvSpPr>
          <p:cNvPr id="4" name="Footer Placeholder 3">
            <a:extLst>
              <a:ext uri="{FF2B5EF4-FFF2-40B4-BE49-F238E27FC236}">
                <a16:creationId xmlns:a16="http://schemas.microsoft.com/office/drawing/2014/main" id="{016656EA-4150-44D1-821F-53CA0DBA1A3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6184F06-C917-4D16-B46F-633E54CA499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C1F4691-38BC-4357-BA2E-AC7731A10A45}" type="slidenum">
              <a:rPr lang="en-US" smtClean="0"/>
              <a:t>‹#›</a:t>
            </a:fld>
            <a:endParaRPr lang="en-US"/>
          </a:p>
        </p:txBody>
      </p:sp>
    </p:spTree>
    <p:extLst>
      <p:ext uri="{BB962C8B-B14F-4D97-AF65-F5344CB8AC3E}">
        <p14:creationId xmlns:p14="http://schemas.microsoft.com/office/powerpoint/2010/main" val="32900607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7300D2-6E0D-49B5-9AB1-C6683F5C846D}" type="datetimeFigureOut">
              <a:rPr lang="en-US" smtClean="0"/>
              <a:t>11/6/2025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025FD9-6782-4777-BD37-B8EEBEF1E497}" type="slidenum">
              <a:rPr lang="en-US" smtClean="0"/>
              <a:t>‹#›</a:t>
            </a:fld>
            <a:endParaRPr lang="en-US"/>
          </a:p>
        </p:txBody>
      </p:sp>
    </p:spTree>
    <p:extLst>
      <p:ext uri="{BB962C8B-B14F-4D97-AF65-F5344CB8AC3E}">
        <p14:creationId xmlns:p14="http://schemas.microsoft.com/office/powerpoint/2010/main" val="37208107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managementisajourney.com/leading-change-step-3-develop-a-change-vision-and-strategy/?srsltid=AfmBOooW_g9Imq10DaY71ROJFc8mTYZ1rncKOuJJopvjNri4-QGui2_-"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pharmexec.com/view/vision-quest-leading-through-change"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cms.gov/priorities/innovation/innovation-models/aco"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mckinsey.com/industries/healthcare/our-insights/specialty-risk-the-next-frontier-of-value-based-care" TargetMode="External"/><Relationship Id="rId2" Type="http://schemas.openxmlformats.org/officeDocument/2006/relationships/slide" Target="../slides/slide22.xml"/><Relationship Id="rId1" Type="http://schemas.openxmlformats.org/officeDocument/2006/relationships/notesMaster" Target="../notesMasters/notesMaster1.xml"/><Relationship Id="rId4" Type="http://schemas.openxmlformats.org/officeDocument/2006/relationships/hyperlink" Target="https://www.aafp.org/about/sponsored-resources/humana-value-based-care-improves-patient-outcomes.html" TargetMode="Externa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www.mckinsey.com/industries/healthcare/our-insights/specialty-risk-the-next-frontier-of-value-based-care"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Giving away Key-takeaways - right away, the bottom line, but know this is not easy…every medical group, mom and pop MG/IPAs, independents, and very large pay-</a:t>
            </a:r>
            <a:r>
              <a:rPr lang="en-US" err="1"/>
              <a:t>viders</a:t>
            </a:r>
            <a:r>
              <a:rPr lang="en-US"/>
              <a:t> – struggle with change management, especially in the provider incentive programs…we’re all in the same boat, Let’s talk about these steps along the say in the next slides and circle back to this</a:t>
            </a:r>
          </a:p>
          <a:p>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1</a:t>
            </a:fld>
            <a:endParaRPr lang="en-US"/>
          </a:p>
        </p:txBody>
      </p:sp>
    </p:spTree>
    <p:extLst>
      <p:ext uri="{BB962C8B-B14F-4D97-AF65-F5344CB8AC3E}">
        <p14:creationId xmlns:p14="http://schemas.microsoft.com/office/powerpoint/2010/main" val="27938351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7DE525-171D-2C42-686B-F02A3C6C56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9D0717-0320-BAFB-2F95-50FB0A5B2E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943207-63CD-3BBF-00D1-69AEF0724A2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a:extLst>
              <a:ext uri="{FF2B5EF4-FFF2-40B4-BE49-F238E27FC236}">
                <a16:creationId xmlns:a16="http://schemas.microsoft.com/office/drawing/2014/main" id="{463EFB70-B0BF-C4B0-C0AA-40F148FC5B4A}"/>
              </a:ext>
            </a:extLst>
          </p:cNvPr>
          <p:cNvSpPr>
            <a:spLocks noGrp="1"/>
          </p:cNvSpPr>
          <p:nvPr>
            <p:ph type="sldNum" sz="quarter" idx="5"/>
          </p:nvPr>
        </p:nvSpPr>
        <p:spPr/>
        <p:txBody>
          <a:bodyPr/>
          <a:lstStyle/>
          <a:p>
            <a:fld id="{F7025FD9-6782-4777-BD37-B8EEBEF1E497}" type="slidenum">
              <a:rPr lang="en-US" smtClean="0"/>
              <a:t>2</a:t>
            </a:fld>
            <a:endParaRPr lang="en-US"/>
          </a:p>
        </p:txBody>
      </p:sp>
    </p:spTree>
    <p:extLst>
      <p:ext uri="{BB962C8B-B14F-4D97-AF65-F5344CB8AC3E}">
        <p14:creationId xmlns:p14="http://schemas.microsoft.com/office/powerpoint/2010/main" val="28085416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Lean into the “lion’s den”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Concept to Implementation</a:t>
            </a:r>
          </a:p>
        </p:txBody>
      </p:sp>
      <p:sp>
        <p:nvSpPr>
          <p:cNvPr id="4" name="Slide Number Placeholder 3"/>
          <p:cNvSpPr>
            <a:spLocks noGrp="1"/>
          </p:cNvSpPr>
          <p:nvPr>
            <p:ph type="sldNum" sz="quarter" idx="5"/>
          </p:nvPr>
        </p:nvSpPr>
        <p:spPr/>
        <p:txBody>
          <a:bodyPr/>
          <a:lstStyle/>
          <a:p>
            <a:fld id="{F7025FD9-6782-4777-BD37-B8EEBEF1E497}" type="slidenum">
              <a:rPr lang="en-US" smtClean="0"/>
              <a:t>3</a:t>
            </a:fld>
            <a:endParaRPr lang="en-US"/>
          </a:p>
        </p:txBody>
      </p:sp>
    </p:spTree>
    <p:extLst>
      <p:ext uri="{BB962C8B-B14F-4D97-AF65-F5344CB8AC3E}">
        <p14:creationId xmlns:p14="http://schemas.microsoft.com/office/powerpoint/2010/main" val="25316990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hlinkClick r:id="rId3"/>
              </a:rPr>
              <a:t>Leading Change (Step 3) – Develop a Change Vision and Strategy – Management is a Journey®</a:t>
            </a:r>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4</a:t>
            </a:fld>
            <a:endParaRPr lang="en-US"/>
          </a:p>
        </p:txBody>
      </p:sp>
    </p:spTree>
    <p:extLst>
      <p:ext uri="{BB962C8B-B14F-4D97-AF65-F5344CB8AC3E}">
        <p14:creationId xmlns:p14="http://schemas.microsoft.com/office/powerpoint/2010/main" val="39168216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Leadership Retreat, Feb 2025</a:t>
            </a:r>
          </a:p>
          <a:p>
            <a:r>
              <a:rPr lang="en-US"/>
              <a:t>Change in Healthcare – cliché </a:t>
            </a:r>
          </a:p>
        </p:txBody>
      </p:sp>
      <p:sp>
        <p:nvSpPr>
          <p:cNvPr id="4" name="Slide Number Placeholder 3"/>
          <p:cNvSpPr>
            <a:spLocks noGrp="1"/>
          </p:cNvSpPr>
          <p:nvPr>
            <p:ph type="sldNum" sz="quarter" idx="5"/>
          </p:nvPr>
        </p:nvSpPr>
        <p:spPr/>
        <p:txBody>
          <a:bodyPr/>
          <a:lstStyle/>
          <a:p>
            <a:fld id="{F7025FD9-6782-4777-BD37-B8EEBEF1E497}" type="slidenum">
              <a:rPr lang="en-US" smtClean="0"/>
              <a:t>5</a:t>
            </a:fld>
            <a:endParaRPr lang="en-US"/>
          </a:p>
        </p:txBody>
      </p:sp>
    </p:spTree>
    <p:extLst>
      <p:ext uri="{BB962C8B-B14F-4D97-AF65-F5344CB8AC3E}">
        <p14:creationId xmlns:p14="http://schemas.microsoft.com/office/powerpoint/2010/main" val="32162950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hlinkClick r:id="rId3"/>
              </a:rPr>
              <a:t>'Vision’ Quest: Leading Through Change | </a:t>
            </a:r>
            <a:r>
              <a:rPr lang="en-US" err="1">
                <a:hlinkClick r:id="rId3"/>
              </a:rPr>
              <a:t>PharmExec</a:t>
            </a:r>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6</a:t>
            </a:fld>
            <a:endParaRPr lang="en-US"/>
          </a:p>
        </p:txBody>
      </p:sp>
    </p:spTree>
    <p:extLst>
      <p:ext uri="{BB962C8B-B14F-4D97-AF65-F5344CB8AC3E}">
        <p14:creationId xmlns:p14="http://schemas.microsoft.com/office/powerpoint/2010/main" val="7928238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PDCA – Plan do study Act</a:t>
            </a:r>
          </a:p>
        </p:txBody>
      </p:sp>
      <p:sp>
        <p:nvSpPr>
          <p:cNvPr id="4" name="Slide Number Placeholder 3"/>
          <p:cNvSpPr>
            <a:spLocks noGrp="1"/>
          </p:cNvSpPr>
          <p:nvPr>
            <p:ph type="sldNum" sz="quarter" idx="5"/>
          </p:nvPr>
        </p:nvSpPr>
        <p:spPr/>
        <p:txBody>
          <a:bodyPr/>
          <a:lstStyle/>
          <a:p>
            <a:fld id="{F7025FD9-6782-4777-BD37-B8EEBEF1E497}" type="slidenum">
              <a:rPr lang="en-US" smtClean="0"/>
              <a:t>7</a:t>
            </a:fld>
            <a:endParaRPr lang="en-US"/>
          </a:p>
        </p:txBody>
      </p:sp>
    </p:spTree>
    <p:extLst>
      <p:ext uri="{BB962C8B-B14F-4D97-AF65-F5344CB8AC3E}">
        <p14:creationId xmlns:p14="http://schemas.microsoft.com/office/powerpoint/2010/main" val="31173426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APMs</a:t>
            </a:r>
          </a:p>
        </p:txBody>
      </p:sp>
      <p:sp>
        <p:nvSpPr>
          <p:cNvPr id="4" name="Slide Number Placeholder 3"/>
          <p:cNvSpPr>
            <a:spLocks noGrp="1"/>
          </p:cNvSpPr>
          <p:nvPr>
            <p:ph type="sldNum" sz="quarter" idx="5"/>
          </p:nvPr>
        </p:nvSpPr>
        <p:spPr/>
        <p:txBody>
          <a:bodyPr/>
          <a:lstStyle/>
          <a:p>
            <a:fld id="{0282ED58-F52E-4D96-B2AE-0D8BDCF6739D}" type="slidenum">
              <a:rPr lang="en-US" smtClean="0"/>
              <a:t>9</a:t>
            </a:fld>
            <a:endParaRPr lang="en-US"/>
          </a:p>
        </p:txBody>
      </p:sp>
    </p:spTree>
    <p:extLst>
      <p:ext uri="{BB962C8B-B14F-4D97-AF65-F5344CB8AC3E}">
        <p14:creationId xmlns:p14="http://schemas.microsoft.com/office/powerpoint/2010/main" val="2733576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Do Not Assume that since top providers, like surgeons, trauma surgery, hospitalist – even connect the dots between APMs, Care Coordination and pay for performance…  They have MDs no MBAs in Healthcare economics…</a:t>
            </a:r>
          </a:p>
        </p:txBody>
      </p:sp>
      <p:sp>
        <p:nvSpPr>
          <p:cNvPr id="4" name="Slide Number Placeholder 3"/>
          <p:cNvSpPr>
            <a:spLocks noGrp="1"/>
          </p:cNvSpPr>
          <p:nvPr>
            <p:ph type="sldNum" sz="quarter" idx="5"/>
          </p:nvPr>
        </p:nvSpPr>
        <p:spPr/>
        <p:txBody>
          <a:bodyPr/>
          <a:lstStyle/>
          <a:p>
            <a:fld id="{F7025FD9-6782-4777-BD37-B8EEBEF1E497}" type="slidenum">
              <a:rPr lang="en-US" smtClean="0"/>
              <a:t>10</a:t>
            </a:fld>
            <a:endParaRPr lang="en-US"/>
          </a:p>
        </p:txBody>
      </p:sp>
    </p:spTree>
    <p:extLst>
      <p:ext uri="{BB962C8B-B14F-4D97-AF65-F5344CB8AC3E}">
        <p14:creationId xmlns:p14="http://schemas.microsoft.com/office/powerpoint/2010/main" val="5976964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Value in Healthcare defined by measurable outcomes</a:t>
            </a:r>
          </a:p>
        </p:txBody>
      </p:sp>
      <p:sp>
        <p:nvSpPr>
          <p:cNvPr id="4" name="Slide Number Placeholder 3"/>
          <p:cNvSpPr>
            <a:spLocks noGrp="1"/>
          </p:cNvSpPr>
          <p:nvPr>
            <p:ph type="sldNum" sz="quarter" idx="5"/>
          </p:nvPr>
        </p:nvSpPr>
        <p:spPr/>
        <p:txBody>
          <a:bodyPr/>
          <a:lstStyle/>
          <a:p>
            <a:fld id="{F7025FD9-6782-4777-BD37-B8EEBEF1E497}" type="slidenum">
              <a:rPr lang="en-US" smtClean="0"/>
              <a:t>11</a:t>
            </a:fld>
            <a:endParaRPr lang="en-US"/>
          </a:p>
        </p:txBody>
      </p:sp>
    </p:spTree>
    <p:extLst>
      <p:ext uri="{BB962C8B-B14F-4D97-AF65-F5344CB8AC3E}">
        <p14:creationId xmlns:p14="http://schemas.microsoft.com/office/powerpoint/2010/main" val="17175371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FFD901-2A03-411B-88B2-9003C815CB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58F8E2-C21F-A36E-6031-7A00E4BEB0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7E63D0-EE84-6308-E44D-36230F6E835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Lean into the “lion’s den”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Concept to Implementation</a:t>
            </a:r>
          </a:p>
        </p:txBody>
      </p:sp>
      <p:sp>
        <p:nvSpPr>
          <p:cNvPr id="4" name="Slide Number Placeholder 3">
            <a:extLst>
              <a:ext uri="{FF2B5EF4-FFF2-40B4-BE49-F238E27FC236}">
                <a16:creationId xmlns:a16="http://schemas.microsoft.com/office/drawing/2014/main" id="{5BB47F25-CD77-772B-8A8C-CB1F6918ED26}"/>
              </a:ext>
            </a:extLst>
          </p:cNvPr>
          <p:cNvSpPr>
            <a:spLocks noGrp="1"/>
          </p:cNvSpPr>
          <p:nvPr>
            <p:ph type="sldNum" sz="quarter" idx="5"/>
          </p:nvPr>
        </p:nvSpPr>
        <p:spPr/>
        <p:txBody>
          <a:bodyPr/>
          <a:lstStyle/>
          <a:p>
            <a:fld id="{F7025FD9-6782-4777-BD37-B8EEBEF1E497}" type="slidenum">
              <a:rPr lang="en-US" smtClean="0"/>
              <a:t>12</a:t>
            </a:fld>
            <a:endParaRPr lang="en-US"/>
          </a:p>
        </p:txBody>
      </p:sp>
    </p:spTree>
    <p:extLst>
      <p:ext uri="{BB962C8B-B14F-4D97-AF65-F5344CB8AC3E}">
        <p14:creationId xmlns:p14="http://schemas.microsoft.com/office/powerpoint/2010/main" val="19749252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hlinkClick r:id="" action="ppaction://noaction"/>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1">
                <a:solidFill>
                  <a:srgbClr val="002060"/>
                </a:solidFill>
              </a:rPr>
              <a:t>Provide Education to Connect the Why…</a:t>
            </a:r>
          </a:p>
          <a:p>
            <a:pPr algn="l"/>
            <a:endParaRPr lang="en-US">
              <a:hlinkClick r:id="rId3"/>
            </a:endParaRPr>
          </a:p>
        </p:txBody>
      </p:sp>
      <p:sp>
        <p:nvSpPr>
          <p:cNvPr id="4" name="Slide Number Placeholder 3"/>
          <p:cNvSpPr>
            <a:spLocks noGrp="1"/>
          </p:cNvSpPr>
          <p:nvPr>
            <p:ph type="sldNum" sz="quarter" idx="5"/>
          </p:nvPr>
        </p:nvSpPr>
        <p:spPr/>
        <p:txBody>
          <a:bodyPr/>
          <a:lstStyle/>
          <a:p>
            <a:fld id="{0F3FF332-3D71-0E41-A630-14CE743E7B1A}" type="slidenum">
              <a:rPr lang="en-US" smtClean="0"/>
              <a:t>13</a:t>
            </a:fld>
            <a:endParaRPr lang="en-US"/>
          </a:p>
        </p:txBody>
      </p:sp>
    </p:spTree>
    <p:extLst>
      <p:ext uri="{BB962C8B-B14F-4D97-AF65-F5344CB8AC3E}">
        <p14:creationId xmlns:p14="http://schemas.microsoft.com/office/powerpoint/2010/main" val="23976465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AHRQ Data Lake of Healthcare Interactions</a:t>
            </a:r>
          </a:p>
          <a:p>
            <a:r>
              <a:rPr lang="en-US"/>
              <a:t>NCQA Development of Quality Measures</a:t>
            </a:r>
          </a:p>
          <a:p>
            <a:r>
              <a:rPr lang="en-US"/>
              <a:t>CMS – Centers for Medicare Medicaid – Government Body</a:t>
            </a:r>
          </a:p>
          <a:p>
            <a:r>
              <a:rPr lang="en-US"/>
              <a:t>300M Patients, 90% of Private Health Insurance Carriers UnitedHealthcare, Aetna, Cigna, Humana, etc.</a:t>
            </a:r>
          </a:p>
          <a:p>
            <a:pPr lvl="0">
              <a:lnSpc>
                <a:spcPct val="100000"/>
              </a:lnSpc>
            </a:pPr>
            <a:r>
              <a:rPr lang="en-US"/>
              <a:t>Leapfrog/CMS Care Connect: Reflect Patient Safety/Risk Management outcomes</a:t>
            </a:r>
          </a:p>
          <a:p>
            <a:pPr lvl="0">
              <a:lnSpc>
                <a:spcPct val="100000"/>
              </a:lnSpc>
            </a:pPr>
            <a:r>
              <a:rPr lang="en-US"/>
              <a:t>APMs:  Reflect QM outcomes for over 300 Million patients</a:t>
            </a:r>
          </a:p>
          <a:p>
            <a:endParaRPr lang="en-US"/>
          </a:p>
        </p:txBody>
      </p:sp>
      <p:sp>
        <p:nvSpPr>
          <p:cNvPr id="4" name="Slide Number Placeholder 3"/>
          <p:cNvSpPr>
            <a:spLocks noGrp="1"/>
          </p:cNvSpPr>
          <p:nvPr>
            <p:ph type="sldNum" sz="quarter" idx="5"/>
          </p:nvPr>
        </p:nvSpPr>
        <p:spPr/>
        <p:txBody>
          <a:bodyPr/>
          <a:lstStyle/>
          <a:p>
            <a:fld id="{0282ED58-F52E-4D96-B2AE-0D8BDCF6739D}" type="slidenum">
              <a:rPr lang="en-US" smtClean="0"/>
              <a:t>14</a:t>
            </a:fld>
            <a:endParaRPr lang="en-US"/>
          </a:p>
        </p:txBody>
      </p:sp>
    </p:spTree>
    <p:extLst>
      <p:ext uri="{BB962C8B-B14F-4D97-AF65-F5344CB8AC3E}">
        <p14:creationId xmlns:p14="http://schemas.microsoft.com/office/powerpoint/2010/main" val="5437177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15</a:t>
            </a:fld>
            <a:endParaRPr lang="en-US"/>
          </a:p>
        </p:txBody>
      </p:sp>
    </p:spTree>
    <p:extLst>
      <p:ext uri="{BB962C8B-B14F-4D97-AF65-F5344CB8AC3E}">
        <p14:creationId xmlns:p14="http://schemas.microsoft.com/office/powerpoint/2010/main" val="26501027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8900B-7F15-916F-8A0F-5BEEA2921C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BDD8A-8FB9-85FD-95A8-4937BB2A21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B4B7FC-8781-73E3-F12C-9A022ACC4059}"/>
              </a:ext>
            </a:extLst>
          </p:cNvPr>
          <p:cNvSpPr>
            <a:spLocks noGrp="1"/>
          </p:cNvSpPr>
          <p:nvPr>
            <p:ph type="body" idx="1"/>
          </p:nvPr>
        </p:nvSpPr>
        <p:spPr/>
        <p:txBody>
          <a:bodyPr/>
          <a:lstStyle/>
          <a:p>
            <a:pPr indent="-182880" defTabSz="914400">
              <a:lnSpc>
                <a:spcPct val="90000"/>
              </a:lnSpc>
              <a:spcAft>
                <a:spcPts val="600"/>
              </a:spcAft>
              <a:buClr>
                <a:schemeClr val="accent1"/>
              </a:buClr>
              <a:buFont typeface="Wingdings 2" pitchFamily="18" charset="2"/>
              <a:buChar char=""/>
            </a:pPr>
            <a:r>
              <a:rPr lang="en-US"/>
              <a:t>What’s wrong with this model??</a:t>
            </a:r>
            <a:r>
              <a:rPr lang="en-US" sz="1200">
                <a:solidFill>
                  <a:srgbClr val="FFFFFF"/>
                </a:solidFill>
              </a:rPr>
              <a:t> </a:t>
            </a:r>
          </a:p>
          <a:p>
            <a:pPr indent="-182880" defTabSz="914400">
              <a:lnSpc>
                <a:spcPct val="90000"/>
              </a:lnSpc>
              <a:spcAft>
                <a:spcPts val="600"/>
              </a:spcAft>
              <a:buClr>
                <a:schemeClr val="accent1"/>
              </a:buClr>
              <a:buFont typeface="Wingdings 2" pitchFamily="18" charset="2"/>
              <a:buChar char=""/>
            </a:pPr>
            <a:r>
              <a:rPr lang="en-US" sz="1200">
                <a:solidFill>
                  <a:srgbClr val="FFFFFF"/>
                </a:solidFill>
              </a:rPr>
              <a:t>15-20% of Measures not on Payer Scorecards</a:t>
            </a:r>
          </a:p>
          <a:p>
            <a:pPr indent="-182880" defTabSz="914400">
              <a:lnSpc>
                <a:spcPct val="90000"/>
              </a:lnSpc>
              <a:spcAft>
                <a:spcPts val="600"/>
              </a:spcAft>
              <a:buClr>
                <a:schemeClr val="accent1"/>
              </a:buClr>
              <a:buFont typeface="Wingdings 2" pitchFamily="18" charset="2"/>
              <a:buChar char=""/>
            </a:pPr>
            <a:r>
              <a:rPr lang="en-US" sz="1200">
                <a:solidFill>
                  <a:srgbClr val="FFFFFF"/>
                </a:solidFill>
              </a:rPr>
              <a:t>&gt;50% Not easily tracked</a:t>
            </a:r>
          </a:p>
          <a:p>
            <a:endParaRPr lang="en-US"/>
          </a:p>
        </p:txBody>
      </p:sp>
      <p:sp>
        <p:nvSpPr>
          <p:cNvPr id="4" name="Slide Number Placeholder 3">
            <a:extLst>
              <a:ext uri="{FF2B5EF4-FFF2-40B4-BE49-F238E27FC236}">
                <a16:creationId xmlns:a16="http://schemas.microsoft.com/office/drawing/2014/main" id="{4A5107E9-F4A0-573B-DF72-F965D7B1804D}"/>
              </a:ext>
            </a:extLst>
          </p:cNvPr>
          <p:cNvSpPr>
            <a:spLocks noGrp="1"/>
          </p:cNvSpPr>
          <p:nvPr>
            <p:ph type="sldNum" sz="quarter" idx="5"/>
          </p:nvPr>
        </p:nvSpPr>
        <p:spPr/>
        <p:txBody>
          <a:bodyPr/>
          <a:lstStyle/>
          <a:p>
            <a:fld id="{F7025FD9-6782-4777-BD37-B8EEBEF1E497}" type="slidenum">
              <a:rPr lang="en-US" smtClean="0"/>
              <a:t>17</a:t>
            </a:fld>
            <a:endParaRPr lang="en-US"/>
          </a:p>
        </p:txBody>
      </p:sp>
    </p:spTree>
    <p:extLst>
      <p:ext uri="{BB962C8B-B14F-4D97-AF65-F5344CB8AC3E}">
        <p14:creationId xmlns:p14="http://schemas.microsoft.com/office/powerpoint/2010/main" val="34506552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182880" defTabSz="914400">
              <a:lnSpc>
                <a:spcPct val="90000"/>
              </a:lnSpc>
              <a:spcAft>
                <a:spcPts val="600"/>
              </a:spcAft>
              <a:buClr>
                <a:schemeClr val="accent1"/>
              </a:buClr>
              <a:buFont typeface="Wingdings 2" pitchFamily="18" charset="2"/>
              <a:buChar char=""/>
            </a:pPr>
            <a:r>
              <a:rPr lang="en-US" sz="1200">
                <a:solidFill>
                  <a:srgbClr val="FFFFFF"/>
                </a:solidFill>
              </a:rPr>
              <a:t>&gt;80% of Measures not on Payer Scorecards</a:t>
            </a:r>
          </a:p>
          <a:p>
            <a:pPr indent="-182880" defTabSz="914400">
              <a:lnSpc>
                <a:spcPct val="90000"/>
              </a:lnSpc>
              <a:spcAft>
                <a:spcPts val="600"/>
              </a:spcAft>
              <a:buClr>
                <a:schemeClr val="accent1"/>
              </a:buClr>
              <a:buFont typeface="Wingdings 2" pitchFamily="18" charset="2"/>
              <a:buChar char=""/>
            </a:pPr>
            <a:r>
              <a:rPr lang="en-US" sz="1200">
                <a:solidFill>
                  <a:srgbClr val="FFFFFF"/>
                </a:solidFill>
              </a:rPr>
              <a:t>&gt;50% </a:t>
            </a:r>
            <a:r>
              <a:rPr lang="en-US"/>
              <a:t> of all measures were not trackable through a dataset</a:t>
            </a:r>
          </a:p>
        </p:txBody>
      </p:sp>
      <p:sp>
        <p:nvSpPr>
          <p:cNvPr id="4" name="Slide Number Placeholder 3"/>
          <p:cNvSpPr>
            <a:spLocks noGrp="1"/>
          </p:cNvSpPr>
          <p:nvPr>
            <p:ph type="sldNum" sz="quarter" idx="5"/>
          </p:nvPr>
        </p:nvSpPr>
        <p:spPr/>
        <p:txBody>
          <a:bodyPr/>
          <a:lstStyle/>
          <a:p>
            <a:fld id="{F7025FD9-6782-4777-BD37-B8EEBEF1E497}" type="slidenum">
              <a:rPr lang="en-US" smtClean="0"/>
              <a:t>18</a:t>
            </a:fld>
            <a:endParaRPr lang="en-US"/>
          </a:p>
        </p:txBody>
      </p:sp>
    </p:spTree>
    <p:extLst>
      <p:ext uri="{BB962C8B-B14F-4D97-AF65-F5344CB8AC3E}">
        <p14:creationId xmlns:p14="http://schemas.microsoft.com/office/powerpoint/2010/main" val="12613419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20</a:t>
            </a:fld>
            <a:endParaRPr lang="en-US"/>
          </a:p>
        </p:txBody>
      </p:sp>
    </p:spTree>
    <p:extLst>
      <p:ext uri="{BB962C8B-B14F-4D97-AF65-F5344CB8AC3E}">
        <p14:creationId xmlns:p14="http://schemas.microsoft.com/office/powerpoint/2010/main" val="38871282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282ED58-F52E-4D96-B2AE-0D8BDCF6739D}" type="slidenum">
              <a:rPr lang="en-US" smtClean="0"/>
              <a:t>21</a:t>
            </a:fld>
            <a:endParaRPr lang="en-US"/>
          </a:p>
        </p:txBody>
      </p:sp>
    </p:spTree>
    <p:extLst>
      <p:ext uri="{BB962C8B-B14F-4D97-AF65-F5344CB8AC3E}">
        <p14:creationId xmlns:p14="http://schemas.microsoft.com/office/powerpoint/2010/main" val="34356256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Most lit reviews indicate improved outcomes</a:t>
            </a:r>
            <a:endParaRPr lang="en-US">
              <a:solidFill>
                <a:srgbClr val="0000FF"/>
              </a:solidFill>
            </a:endParaRPr>
          </a:p>
          <a:p>
            <a:r>
              <a:rPr lang="en-US">
                <a:solidFill>
                  <a:srgbClr val="0000FF"/>
                </a:solidFill>
                <a:hlinkClick r:id="rId3">
                  <a:extLst>
                    <a:ext uri="{A12FA001-AC4F-418D-AE19-62706E023703}">
                      <ahyp:hlinkClr xmlns:ahyp="http://schemas.microsoft.com/office/drawing/2018/hyperlinkcolor" val="tx"/>
                    </a:ext>
                  </a:extLst>
                </a:hlinkClick>
              </a:rPr>
              <a:t>Value creation in US healthcare: Reducing specialty costs | McKinsey</a:t>
            </a:r>
            <a:endParaRPr lang="en-US">
              <a:solidFill>
                <a:srgbClr val="0000FF"/>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a:solidFill>
                  <a:srgbClr val="0000FF"/>
                </a:solidFill>
                <a:hlinkClick r:id="rId4">
                  <a:extLst>
                    <a:ext uri="{A12FA001-AC4F-418D-AE19-62706E023703}">
                      <ahyp:hlinkClr xmlns:ahyp="http://schemas.microsoft.com/office/drawing/2018/hyperlinkcolor" val="tx"/>
                    </a:ext>
                  </a:extLst>
                </a:hlinkClick>
              </a:rPr>
              <a:t>Value-based Care Improves Patient Outcomes | AAFP</a:t>
            </a:r>
            <a:endParaRPr lang="en-US" sz="1200">
              <a:solidFill>
                <a:srgbClr val="0000FF"/>
              </a:solidFill>
            </a:endParaRPr>
          </a:p>
          <a:p>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22</a:t>
            </a:fld>
            <a:endParaRPr lang="en-US"/>
          </a:p>
        </p:txBody>
      </p:sp>
    </p:spTree>
    <p:extLst>
      <p:ext uri="{BB962C8B-B14F-4D97-AF65-F5344CB8AC3E}">
        <p14:creationId xmlns:p14="http://schemas.microsoft.com/office/powerpoint/2010/main" val="16736082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23</a:t>
            </a:fld>
            <a:endParaRPr lang="en-US"/>
          </a:p>
        </p:txBody>
      </p:sp>
    </p:spTree>
    <p:extLst>
      <p:ext uri="{BB962C8B-B14F-4D97-AF65-F5344CB8AC3E}">
        <p14:creationId xmlns:p14="http://schemas.microsoft.com/office/powerpoint/2010/main" val="7428835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25</a:t>
            </a:fld>
            <a:endParaRPr lang="en-US"/>
          </a:p>
        </p:txBody>
      </p:sp>
    </p:spTree>
    <p:extLst>
      <p:ext uri="{BB962C8B-B14F-4D97-AF65-F5344CB8AC3E}">
        <p14:creationId xmlns:p14="http://schemas.microsoft.com/office/powerpoint/2010/main" val="22141051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1">
                <a:solidFill>
                  <a:schemeClr val="accent1">
                    <a:lumMod val="20000"/>
                    <a:lumOff val="80000"/>
                  </a:schemeClr>
                </a:solidFill>
              </a:rPr>
              <a:t>Ducks in a Row</a:t>
            </a:r>
          </a:p>
          <a:p>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26</a:t>
            </a:fld>
            <a:endParaRPr lang="en-US"/>
          </a:p>
        </p:txBody>
      </p:sp>
    </p:spTree>
    <p:extLst>
      <p:ext uri="{BB962C8B-B14F-4D97-AF65-F5344CB8AC3E}">
        <p14:creationId xmlns:p14="http://schemas.microsoft.com/office/powerpoint/2010/main" val="23731597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a:p>
            <a:pPr marL="228600" indent="-228600">
              <a:buAutoNum type="arabicPeriod"/>
            </a:pPr>
            <a:endParaRPr lang="en-US">
              <a:ea typeface="Calibri"/>
              <a:cs typeface="Calibri"/>
            </a:endParaRPr>
          </a:p>
          <a:p>
            <a:pPr marL="228600" indent="-228600">
              <a:buAutoNum type="arabicPeriod"/>
            </a:pPr>
            <a:endParaRPr lang="en-US"/>
          </a:p>
          <a:p>
            <a:pPr marL="228600" indent="-228600">
              <a:buAutoNum type="arabicPeriod"/>
            </a:pPr>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27</a:t>
            </a:fld>
            <a:endParaRPr lang="en-US"/>
          </a:p>
        </p:txBody>
      </p:sp>
    </p:spTree>
    <p:extLst>
      <p:ext uri="{BB962C8B-B14F-4D97-AF65-F5344CB8AC3E}">
        <p14:creationId xmlns:p14="http://schemas.microsoft.com/office/powerpoint/2010/main" val="39942845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28</a:t>
            </a:fld>
            <a:endParaRPr lang="en-US"/>
          </a:p>
        </p:txBody>
      </p:sp>
    </p:spTree>
    <p:extLst>
      <p:ext uri="{BB962C8B-B14F-4D97-AF65-F5344CB8AC3E}">
        <p14:creationId xmlns:p14="http://schemas.microsoft.com/office/powerpoint/2010/main" val="21734433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29</a:t>
            </a:fld>
            <a:endParaRPr lang="en-US"/>
          </a:p>
        </p:txBody>
      </p:sp>
    </p:spTree>
    <p:extLst>
      <p:ext uri="{BB962C8B-B14F-4D97-AF65-F5344CB8AC3E}">
        <p14:creationId xmlns:p14="http://schemas.microsoft.com/office/powerpoint/2010/main" val="14857137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a:p>
          <a:p>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30</a:t>
            </a:fld>
            <a:endParaRPr lang="en-US"/>
          </a:p>
        </p:txBody>
      </p:sp>
    </p:spTree>
    <p:extLst>
      <p:ext uri="{BB962C8B-B14F-4D97-AF65-F5344CB8AC3E}">
        <p14:creationId xmlns:p14="http://schemas.microsoft.com/office/powerpoint/2010/main" val="24724043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31</a:t>
            </a:fld>
            <a:endParaRPr lang="en-US"/>
          </a:p>
        </p:txBody>
      </p:sp>
    </p:spTree>
    <p:extLst>
      <p:ext uri="{BB962C8B-B14F-4D97-AF65-F5344CB8AC3E}">
        <p14:creationId xmlns:p14="http://schemas.microsoft.com/office/powerpoint/2010/main" val="42804738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9FC7D3-CC27-3FEF-969B-F76C7F73E6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AE6AB4-73B7-A94E-2540-BE19CFE459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6D23D9-3067-7BB8-CF4A-5F21C183AC8A}"/>
              </a:ext>
            </a:extLst>
          </p:cNvPr>
          <p:cNvSpPr>
            <a:spLocks noGrp="1"/>
          </p:cNvSpPr>
          <p:nvPr>
            <p:ph type="body" idx="1"/>
          </p:nvPr>
        </p:nvSpPr>
        <p:spPr/>
        <p:txBody>
          <a:bodyPr/>
          <a:lstStyle/>
          <a:p>
            <a:r>
              <a:rPr lang="en-US"/>
              <a:t>Few QM on APMs, seeing more hospital Based measures – again, access/care coordination</a:t>
            </a:r>
          </a:p>
        </p:txBody>
      </p:sp>
      <p:sp>
        <p:nvSpPr>
          <p:cNvPr id="4" name="Slide Number Placeholder 3">
            <a:extLst>
              <a:ext uri="{FF2B5EF4-FFF2-40B4-BE49-F238E27FC236}">
                <a16:creationId xmlns:a16="http://schemas.microsoft.com/office/drawing/2014/main" id="{9F344919-CCEC-FB65-2B02-0C9C655564DE}"/>
              </a:ext>
            </a:extLst>
          </p:cNvPr>
          <p:cNvSpPr>
            <a:spLocks noGrp="1"/>
          </p:cNvSpPr>
          <p:nvPr>
            <p:ph type="sldNum" sz="quarter" idx="5"/>
          </p:nvPr>
        </p:nvSpPr>
        <p:spPr/>
        <p:txBody>
          <a:bodyPr/>
          <a:lstStyle/>
          <a:p>
            <a:fld id="{F7025FD9-6782-4777-BD37-B8EEBEF1E497}" type="slidenum">
              <a:rPr lang="en-US" smtClean="0"/>
              <a:t>32</a:t>
            </a:fld>
            <a:endParaRPr lang="en-US"/>
          </a:p>
        </p:txBody>
      </p:sp>
    </p:spTree>
    <p:extLst>
      <p:ext uri="{BB962C8B-B14F-4D97-AF65-F5344CB8AC3E}">
        <p14:creationId xmlns:p14="http://schemas.microsoft.com/office/powerpoint/2010/main" val="5597199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hlinkClick r:id="rId3"/>
              </a:rPr>
              <a:t>Value creation in US healthcare: Reducing specialty costs | McKinsey</a:t>
            </a:r>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33</a:t>
            </a:fld>
            <a:endParaRPr lang="en-US"/>
          </a:p>
        </p:txBody>
      </p:sp>
    </p:spTree>
    <p:extLst>
      <p:ext uri="{BB962C8B-B14F-4D97-AF65-F5344CB8AC3E}">
        <p14:creationId xmlns:p14="http://schemas.microsoft.com/office/powerpoint/2010/main" val="37029643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Listen to Understand…and lean in… sometimes you find validity in the frustration… “…we’re here to help…”</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Few QM on APMs, seeing more hospital Based measures – again, access/care coordination</a:t>
            </a:r>
          </a:p>
          <a:p>
            <a:pPr marL="342900" indent="-182880" defTabSz="914400">
              <a:lnSpc>
                <a:spcPct val="90000"/>
              </a:lnSpc>
              <a:spcAft>
                <a:spcPts val="600"/>
              </a:spcAft>
              <a:buClr>
                <a:schemeClr val="accent1"/>
              </a:buClr>
              <a:buFont typeface="Wingdings 2" pitchFamily="18" charset="2"/>
              <a:buChar char=""/>
            </a:pPr>
            <a:r>
              <a:rPr lang="en-US"/>
              <a:t>Part of the Lion’s Den Mind – is fear of the unknown and not being part of the process/decision making, </a:t>
            </a:r>
            <a:r>
              <a:rPr lang="en-US" sz="1200">
                <a:solidFill>
                  <a:srgbClr val="FFFFFF"/>
                </a:solidFill>
              </a:rPr>
              <a:t>Listen to Understand, Meet them Where they Are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34</a:t>
            </a:fld>
            <a:endParaRPr lang="en-US"/>
          </a:p>
        </p:txBody>
      </p:sp>
    </p:spTree>
    <p:extLst>
      <p:ext uri="{BB962C8B-B14F-4D97-AF65-F5344CB8AC3E}">
        <p14:creationId xmlns:p14="http://schemas.microsoft.com/office/powerpoint/2010/main" val="1305545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t>“…Population Health is Not Defined by Location…”</a:t>
            </a:r>
          </a:p>
        </p:txBody>
      </p:sp>
      <p:sp>
        <p:nvSpPr>
          <p:cNvPr id="4" name="Slide Number Placeholder 3"/>
          <p:cNvSpPr>
            <a:spLocks noGrp="1"/>
          </p:cNvSpPr>
          <p:nvPr>
            <p:ph type="sldNum" sz="quarter" idx="5"/>
          </p:nvPr>
        </p:nvSpPr>
        <p:spPr/>
        <p:txBody>
          <a:bodyPr/>
          <a:lstStyle/>
          <a:p>
            <a:fld id="{F7025FD9-6782-4777-BD37-B8EEBEF1E497}" type="slidenum">
              <a:rPr lang="en-US" smtClean="0"/>
              <a:t>35</a:t>
            </a:fld>
            <a:endParaRPr lang="en-US"/>
          </a:p>
        </p:txBody>
      </p:sp>
    </p:spTree>
    <p:extLst>
      <p:ext uri="{BB962C8B-B14F-4D97-AF65-F5344CB8AC3E}">
        <p14:creationId xmlns:p14="http://schemas.microsoft.com/office/powerpoint/2010/main" val="38384028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70% were already on their scorecards – great irony</a:t>
            </a:r>
          </a:p>
          <a:p>
            <a:endParaRPr lang="en-US" sz="1200"/>
          </a:p>
          <a:p>
            <a:r>
              <a:rPr lang="en-US" sz="1200"/>
              <a:t>Here’s what’s being left on the table …and </a:t>
            </a:r>
            <a:r>
              <a:rPr lang="en-US" sz="1200" b="1" i="1"/>
              <a:t>we</a:t>
            </a:r>
            <a:r>
              <a:rPr lang="en-US" sz="1200"/>
              <a:t> need your </a:t>
            </a:r>
            <a:r>
              <a:rPr lang="en-US" sz="1200" b="1" i="1"/>
              <a:t>HELP </a:t>
            </a:r>
            <a:endParaRPr lang="en-US"/>
          </a:p>
          <a:p>
            <a:r>
              <a:rPr lang="en-US"/>
              <a:t>Ask Payers to tell you from the beginning of the year – X amount. </a:t>
            </a:r>
          </a:p>
          <a:p>
            <a:r>
              <a:rPr lang="en-US"/>
              <a:t>Virtually impossible to know – “conservatively” at Minimum…”X”  Know where there is “bang for the buck…”</a:t>
            </a:r>
          </a:p>
        </p:txBody>
      </p:sp>
      <p:sp>
        <p:nvSpPr>
          <p:cNvPr id="4" name="Slide Number Placeholder 3"/>
          <p:cNvSpPr>
            <a:spLocks noGrp="1"/>
          </p:cNvSpPr>
          <p:nvPr>
            <p:ph type="sldNum" sz="quarter" idx="5"/>
          </p:nvPr>
        </p:nvSpPr>
        <p:spPr/>
        <p:txBody>
          <a:bodyPr/>
          <a:lstStyle/>
          <a:p>
            <a:fld id="{F7025FD9-6782-4777-BD37-B8EEBEF1E497}" type="slidenum">
              <a:rPr lang="en-US" smtClean="0"/>
              <a:t>36</a:t>
            </a:fld>
            <a:endParaRPr lang="en-US"/>
          </a:p>
        </p:txBody>
      </p:sp>
    </p:spTree>
    <p:extLst>
      <p:ext uri="{BB962C8B-B14F-4D97-AF65-F5344CB8AC3E}">
        <p14:creationId xmlns:p14="http://schemas.microsoft.com/office/powerpoint/2010/main" val="88400662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70% were already on their scorecards – great irony</a:t>
            </a:r>
          </a:p>
        </p:txBody>
      </p:sp>
      <p:sp>
        <p:nvSpPr>
          <p:cNvPr id="4" name="Slide Number Placeholder 3"/>
          <p:cNvSpPr>
            <a:spLocks noGrp="1"/>
          </p:cNvSpPr>
          <p:nvPr>
            <p:ph type="sldNum" sz="quarter" idx="5"/>
          </p:nvPr>
        </p:nvSpPr>
        <p:spPr/>
        <p:txBody>
          <a:bodyPr/>
          <a:lstStyle/>
          <a:p>
            <a:fld id="{F7025FD9-6782-4777-BD37-B8EEBEF1E497}" type="slidenum">
              <a:rPr lang="en-US" smtClean="0"/>
              <a:t>37</a:t>
            </a:fld>
            <a:endParaRPr lang="en-US"/>
          </a:p>
        </p:txBody>
      </p:sp>
    </p:spTree>
    <p:extLst>
      <p:ext uri="{BB962C8B-B14F-4D97-AF65-F5344CB8AC3E}">
        <p14:creationId xmlns:p14="http://schemas.microsoft.com/office/powerpoint/2010/main" val="9315608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t>Fast Forward Multiple Democratic Meetings  -Robust Governance – with the </a:t>
            </a:r>
            <a:r>
              <a:rPr lang="en-US" sz="1200" i="1"/>
              <a:t>RIGHT </a:t>
            </a:r>
            <a:r>
              <a:rPr lang="en-US" sz="1200"/>
              <a:t>Stakeholders….</a:t>
            </a:r>
            <a:r>
              <a:rPr lang="en-US" sz="1200">
                <a:solidFill>
                  <a:srgbClr val="FFFFFF"/>
                </a:solidFill>
              </a:rPr>
              <a:t>Shared Decision Making at Work…as We had Hoped…</a:t>
            </a:r>
          </a:p>
          <a:p>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38</a:t>
            </a:fld>
            <a:endParaRPr lang="en-US"/>
          </a:p>
        </p:txBody>
      </p:sp>
    </p:spTree>
    <p:extLst>
      <p:ext uri="{BB962C8B-B14F-4D97-AF65-F5344CB8AC3E}">
        <p14:creationId xmlns:p14="http://schemas.microsoft.com/office/powerpoint/2010/main" val="350831469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t>Fast Forward Multiple Democratic Meetings  - Robust Governance – with the </a:t>
            </a:r>
            <a:r>
              <a:rPr lang="en-US" sz="1200" i="1"/>
              <a:t>RIGHT </a:t>
            </a:r>
            <a:r>
              <a:rPr lang="en-US" sz="1200"/>
              <a:t>Stakeholders….</a:t>
            </a:r>
            <a:r>
              <a:rPr lang="en-US" sz="1200">
                <a:solidFill>
                  <a:srgbClr val="FFFFFF"/>
                </a:solidFill>
              </a:rPr>
              <a:t>Shared Decision Making at Work…as We had Hoped…</a:t>
            </a:r>
          </a:p>
          <a:p>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41</a:t>
            </a:fld>
            <a:endParaRPr lang="en-US"/>
          </a:p>
        </p:txBody>
      </p:sp>
    </p:spTree>
    <p:extLst>
      <p:ext uri="{BB962C8B-B14F-4D97-AF65-F5344CB8AC3E}">
        <p14:creationId xmlns:p14="http://schemas.microsoft.com/office/powerpoint/2010/main" val="317483751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B90149-A72D-961E-F34A-8C232ED121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974302-C5D6-E3CB-0F86-ADB9D9F479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6894EF-7240-517A-4071-C4AE0C6E1452}"/>
              </a:ext>
            </a:extLst>
          </p:cNvPr>
          <p:cNvSpPr>
            <a:spLocks noGrp="1"/>
          </p:cNvSpPr>
          <p:nvPr>
            <p:ph type="body" idx="1"/>
          </p:nvPr>
        </p:nvSpPr>
        <p:spPr/>
        <p:txBody>
          <a:bodyPr/>
          <a:lstStyle/>
          <a:p>
            <a:pPr marL="171450" indent="-171450">
              <a:buFont typeface="Wingdings" panose="05000000000000000000" pitchFamily="2" charset="2"/>
              <a:buChar char="Ø"/>
            </a:pPr>
            <a:r>
              <a:rPr lang="en-US" sz="1200"/>
              <a:t>40 Quality Measures, but 13 quality measures are in APMs, for both Primary and Specialty</a:t>
            </a:r>
          </a:p>
          <a:p>
            <a:pPr marL="171450" indent="-171450">
              <a:buFont typeface="Wingdings" panose="05000000000000000000" pitchFamily="2" charset="2"/>
              <a:buChar char="Ø"/>
            </a:pPr>
            <a:r>
              <a:rPr lang="en-US" sz="1200"/>
              <a:t>Meaningful Specialty QI impact patient safety, clinician wellbeing – working on initiatives – patient safety, needle stick improvement, falls prevention, NICU quality improvement </a:t>
            </a:r>
            <a:endParaRPr lang="en-US"/>
          </a:p>
          <a:p>
            <a:pPr marL="171450" indent="-171450">
              <a:buFont typeface="Wingdings" panose="05000000000000000000" pitchFamily="2" charset="2"/>
              <a:buChar char="Ø"/>
            </a:pPr>
            <a:r>
              <a:rPr lang="en-US"/>
              <a:t>More service lines, fewer measures with transparent data, higher trust, higher engagement, more impactful results</a:t>
            </a:r>
          </a:p>
          <a:p>
            <a:pPr marL="171450" indent="-171450">
              <a:buFont typeface="Wingdings" panose="05000000000000000000" pitchFamily="2" charset="2"/>
              <a:buChar char="Ø"/>
            </a:pPr>
            <a:r>
              <a:rPr lang="en-US"/>
              <a:t>Providers telling </a:t>
            </a:r>
            <a:r>
              <a:rPr lang="en-US" i="1"/>
              <a:t>us </a:t>
            </a:r>
            <a:r>
              <a:rPr lang="en-US" i="0"/>
              <a:t>what they want to work on/where the opportunities are &gt;&gt; Ex: NICU identifying gap in data collection, QI project around transport</a:t>
            </a:r>
          </a:p>
          <a:p>
            <a:pPr marL="171450" indent="-171450">
              <a:buFont typeface="Wingdings" panose="05000000000000000000" pitchFamily="2" charset="2"/>
              <a:buChar char="Ø"/>
            </a:pPr>
            <a:endParaRPr lang="en-US" i="0"/>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a:t>Greater transparency, higher levels of trust, more engagement in the program, and provider commitment to results</a:t>
            </a:r>
          </a:p>
          <a:p>
            <a:pPr marL="171450" indent="-171450">
              <a:buFont typeface="Wingdings" panose="05000000000000000000" pitchFamily="2" charset="2"/>
              <a:buChar char="Ø"/>
            </a:pPr>
            <a:endParaRPr lang="en-US"/>
          </a:p>
        </p:txBody>
      </p:sp>
      <p:sp>
        <p:nvSpPr>
          <p:cNvPr id="4" name="Slide Number Placeholder 3">
            <a:extLst>
              <a:ext uri="{FF2B5EF4-FFF2-40B4-BE49-F238E27FC236}">
                <a16:creationId xmlns:a16="http://schemas.microsoft.com/office/drawing/2014/main" id="{558EF70D-C8F8-1CBF-3B07-9C613BA73513}"/>
              </a:ext>
            </a:extLst>
          </p:cNvPr>
          <p:cNvSpPr>
            <a:spLocks noGrp="1"/>
          </p:cNvSpPr>
          <p:nvPr>
            <p:ph type="sldNum" sz="quarter" idx="5"/>
          </p:nvPr>
        </p:nvSpPr>
        <p:spPr/>
        <p:txBody>
          <a:bodyPr/>
          <a:lstStyle/>
          <a:p>
            <a:fld id="{F7025FD9-6782-4777-BD37-B8EEBEF1E497}" type="slidenum">
              <a:rPr lang="en-US" smtClean="0"/>
              <a:t>44</a:t>
            </a:fld>
            <a:endParaRPr lang="en-US"/>
          </a:p>
        </p:txBody>
      </p:sp>
    </p:spTree>
    <p:extLst>
      <p:ext uri="{BB962C8B-B14F-4D97-AF65-F5344CB8AC3E}">
        <p14:creationId xmlns:p14="http://schemas.microsoft.com/office/powerpoint/2010/main" val="303961360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45</a:t>
            </a:fld>
            <a:endParaRPr lang="en-US"/>
          </a:p>
        </p:txBody>
      </p:sp>
    </p:spTree>
    <p:extLst>
      <p:ext uri="{BB962C8B-B14F-4D97-AF65-F5344CB8AC3E}">
        <p14:creationId xmlns:p14="http://schemas.microsoft.com/office/powerpoint/2010/main" val="207348206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a:solidFill>
                  <a:schemeClr val="tx2"/>
                </a:solidFill>
              </a:rPr>
              <a:t>Meet the Providers head on…don’t shy away…</a:t>
            </a:r>
          </a:p>
          <a:p>
            <a:pPr marL="285750" indent="-285750">
              <a:buFont typeface="Arial" panose="020B0604020202020204" pitchFamily="34" charset="0"/>
              <a:buChar char="•"/>
            </a:pPr>
            <a:r>
              <a:rPr lang="en-US" sz="1200">
                <a:solidFill>
                  <a:schemeClr val="tx2"/>
                </a:solidFill>
              </a:rPr>
              <a:t>Listen to understand…</a:t>
            </a:r>
          </a:p>
          <a:p>
            <a:pPr marL="285750" indent="-285750">
              <a:buFont typeface="Arial" panose="020B0604020202020204" pitchFamily="34" charset="0"/>
              <a:buChar char="•"/>
            </a:pPr>
            <a:r>
              <a:rPr lang="en-US" sz="1200">
                <a:solidFill>
                  <a:schemeClr val="tx2"/>
                </a:solidFill>
              </a:rPr>
              <a:t>Persistence and confidence…</a:t>
            </a:r>
          </a:p>
          <a:p>
            <a:pPr marL="285750" indent="-285750">
              <a:buFont typeface="Arial" panose="020B0604020202020204" pitchFamily="34" charset="0"/>
              <a:buChar char="•"/>
            </a:pPr>
            <a:r>
              <a:rPr lang="en-US" sz="1200">
                <a:solidFill>
                  <a:schemeClr val="tx2"/>
                </a:solidFill>
              </a:rPr>
              <a:t>Talk the talk…walk the walk…</a:t>
            </a:r>
          </a:p>
          <a:p>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46</a:t>
            </a:fld>
            <a:endParaRPr lang="en-US"/>
          </a:p>
        </p:txBody>
      </p:sp>
    </p:spTree>
    <p:extLst>
      <p:ext uri="{BB962C8B-B14F-4D97-AF65-F5344CB8AC3E}">
        <p14:creationId xmlns:p14="http://schemas.microsoft.com/office/powerpoint/2010/main" val="16006474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48</a:t>
            </a:fld>
            <a:endParaRPr lang="en-US"/>
          </a:p>
        </p:txBody>
      </p:sp>
    </p:spTree>
    <p:extLst>
      <p:ext uri="{BB962C8B-B14F-4D97-AF65-F5344CB8AC3E}">
        <p14:creationId xmlns:p14="http://schemas.microsoft.com/office/powerpoint/2010/main" val="28227902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51</a:t>
            </a:fld>
            <a:endParaRPr lang="en-US"/>
          </a:p>
        </p:txBody>
      </p:sp>
    </p:spTree>
    <p:extLst>
      <p:ext uri="{BB962C8B-B14F-4D97-AF65-F5344CB8AC3E}">
        <p14:creationId xmlns:p14="http://schemas.microsoft.com/office/powerpoint/2010/main" val="182405751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Matching quality measures with PCP interest. Got insight/engagement from PCP advisory board via Qualtrics survey</a:t>
            </a:r>
          </a:p>
        </p:txBody>
      </p:sp>
      <p:sp>
        <p:nvSpPr>
          <p:cNvPr id="4" name="Slide Number Placeholder 3"/>
          <p:cNvSpPr>
            <a:spLocks noGrp="1"/>
          </p:cNvSpPr>
          <p:nvPr>
            <p:ph type="sldNum" sz="quarter" idx="5"/>
          </p:nvPr>
        </p:nvSpPr>
        <p:spPr/>
        <p:txBody>
          <a:bodyPr/>
          <a:lstStyle/>
          <a:p>
            <a:fld id="{F7025FD9-6782-4777-BD37-B8EEBEF1E497}" type="slidenum">
              <a:rPr lang="en-US" smtClean="0"/>
              <a:t>52</a:t>
            </a:fld>
            <a:endParaRPr lang="en-US"/>
          </a:p>
        </p:txBody>
      </p:sp>
    </p:spTree>
    <p:extLst>
      <p:ext uri="{BB962C8B-B14F-4D97-AF65-F5344CB8AC3E}">
        <p14:creationId xmlns:p14="http://schemas.microsoft.com/office/powerpoint/2010/main" val="422986032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Lean into opportunities for the health system, specialty medical society/association measures, etc.</a:t>
            </a:r>
          </a:p>
          <a:p>
            <a:endParaRPr lang="en-US"/>
          </a:p>
          <a:p>
            <a:r>
              <a:rPr lang="en-US"/>
              <a:t>CDI Chronic Condition and DRG coding education</a:t>
            </a:r>
          </a:p>
          <a:p>
            <a:endParaRPr lang="en-US"/>
          </a:p>
        </p:txBody>
      </p:sp>
      <p:sp>
        <p:nvSpPr>
          <p:cNvPr id="4" name="Slide Number Placeholder 3"/>
          <p:cNvSpPr>
            <a:spLocks noGrp="1"/>
          </p:cNvSpPr>
          <p:nvPr>
            <p:ph type="sldNum" sz="quarter" idx="5"/>
          </p:nvPr>
        </p:nvSpPr>
        <p:spPr/>
        <p:txBody>
          <a:bodyPr/>
          <a:lstStyle/>
          <a:p>
            <a:fld id="{F7025FD9-6782-4777-BD37-B8EEBEF1E497}" type="slidenum">
              <a:rPr lang="en-US" smtClean="0"/>
              <a:t>53</a:t>
            </a:fld>
            <a:endParaRPr lang="en-US"/>
          </a:p>
        </p:txBody>
      </p:sp>
    </p:spTree>
    <p:extLst>
      <p:ext uri="{BB962C8B-B14F-4D97-AF65-F5344CB8AC3E}">
        <p14:creationId xmlns:p14="http://schemas.microsoft.com/office/powerpoint/2010/main" val="27323151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Rectangle 7"/>
          <p:cNvSpPr/>
          <p:nvPr/>
        </p:nvSpPr>
        <p:spPr>
          <a:xfrm>
            <a:off x="9270263" y="761999"/>
            <a:ext cx="2925318" cy="5334001"/>
          </a:xfrm>
          <a:prstGeom prst="rect">
            <a:avLst/>
          </a:prstGeom>
          <a:solidFill>
            <a:srgbClr val="C8C8C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5586B75A-687E-405C-8A0B-8D00578BA2C3}" type="datetimeFigureOut">
              <a:rPr lang="en-US" smtClean="0"/>
              <a:pPr/>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354660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86B75A-687E-405C-8A0B-8D00578BA2C3}" type="datetimeFigureOut">
              <a:rPr lang="en-US" smtClean="0"/>
              <a:pPr/>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181794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2">
                    <a:lumMod val="75000"/>
                  </a:schemeClr>
                </a:solidFill>
              </a:defRPr>
            </a:lvl1pPr>
          </a:lstStyle>
          <a:p>
            <a:r>
              <a:rPr lang="en-US"/>
              <a:t>Click to edit Master title style</a:t>
            </a:r>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4106625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p:cNvSpPr>
            <a:spLocks noGrp="1"/>
          </p:cNvSpPr>
          <p:nvPr>
            <p:ph type="dt" sz="half" idx="10"/>
          </p:nvPr>
        </p:nvSpPr>
        <p:spPr/>
        <p:txBody>
          <a:bodyPr/>
          <a:lstStyle/>
          <a:p>
            <a:fld id="{5586B75A-687E-405C-8A0B-8D00578BA2C3}" type="datetimeFigureOut">
              <a:rPr lang="en-US" smtClean="0"/>
              <a:pPr/>
              <a:t>11/6/2025</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413777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1"/>
          <p:cNvSpPr>
            <a:spLocks noGrp="1"/>
          </p:cNvSpPr>
          <p:nvPr>
            <p:ph type="dt" sz="half" idx="10"/>
          </p:nvPr>
        </p:nvSpPr>
        <p:spPr/>
        <p:txBody>
          <a:bodyPr/>
          <a:lstStyle/>
          <a:p>
            <a:fld id="{5586B75A-687E-405C-8A0B-8D00578BA2C3}" type="datetimeFigureOut">
              <a:rPr lang="en-US" smtClean="0"/>
              <a:pPr/>
              <a:t>11/6/2025</a:t>
            </a:fld>
            <a:endParaRPr lang="en-US"/>
          </a:p>
        </p:txBody>
      </p:sp>
      <p:sp>
        <p:nvSpPr>
          <p:cNvPr id="11" name="Footer Placeholder 10"/>
          <p:cNvSpPr>
            <a:spLocks noGrp="1"/>
          </p:cNvSpPr>
          <p:nvPr>
            <p:ph type="ftr" sz="quarter" idx="11"/>
          </p:nvPr>
        </p:nvSpPr>
        <p:spPr/>
        <p:txBody>
          <a:bodyPr/>
          <a:lstStyle/>
          <a:p>
            <a:endParaRPr lang="en-US"/>
          </a:p>
        </p:txBody>
      </p:sp>
      <p:sp>
        <p:nvSpPr>
          <p:cNvPr id="12" name="Slide Number Placeholder 11"/>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3946604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2" name="Date Placeholder 1"/>
          <p:cNvSpPr>
            <a:spLocks noGrp="1"/>
          </p:cNvSpPr>
          <p:nvPr>
            <p:ph type="dt" sz="half" idx="10"/>
          </p:nvPr>
        </p:nvSpPr>
        <p:spPr/>
        <p:txBody>
          <a:bodyPr/>
          <a:lstStyle/>
          <a:p>
            <a:fld id="{5586B75A-687E-405C-8A0B-8D00578BA2C3}" type="datetimeFigureOut">
              <a:rPr lang="en-US" smtClean="0"/>
              <a:pPr/>
              <a:t>11/6/2025</a:t>
            </a:fld>
            <a:endParaRPr lang="en-US"/>
          </a:p>
        </p:txBody>
      </p:sp>
      <p:sp>
        <p:nvSpPr>
          <p:cNvPr id="7" name="Footer Placeholder 6"/>
          <p:cNvSpPr>
            <a:spLocks noGrp="1"/>
          </p:cNvSpPr>
          <p:nvPr>
            <p:ph type="ftr" sz="quarter" idx="11"/>
          </p:nvPr>
        </p:nvSpPr>
        <p:spPr/>
        <p:txBody>
          <a:bodyPr/>
          <a:lstStyle/>
          <a:p>
            <a:endParaRPr lang="en-US"/>
          </a:p>
        </p:txBody>
      </p:sp>
      <p:sp>
        <p:nvSpPr>
          <p:cNvPr id="8" name="Slide Number Placeholder 7"/>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632046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smtClean="0"/>
              <a:pPr/>
              <a:t>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1649208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p>
        </p:txBody>
      </p:sp>
      <p:sp>
        <p:nvSpPr>
          <p:cNvPr id="3" name="Content Placeholder 2"/>
          <p:cNvSpPr>
            <a:spLocks noGrp="1"/>
          </p:cNvSpPr>
          <p:nvPr>
            <p:ph idx="1"/>
          </p:nvPr>
        </p:nvSpPr>
        <p:spPr>
          <a:xfrm>
            <a:off x="3906981" y="1852122"/>
            <a:ext cx="2458230" cy="2008678"/>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smtClean="0"/>
              <a:pPr/>
              <a:t>11/6/2025</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4FAB73BC-B049-4115-A692-8D63A059BFB8}" type="slidenum">
              <a:rPr lang="en-US" smtClean="0"/>
              <a:pPr/>
              <a:t>‹#›</a:t>
            </a:fld>
            <a:endParaRPr lang="en-US"/>
          </a:p>
        </p:txBody>
      </p:sp>
      <p:sp>
        <p:nvSpPr>
          <p:cNvPr id="11" name="Content Placeholder 2">
            <a:extLst>
              <a:ext uri="{FF2B5EF4-FFF2-40B4-BE49-F238E27FC236}">
                <a16:creationId xmlns:a16="http://schemas.microsoft.com/office/drawing/2014/main" id="{87B0DF2F-DAFD-4616-9E25-0C28D75BF306}"/>
              </a:ext>
            </a:extLst>
          </p:cNvPr>
          <p:cNvSpPr>
            <a:spLocks noGrp="1"/>
          </p:cNvSpPr>
          <p:nvPr>
            <p:ph idx="13"/>
          </p:nvPr>
        </p:nvSpPr>
        <p:spPr>
          <a:xfrm>
            <a:off x="6491805" y="1852122"/>
            <a:ext cx="2458230" cy="2008678"/>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336DA0F9-D851-437C-A45B-EC125A3D3DB3}"/>
              </a:ext>
            </a:extLst>
          </p:cNvPr>
          <p:cNvSpPr>
            <a:spLocks noGrp="1"/>
          </p:cNvSpPr>
          <p:nvPr>
            <p:ph idx="14"/>
          </p:nvPr>
        </p:nvSpPr>
        <p:spPr>
          <a:xfrm>
            <a:off x="9076629" y="1852122"/>
            <a:ext cx="2458230" cy="2008678"/>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5">
            <a:extLst>
              <a:ext uri="{FF2B5EF4-FFF2-40B4-BE49-F238E27FC236}">
                <a16:creationId xmlns:a16="http://schemas.microsoft.com/office/drawing/2014/main" id="{0FF0BA98-3AB4-4D88-B1C2-6279BCACFAD9}"/>
              </a:ext>
            </a:extLst>
          </p:cNvPr>
          <p:cNvSpPr>
            <a:spLocks noGrp="1"/>
          </p:cNvSpPr>
          <p:nvPr>
            <p:ph type="body" sz="quarter" idx="15"/>
          </p:nvPr>
        </p:nvSpPr>
        <p:spPr>
          <a:xfrm>
            <a:off x="3887792" y="3971924"/>
            <a:ext cx="2477419" cy="803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5">
            <a:extLst>
              <a:ext uri="{FF2B5EF4-FFF2-40B4-BE49-F238E27FC236}">
                <a16:creationId xmlns:a16="http://schemas.microsoft.com/office/drawing/2014/main" id="{D9DEF72B-B924-4A0D-8C83-3B370632C0D3}"/>
              </a:ext>
            </a:extLst>
          </p:cNvPr>
          <p:cNvSpPr>
            <a:spLocks noGrp="1"/>
          </p:cNvSpPr>
          <p:nvPr>
            <p:ph type="body" sz="quarter" idx="16"/>
          </p:nvPr>
        </p:nvSpPr>
        <p:spPr>
          <a:xfrm>
            <a:off x="6472616" y="3971925"/>
            <a:ext cx="2477419" cy="803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Text Placeholder 5">
            <a:extLst>
              <a:ext uri="{FF2B5EF4-FFF2-40B4-BE49-F238E27FC236}">
                <a16:creationId xmlns:a16="http://schemas.microsoft.com/office/drawing/2014/main" id="{E9D30C54-E9E8-4300-8DA4-352DB3A71A4F}"/>
              </a:ext>
            </a:extLst>
          </p:cNvPr>
          <p:cNvSpPr>
            <a:spLocks noGrp="1"/>
          </p:cNvSpPr>
          <p:nvPr>
            <p:ph type="body" sz="quarter" idx="17"/>
          </p:nvPr>
        </p:nvSpPr>
        <p:spPr>
          <a:xfrm>
            <a:off x="9070240" y="3971924"/>
            <a:ext cx="2458230" cy="803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75080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smtClean="0"/>
              <a:pPr/>
              <a:t>11/6/2025</a:t>
            </a:fld>
            <a:endParaRPr lang="en-US"/>
          </a:p>
        </p:txBody>
      </p:sp>
      <p:sp>
        <p:nvSpPr>
          <p:cNvPr id="9" name="Footer Placeholder 8"/>
          <p:cNvSpPr>
            <a:spLocks noGrp="1"/>
          </p:cNvSpPr>
          <p:nvPr>
            <p:ph type="ftr" sz="quarter" idx="11"/>
          </p:nvPr>
        </p:nvSpPr>
        <p:spPr>
          <a:xfrm>
            <a:off x="3499101" y="6356350"/>
            <a:ext cx="5911517" cy="365125"/>
          </a:xfrm>
        </p:spPr>
        <p:txBody>
          <a:bodyPr/>
          <a:lstStyle/>
          <a:p>
            <a:endParaRPr lang="en-US"/>
          </a:p>
        </p:txBody>
      </p:sp>
      <p:sp>
        <p:nvSpPr>
          <p:cNvPr id="10" name="Slide Number Placeholder 9"/>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0594109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586B75A-687E-405C-8A0B-8D00578BA2C3}" type="datetimeFigureOut">
              <a:rPr lang="en-US" smtClean="0"/>
              <a:pPr/>
              <a:t>11/6/2025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9439745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586B75A-687E-405C-8A0B-8D00578BA2C3}" type="datetimeFigureOut">
              <a:rPr lang="en-US" smtClean="0"/>
              <a:pPr/>
              <a:t>11/6/2025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41971925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ntent Slide">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1328A553-D263-9207-20E1-F7F3F2CB0870}"/>
              </a:ext>
            </a:extLst>
          </p:cNvPr>
          <p:cNvSpPr>
            <a:spLocks noGrp="1"/>
          </p:cNvSpPr>
          <p:nvPr>
            <p:ph type="body" sz="quarter" idx="10" hasCustomPrompt="1"/>
          </p:nvPr>
        </p:nvSpPr>
        <p:spPr>
          <a:xfrm>
            <a:off x="309369" y="370417"/>
            <a:ext cx="11397916" cy="516467"/>
          </a:xfrm>
          <a:prstGeom prst="rect">
            <a:avLst/>
          </a:prstGeom>
        </p:spPr>
        <p:txBody>
          <a:bodyPr/>
          <a:lstStyle>
            <a:lvl1pPr marL="0" indent="0" algn="ctr">
              <a:buNone/>
              <a:defRPr sz="2667"/>
            </a:lvl1pPr>
            <a:lvl2pPr marL="457189" indent="0">
              <a:buNone/>
              <a:defRPr/>
            </a:lvl2pPr>
            <a:lvl3pPr marL="914377" indent="0">
              <a:buNone/>
              <a:defRPr/>
            </a:lvl3pPr>
            <a:lvl4pPr marL="1371566" indent="0">
              <a:buNone/>
              <a:defRPr/>
            </a:lvl4pPr>
          </a:lstStyle>
          <a:p>
            <a:pPr lvl="0"/>
            <a:r>
              <a:rPr lang="en-US"/>
              <a:t>Title of Slide</a:t>
            </a:r>
          </a:p>
        </p:txBody>
      </p:sp>
      <p:sp>
        <p:nvSpPr>
          <p:cNvPr id="6" name="Text Placeholder 5">
            <a:extLst>
              <a:ext uri="{FF2B5EF4-FFF2-40B4-BE49-F238E27FC236}">
                <a16:creationId xmlns:a16="http://schemas.microsoft.com/office/drawing/2014/main" id="{6ADDE069-06AB-1B2B-2463-41207D1D538A}"/>
              </a:ext>
            </a:extLst>
          </p:cNvPr>
          <p:cNvSpPr>
            <a:spLocks noGrp="1"/>
          </p:cNvSpPr>
          <p:nvPr>
            <p:ph type="body" sz="quarter" idx="11"/>
          </p:nvPr>
        </p:nvSpPr>
        <p:spPr>
          <a:xfrm>
            <a:off x="309033" y="1066801"/>
            <a:ext cx="11398251" cy="4925484"/>
          </a:xfrm>
          <a:prstGeom prst="rect">
            <a:avLst/>
          </a:prstGeom>
        </p:spPr>
        <p:txBody>
          <a:bodyPr/>
          <a:lstStyle>
            <a:lvl1pPr>
              <a:defRPr sz="2133"/>
            </a:lvl1pPr>
            <a:lvl2pPr marL="535504" indent="-304792">
              <a:defRPr sz="2000"/>
            </a:lvl2pPr>
            <a:lvl3pPr marL="840296" indent="-304792">
              <a:defRPr sz="1867"/>
            </a:lvl3pPr>
            <a:lvl4pPr marL="1371566" indent="0">
              <a:buNone/>
              <a:defRPr sz="1867"/>
            </a:lvl4pPr>
            <a:lvl5pPr marL="1828754" indent="0">
              <a:buNone/>
              <a:defRPr/>
            </a:lvl5pPr>
          </a:lstStyle>
          <a:p>
            <a:pPr lvl="0"/>
            <a:r>
              <a:rPr lang="en-US"/>
              <a:t>Click to edit Master text styles</a:t>
            </a:r>
          </a:p>
          <a:p>
            <a:pPr lvl="1"/>
            <a:r>
              <a:rPr lang="en-US"/>
              <a:t>Second level</a:t>
            </a:r>
          </a:p>
          <a:p>
            <a:pPr lvl="2"/>
            <a:r>
              <a:rPr lang="en-US"/>
              <a:t>Third level</a:t>
            </a:r>
          </a:p>
        </p:txBody>
      </p:sp>
      <p:cxnSp>
        <p:nvCxnSpPr>
          <p:cNvPr id="3" name="Straight Connector 2">
            <a:extLst>
              <a:ext uri="{FF2B5EF4-FFF2-40B4-BE49-F238E27FC236}">
                <a16:creationId xmlns:a16="http://schemas.microsoft.com/office/drawing/2014/main" id="{EC643BCA-4335-E625-4005-BC8E4575573B}"/>
              </a:ext>
            </a:extLst>
          </p:cNvPr>
          <p:cNvCxnSpPr>
            <a:cxnSpLocks/>
          </p:cNvCxnSpPr>
          <p:nvPr userDrawn="1"/>
        </p:nvCxnSpPr>
        <p:spPr>
          <a:xfrm>
            <a:off x="309369" y="795692"/>
            <a:ext cx="11397916" cy="0"/>
          </a:xfrm>
          <a:prstGeom prst="line">
            <a:avLst/>
          </a:prstGeom>
          <a:ln w="9525" cap="flat" cmpd="sng" algn="ctr">
            <a:solidFill>
              <a:srgbClr val="0F1F4A"/>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381189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smtClean="0"/>
              <a:pPr/>
              <a:t>11/6/2025</a:t>
            </a:fld>
            <a:endParaRPr lang="en-US"/>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smtClean="0"/>
              <a:pPr/>
              <a:t>‹#›</a:t>
            </a:fld>
            <a:endParaRPr lang="en-US"/>
          </a:p>
        </p:txBody>
      </p:sp>
    </p:spTree>
    <p:extLst>
      <p:ext uri="{BB962C8B-B14F-4D97-AF65-F5344CB8AC3E}">
        <p14:creationId xmlns:p14="http://schemas.microsoft.com/office/powerpoint/2010/main" val="435939692"/>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 id="2147483876" r:id="rId12"/>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75000"/>
              <a:lumOff val="2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75000"/>
              <a:lumOff val="2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75000"/>
              <a:lumOff val="2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managementisajourney.com/summary-of-kotters-eight-step-leading-change-model/"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ww.racetovalue.org/ep-201-value-based-change-management-navigating-the-human-side-of-healthcare-economics-with-philip-eaves-mba/"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0.jpeg"/><Relationship Id="rId7" Type="http://schemas.openxmlformats.org/officeDocument/2006/relationships/diagramColors" Target="../diagrams/colors3.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cms.gov/medicare/quality/value-based-programs" TargetMode="External"/><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hyperlink" Target="https://www.healthcatalyst.com/learn/insights/hospital-transitioning-fee-for-service-value-based-reimbursements" TargetMode="External"/><Relationship Id="rId4" Type="http://schemas.openxmlformats.org/officeDocument/2006/relationships/hyperlink" Target="https://streamlinehealth.net/fee-for-service-vs-value-based-care/#Fee-for-Service_vs_Value-Based_Care_Frequently_Asked_Questions" TargetMode="External"/></Relationships>
</file>

<file path=ppt/slides/_rels/slide16.xml.rels><?xml version="1.0" encoding="UTF-8" standalone="yes"?>
<Relationships xmlns="http://schemas.openxmlformats.org/package/2006/relationships"><Relationship Id="rId2" Type="http://schemas.openxmlformats.org/officeDocument/2006/relationships/hyperlink" Target="https://www.racetovalue.org/ep-201-value-based-change-management-navigating-the-human-side-of-healthcare-economics-with-philip-eaves-mba/"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1.svg"/></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28.png"/><Relationship Id="rId7" Type="http://schemas.openxmlformats.org/officeDocument/2006/relationships/diagramColors" Target="../diagrams/colors6.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3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45.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chart" Target="../charts/char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hyperlink" Target="mailto:alicia.rivera001@saintalphonsus.org" TargetMode="External"/></Relationships>
</file>

<file path=ppt/slides/_rels/slide49.xml.rels><?xml version="1.0" encoding="UTF-8" standalone="yes"?>
<Relationships xmlns="http://schemas.openxmlformats.org/package/2006/relationships"><Relationship Id="rId8" Type="http://schemas.openxmlformats.org/officeDocument/2006/relationships/hyperlink" Target="https://www.ncqa.org/report-cards/health-plans/state-of-health-care-quality-report/" TargetMode="External"/><Relationship Id="rId13" Type="http://schemas.openxmlformats.org/officeDocument/2006/relationships/hyperlink" Target="https://www.healthcatalyst.com/learn/insights/hospital-transitioning-fee-for-service-value-based-reimbursements" TargetMode="External"/><Relationship Id="rId3" Type="http://schemas.openxmlformats.org/officeDocument/2006/relationships/hyperlink" Target="https://www.advisory.com/daily-briefing/2025/10/13/around-the-nation?utm_sfgocampaignid=701VV00000WtRBeYAN&amp;utm_campaign=2196&amp;utm_assetid=5867&amp;utm_source=db&amp;utm_medium=EM&amp;utm_content=url_link&amp;utm_term=x&amp;x_id=003V100000npM5bIAE&amp;mkt_id=4176138&amp;mkt_tok=MTUwLUhFSy0wMjQAAAGdfWcucm11BLuAyCtd2FFN3eQY8skhYoFdOgrUzuvPU_eJSfCY3Nxn2K3ukzZ8xZJSX6XQOhTfr74UnMxiiUREA_2gCBJwpsMb5OkmV_UCog" TargetMode="External"/><Relationship Id="rId7" Type="http://schemas.openxmlformats.org/officeDocument/2006/relationships/hyperlink" Target="https://www.mckinsey.com/industries/healthcare/our-insights/specialty-risk-the-next-frontier-of-value-based-care" TargetMode="External"/><Relationship Id="rId12" Type="http://schemas.openxmlformats.org/officeDocument/2006/relationships/hyperlink" Target="https://medicareadvocacy.org/report-real-impact-of-medicare-advantage/" TargetMode="External"/><Relationship Id="rId2" Type="http://schemas.openxmlformats.org/officeDocument/2006/relationships/hyperlink" Target="https://visionquestconsulting.com/about/" TargetMode="External"/><Relationship Id="rId16" Type="http://schemas.openxmlformats.org/officeDocument/2006/relationships/hyperlink" Target="https://www.aafp.org/about/sponsored-resources/humana-value-based-care-improves-patient-outcomes.html" TargetMode="External"/><Relationship Id="rId1" Type="http://schemas.openxmlformats.org/officeDocument/2006/relationships/slideLayout" Target="../slideLayouts/slideLayout2.xml"/><Relationship Id="rId6" Type="http://schemas.openxmlformats.org/officeDocument/2006/relationships/hyperlink" Target="https://www.hospitalsafetygrade.org/search?findBy=city&amp;zip_code=&amp;city=Boise&amp;state_prov=ID&amp;hospital=" TargetMode="External"/><Relationship Id="rId11" Type="http://schemas.openxmlformats.org/officeDocument/2006/relationships/hyperlink" Target="https://www.racetovalue.org/ep-201-value-based-change-management-navigating-the-human-side-of-healthcare-economics-with-philip-eaves-mba/" TargetMode="External"/><Relationship Id="rId5" Type="http://schemas.openxmlformats.org/officeDocument/2006/relationships/hyperlink" Target="https://managementisajourney.com/summary-of-kotters-eight-step-leading-change-model/" TargetMode="External"/><Relationship Id="rId15" Type="http://schemas.openxmlformats.org/officeDocument/2006/relationships/hyperlink" Target="https://www.cms.gov/files/document/fact-sheet-ssp-py24-financial-quality-results.pdf" TargetMode="External"/><Relationship Id="rId10" Type="http://schemas.openxmlformats.org/officeDocument/2006/relationships/hyperlink" Target="https://streamlinehealth.net/fee-for-service-vs-value-based-care/#Fee-for-Service_vs_Value-Based_Care_Frequently_Asked_Questions" TargetMode="External"/><Relationship Id="rId4" Type="http://schemas.openxmlformats.org/officeDocument/2006/relationships/hyperlink" Target="https://www.hopkinsmedicine.org/johns-hopkins-health-plans/providers-physicians/health-care-performance-measures/hedis" TargetMode="External"/><Relationship Id="rId9" Type="http://schemas.openxmlformats.org/officeDocument/2006/relationships/hyperlink" Target="https://www.nbcnews.com/health/health-news/not-leg-new-rules-fight-surgery-errors-flna1c9447232" TargetMode="External"/><Relationship Id="rId14" Type="http://schemas.openxmlformats.org/officeDocument/2006/relationships/hyperlink" Target="https://www.uhcprovider.com/en/reports-quality-programs/path-program.html" TargetMode="Externa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53.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869841E-71E7-4F51-8E6F-5E8A5E3756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lans">
            <a:extLst>
              <a:ext uri="{FF2B5EF4-FFF2-40B4-BE49-F238E27FC236}">
                <a16:creationId xmlns:a16="http://schemas.microsoft.com/office/drawing/2014/main" id="{A3A2E0DA-DA21-447D-AD1F-3DB915DD051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981" y="312442"/>
            <a:ext cx="12188932" cy="6858000"/>
          </a:xfrm>
          <a:prstGeom prst="rect">
            <a:avLst/>
          </a:prstGeom>
        </p:spPr>
      </p:pic>
      <p:sp>
        <p:nvSpPr>
          <p:cNvPr id="12" name="Rectangle 11">
            <a:extLst>
              <a:ext uri="{FF2B5EF4-FFF2-40B4-BE49-F238E27FC236}">
                <a16:creationId xmlns:a16="http://schemas.microsoft.com/office/drawing/2014/main" id="{594B067E-A161-4B29-A8FA-FEEB194495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7D6CA50C-1A88-4B3F-A34F-FE199F4205A2}"/>
              </a:ext>
            </a:extLst>
          </p:cNvPr>
          <p:cNvSpPr>
            <a:spLocks noGrp="1"/>
          </p:cNvSpPr>
          <p:nvPr>
            <p:ph type="ctrTitle"/>
          </p:nvPr>
        </p:nvSpPr>
        <p:spPr>
          <a:xfrm>
            <a:off x="581122" y="1149282"/>
            <a:ext cx="3803823" cy="4176344"/>
          </a:xfrm>
        </p:spPr>
        <p:txBody>
          <a:bodyPr>
            <a:noAutofit/>
          </a:bodyPr>
          <a:lstStyle/>
          <a:p>
            <a:r>
              <a:rPr lang="en-US" sz="3200"/>
              <a:t>Change Management &amp;</a:t>
            </a:r>
            <a:br>
              <a:rPr lang="en-US" sz="3200"/>
            </a:br>
            <a:r>
              <a:rPr lang="en-US" sz="3200"/>
              <a:t>Transitioning to </a:t>
            </a:r>
            <a:br>
              <a:rPr lang="en-US" sz="3200"/>
            </a:br>
            <a:r>
              <a:rPr lang="en-US" sz="3200"/>
              <a:t>Value Based Care Delivery Alignment </a:t>
            </a:r>
            <a:br>
              <a:rPr lang="en-US" sz="3200"/>
            </a:br>
            <a:endParaRPr lang="en-US" sz="4000"/>
          </a:p>
        </p:txBody>
      </p:sp>
      <p:sp>
        <p:nvSpPr>
          <p:cNvPr id="14" name="Rectangle 13">
            <a:extLst>
              <a:ext uri="{FF2B5EF4-FFF2-40B4-BE49-F238E27FC236}">
                <a16:creationId xmlns:a16="http://schemas.microsoft.com/office/drawing/2014/main" id="{C20C741F-0826-4AB6-A92E-AB4EB50216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7" name="TextBox 6">
            <a:extLst>
              <a:ext uri="{FF2B5EF4-FFF2-40B4-BE49-F238E27FC236}">
                <a16:creationId xmlns:a16="http://schemas.microsoft.com/office/drawing/2014/main" id="{B827B3AE-0A43-C262-3749-D283140F2227}"/>
              </a:ext>
            </a:extLst>
          </p:cNvPr>
          <p:cNvSpPr txBox="1"/>
          <p:nvPr/>
        </p:nvSpPr>
        <p:spPr>
          <a:xfrm>
            <a:off x="10981" y="5847075"/>
            <a:ext cx="4639161" cy="923330"/>
          </a:xfrm>
          <a:prstGeom prst="rect">
            <a:avLst/>
          </a:prstGeom>
          <a:solidFill>
            <a:schemeClr val="bg2"/>
          </a:solidFill>
        </p:spPr>
        <p:txBody>
          <a:bodyPr wrap="square" rtlCol="0">
            <a:spAutoFit/>
          </a:bodyPr>
          <a:lstStyle/>
          <a:p>
            <a:r>
              <a:rPr lang="en-US" b="1"/>
              <a:t>Saint Alphonsus Medical Group (SAMG)</a:t>
            </a:r>
          </a:p>
          <a:p>
            <a:pPr lvl="1"/>
            <a:r>
              <a:rPr lang="en-US" b="1"/>
              <a:t>Alicia Rivera, RN BSN MBA CCM CPHQ </a:t>
            </a:r>
          </a:p>
          <a:p>
            <a:pPr lvl="1"/>
            <a:r>
              <a:rPr lang="en-US"/>
              <a:t>Director Quality and Population Health</a:t>
            </a:r>
          </a:p>
        </p:txBody>
      </p:sp>
    </p:spTree>
    <p:extLst>
      <p:ext uri="{BB962C8B-B14F-4D97-AF65-F5344CB8AC3E}">
        <p14:creationId xmlns:p14="http://schemas.microsoft.com/office/powerpoint/2010/main" val="27458289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8560CE-19AE-341E-2807-F134789AC7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2C725A-B3C5-0311-23E1-AF8C08B47FE2}"/>
              </a:ext>
            </a:extLst>
          </p:cNvPr>
          <p:cNvSpPr>
            <a:spLocks noGrp="1"/>
          </p:cNvSpPr>
          <p:nvPr>
            <p:ph type="title"/>
          </p:nvPr>
        </p:nvSpPr>
        <p:spPr/>
        <p:txBody>
          <a:bodyPr/>
          <a:lstStyle/>
          <a:p>
            <a:r>
              <a:rPr lang="en-US" sz="2800"/>
              <a:t>Introduction</a:t>
            </a:r>
            <a:br>
              <a:rPr lang="en-US" sz="2800"/>
            </a:br>
            <a:r>
              <a:rPr lang="en-US" sz="2800"/>
              <a:t>Alicia Rivera, RN BSN, MBA, CCM CPHQ</a:t>
            </a:r>
            <a:br>
              <a:rPr lang="en-US"/>
            </a:br>
            <a:endParaRPr lang="en-US"/>
          </a:p>
        </p:txBody>
      </p:sp>
      <p:sp>
        <p:nvSpPr>
          <p:cNvPr id="3" name="TextBox 2">
            <a:extLst>
              <a:ext uri="{FF2B5EF4-FFF2-40B4-BE49-F238E27FC236}">
                <a16:creationId xmlns:a16="http://schemas.microsoft.com/office/drawing/2014/main" id="{D659A5C1-F239-5531-1FC0-005959236B8F}"/>
              </a:ext>
            </a:extLst>
          </p:cNvPr>
          <p:cNvSpPr txBox="1"/>
          <p:nvPr/>
        </p:nvSpPr>
        <p:spPr>
          <a:xfrm>
            <a:off x="3557240" y="522515"/>
            <a:ext cx="7759684" cy="5663089"/>
          </a:xfrm>
          <a:prstGeom prst="rect">
            <a:avLst/>
          </a:prstGeom>
          <a:noFill/>
        </p:spPr>
        <p:txBody>
          <a:bodyPr wrap="square" rtlCol="0">
            <a:spAutoFit/>
          </a:bodyPr>
          <a:lstStyle/>
          <a:p>
            <a:pPr marL="285750" indent="-285750">
              <a:buFont typeface="Arial" panose="020B0604020202020204" pitchFamily="34" charset="0"/>
              <a:buChar char="•"/>
            </a:pPr>
            <a:r>
              <a:rPr lang="en-US" sz="1600"/>
              <a:t>Med-Surg/ ICU, San Francisco, CA</a:t>
            </a:r>
          </a:p>
          <a:p>
            <a:pPr marL="285750" indent="-285750">
              <a:buFont typeface="Arial" panose="020B0604020202020204" pitchFamily="34" charset="0"/>
              <a:buChar char="•"/>
            </a:pPr>
            <a:r>
              <a:rPr lang="en-US" sz="1600"/>
              <a:t>Homecare &amp; Hospice, Director of IV Therapy, MI</a:t>
            </a:r>
          </a:p>
          <a:p>
            <a:pPr marL="285750" indent="-285750">
              <a:buFont typeface="Arial" panose="020B0604020202020204" pitchFamily="34" charset="0"/>
              <a:buChar char="•"/>
            </a:pPr>
            <a:r>
              <a:rPr lang="en-US" sz="1600"/>
              <a:t>Medicaid Managed Care – QualisHealth, Seattle, WA</a:t>
            </a:r>
          </a:p>
          <a:p>
            <a:pPr marL="742950" lvl="1" indent="-285750">
              <a:buFont typeface="Arial" panose="020B0604020202020204" pitchFamily="34" charset="0"/>
              <a:buChar char="•"/>
            </a:pPr>
            <a:r>
              <a:rPr lang="en-US" sz="1600"/>
              <a:t>Utilization Management – UM/CM</a:t>
            </a:r>
          </a:p>
          <a:p>
            <a:pPr marL="285750" indent="-285750">
              <a:buFont typeface="Arial" panose="020B0604020202020204" pitchFamily="34" charset="0"/>
              <a:buChar char="•"/>
            </a:pPr>
            <a:r>
              <a:rPr lang="en-US" b="1"/>
              <a:t>CA IPA/ UM &amp; Complex Case Management 2012</a:t>
            </a:r>
          </a:p>
          <a:p>
            <a:pPr marL="742950" lvl="1" indent="-285750">
              <a:buFont typeface="Arial" panose="020B0604020202020204" pitchFamily="34" charset="0"/>
              <a:buChar char="•"/>
            </a:pPr>
            <a:r>
              <a:rPr lang="en-US" sz="1600"/>
              <a:t>“Global Cap” Full Risk Commercial and MA</a:t>
            </a:r>
          </a:p>
          <a:p>
            <a:pPr lvl="1"/>
            <a:endParaRPr lang="en-US"/>
          </a:p>
          <a:p>
            <a:pPr marL="285750" indent="-285750">
              <a:buFont typeface="Arial" panose="020B0604020202020204" pitchFamily="34" charset="0"/>
              <a:buChar char="•"/>
            </a:pPr>
            <a:r>
              <a:rPr lang="en-US" b="1"/>
              <a:t>UnitedHealth Group (UHG) 2015 - 2023</a:t>
            </a:r>
          </a:p>
          <a:p>
            <a:pPr marL="742950" lvl="1" indent="-285750">
              <a:buFont typeface="Arial" panose="020B0604020202020204" pitchFamily="34" charset="0"/>
              <a:buChar char="•"/>
            </a:pPr>
            <a:r>
              <a:rPr lang="en-US" sz="1600"/>
              <a:t>UnitedHealthcare (UHC), Medicaid Quality Consultant</a:t>
            </a:r>
          </a:p>
          <a:p>
            <a:pPr marL="1200150" lvl="2" indent="-285750">
              <a:buFont typeface="Arial" panose="020B0604020202020204" pitchFamily="34" charset="0"/>
              <a:buChar char="•"/>
            </a:pPr>
            <a:r>
              <a:rPr lang="en-US" sz="1600"/>
              <a:t>Seattle, WA Market</a:t>
            </a:r>
          </a:p>
          <a:p>
            <a:pPr marL="742950" lvl="1" indent="-285750">
              <a:buFont typeface="Arial" panose="020B0604020202020204" pitchFamily="34" charset="0"/>
              <a:buChar char="•"/>
            </a:pPr>
            <a:r>
              <a:rPr lang="en-US" b="1"/>
              <a:t>UHC/MN, Clinical Partner to VBC risk contracting teams</a:t>
            </a:r>
          </a:p>
          <a:p>
            <a:pPr marL="742950" lvl="1" indent="-285750">
              <a:buFont typeface="Arial" panose="020B0604020202020204" pitchFamily="34" charset="0"/>
              <a:buChar char="•"/>
            </a:pPr>
            <a:r>
              <a:rPr lang="en-US" b="1"/>
              <a:t>UHC/MN, Create VBC contracting “readiness” assessments</a:t>
            </a:r>
          </a:p>
          <a:p>
            <a:pPr marL="742950" lvl="1" indent="-285750">
              <a:buFont typeface="Arial" panose="020B0604020202020204" pitchFamily="34" charset="0"/>
              <a:buChar char="•"/>
            </a:pPr>
            <a:r>
              <a:rPr lang="en-US"/>
              <a:t>Optum Health, MN –  Medical Group, Regional Director</a:t>
            </a:r>
          </a:p>
          <a:p>
            <a:pPr marL="1200150" lvl="2" indent="-285750">
              <a:buFont typeface="Arial" panose="020B0604020202020204" pitchFamily="34" charset="0"/>
              <a:buChar char="•"/>
            </a:pPr>
            <a:r>
              <a:rPr lang="en-US" sz="1600"/>
              <a:t>Quality, Risk (RAF), Affordability, Data/KPI Support</a:t>
            </a:r>
          </a:p>
          <a:p>
            <a:pPr marL="1200150" lvl="2" indent="-285750">
              <a:buFont typeface="Arial" panose="020B0604020202020204" pitchFamily="34" charset="0"/>
              <a:buChar char="•"/>
            </a:pPr>
            <a:r>
              <a:rPr lang="en-US" sz="1600"/>
              <a:t>Provider Incentive Model Implementation</a:t>
            </a:r>
          </a:p>
          <a:p>
            <a:pPr lvl="3"/>
            <a:endParaRPr lang="en-US"/>
          </a:p>
          <a:p>
            <a:pPr marL="285750" indent="-285750">
              <a:buFont typeface="Arial" panose="020B0604020202020204" pitchFamily="34" charset="0"/>
              <a:buChar char="•"/>
            </a:pPr>
            <a:r>
              <a:rPr lang="en-US" b="1"/>
              <a:t>Saint Alphonsus Medical Group (SAMG) Feb. 2024 - Present</a:t>
            </a:r>
          </a:p>
          <a:p>
            <a:pPr marL="742950" lvl="1" indent="-285750">
              <a:buFont typeface="Arial" panose="020B0604020202020204" pitchFamily="34" charset="0"/>
              <a:buChar char="•"/>
            </a:pPr>
            <a:r>
              <a:rPr lang="en-US" sz="1600"/>
              <a:t>Director of Quality and Population Health</a:t>
            </a:r>
          </a:p>
          <a:p>
            <a:pPr marL="742950" lvl="1" indent="-285750">
              <a:buFont typeface="Arial" panose="020B0604020202020204" pitchFamily="34" charset="0"/>
              <a:buChar char="•"/>
            </a:pPr>
            <a:r>
              <a:rPr lang="en-US" sz="1600"/>
              <a:t>Quality/HEDIS, Risk Capture &amp; Documentation, Transitional Care RNs, Quality Data Analysts </a:t>
            </a:r>
          </a:p>
          <a:p>
            <a:pPr marL="742950" lvl="1" indent="-285750">
              <a:buFont typeface="Arial" panose="020B0604020202020204" pitchFamily="34" charset="0"/>
              <a:buChar char="•"/>
            </a:pPr>
            <a:r>
              <a:rPr lang="en-US" sz="1600"/>
              <a:t>Provider Incentive </a:t>
            </a:r>
          </a:p>
        </p:txBody>
      </p:sp>
    </p:spTree>
    <p:extLst>
      <p:ext uri="{BB962C8B-B14F-4D97-AF65-F5344CB8AC3E}">
        <p14:creationId xmlns:p14="http://schemas.microsoft.com/office/powerpoint/2010/main" val="28623130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7362B-84C9-0E40-2D4B-2E38FB4E6C64}"/>
              </a:ext>
            </a:extLst>
          </p:cNvPr>
          <p:cNvSpPr>
            <a:spLocks noGrp="1"/>
          </p:cNvSpPr>
          <p:nvPr>
            <p:ph type="title"/>
          </p:nvPr>
        </p:nvSpPr>
        <p:spPr/>
        <p:txBody>
          <a:bodyPr/>
          <a:lstStyle/>
          <a:p>
            <a:r>
              <a:rPr lang="en-US"/>
              <a:t>Agenda</a:t>
            </a:r>
            <a:br>
              <a:rPr lang="en-US"/>
            </a:br>
            <a:endParaRPr lang="en-US"/>
          </a:p>
        </p:txBody>
      </p:sp>
      <p:sp>
        <p:nvSpPr>
          <p:cNvPr id="4" name="TextBox 3">
            <a:extLst>
              <a:ext uri="{FF2B5EF4-FFF2-40B4-BE49-F238E27FC236}">
                <a16:creationId xmlns:a16="http://schemas.microsoft.com/office/drawing/2014/main" id="{CB641952-5A74-DC63-3B96-4079C6E2F639}"/>
              </a:ext>
            </a:extLst>
          </p:cNvPr>
          <p:cNvSpPr txBox="1"/>
          <p:nvPr/>
        </p:nvSpPr>
        <p:spPr>
          <a:xfrm>
            <a:off x="3715236" y="1377714"/>
            <a:ext cx="7893934" cy="4801314"/>
          </a:xfrm>
          <a:prstGeom prst="rect">
            <a:avLst/>
          </a:prstGeom>
          <a:noFill/>
        </p:spPr>
        <p:txBody>
          <a:bodyPr wrap="square" lIns="91440" tIns="45720" rIns="91440" bIns="45720" rtlCol="0" anchor="t">
            <a:spAutoFit/>
          </a:bodyPr>
          <a:lstStyle/>
          <a:p>
            <a:endParaRPr lang="en-US" sz="1400"/>
          </a:p>
          <a:p>
            <a:r>
              <a:rPr lang="en-US" sz="1600" b="1"/>
              <a:t>Part 1.  Change Management </a:t>
            </a:r>
          </a:p>
          <a:p>
            <a:endParaRPr lang="en-US" sz="1600" b="1"/>
          </a:p>
          <a:p>
            <a:r>
              <a:rPr lang="en-US" sz="1600" b="1"/>
              <a:t>Part 2. Let’s Level Set</a:t>
            </a:r>
          </a:p>
          <a:p>
            <a:pPr marL="285750" indent="-285750">
              <a:buFont typeface="Arial" panose="020B0604020202020204" pitchFamily="34" charset="0"/>
              <a:buChar char="•"/>
            </a:pPr>
            <a:r>
              <a:rPr lang="en-US" sz="1600"/>
              <a:t>ABCs of  Value Based Care Delivery (VBC-D)</a:t>
            </a:r>
          </a:p>
          <a:p>
            <a:endParaRPr lang="en-US" sz="1600" b="1"/>
          </a:p>
          <a:p>
            <a:r>
              <a:rPr lang="en-US" sz="1600" b="1"/>
              <a:t>Part 3. Provider Engagement/Provider Incentive - Building the Buy-in</a:t>
            </a:r>
          </a:p>
          <a:p>
            <a:pPr marL="742950" lvl="1" indent="-285750">
              <a:buFont typeface="Arial" panose="020B0604020202020204" pitchFamily="34" charset="0"/>
              <a:buChar char="•"/>
            </a:pPr>
            <a:r>
              <a:rPr lang="en-US" sz="1600"/>
              <a:t>Galvanizing and Aligning the Medical Group</a:t>
            </a:r>
          </a:p>
          <a:p>
            <a:endParaRPr lang="en-US" sz="1600" b="1"/>
          </a:p>
          <a:p>
            <a:r>
              <a:rPr lang="en-US" sz="1600" b="1"/>
              <a:t>Part 3. Getting to “Yes”</a:t>
            </a:r>
          </a:p>
          <a:p>
            <a:pPr marL="285750" indent="-285750">
              <a:buFont typeface="Arial" panose="020B0604020202020204" pitchFamily="34" charset="0"/>
              <a:buChar char="•"/>
            </a:pPr>
            <a:r>
              <a:rPr lang="en-US" sz="1600"/>
              <a:t>Step 1a. Senior Leadership Engagement</a:t>
            </a:r>
            <a:endParaRPr lang="en-US" sz="1600" b="1"/>
          </a:p>
          <a:p>
            <a:pPr marL="285750" indent="-285750">
              <a:buFont typeface="Arial" panose="020B0604020202020204" pitchFamily="34" charset="0"/>
              <a:buChar char="•"/>
            </a:pPr>
            <a:r>
              <a:rPr lang="en-US" sz="1600"/>
              <a:t>Step 1b. Provider Engagement </a:t>
            </a:r>
          </a:p>
          <a:p>
            <a:endParaRPr lang="en-US" sz="1600" b="1"/>
          </a:p>
          <a:p>
            <a:r>
              <a:rPr lang="en-US" sz="1600" b="1"/>
              <a:t>Part 4. Provider Engagement  &amp; Alignment  </a:t>
            </a:r>
          </a:p>
          <a:p>
            <a:pPr marL="285750" indent="-285750">
              <a:buFont typeface="Arial" panose="020B0604020202020204" pitchFamily="34" charset="0"/>
              <a:buChar char="•"/>
            </a:pPr>
            <a:r>
              <a:rPr lang="en-US" sz="1600"/>
              <a:t>Value Incentive Program “VIP”</a:t>
            </a:r>
          </a:p>
          <a:p>
            <a:pPr marL="285750" indent="-285750">
              <a:buFont typeface="Arial" panose="020B0604020202020204" pitchFamily="34" charset="0"/>
              <a:buChar char="•"/>
            </a:pPr>
            <a:endParaRPr lang="en-US" sz="1600"/>
          </a:p>
          <a:p>
            <a:pPr marL="285750" indent="-285750">
              <a:buFont typeface="Arial" panose="020B0604020202020204" pitchFamily="34" charset="0"/>
              <a:buChar char="•"/>
            </a:pPr>
            <a:r>
              <a:rPr lang="en-US" sz="1600" b="1"/>
              <a:t>Q&amp;A</a:t>
            </a:r>
          </a:p>
          <a:p>
            <a:endParaRPr lang="en-US" b="1"/>
          </a:p>
          <a:p>
            <a:pPr marL="285750" indent="-285750">
              <a:buFont typeface="Arial" panose="020B0604020202020204" pitchFamily="34" charset="0"/>
              <a:buChar char="•"/>
            </a:pPr>
            <a:endParaRPr lang="en-US" b="1"/>
          </a:p>
        </p:txBody>
      </p:sp>
    </p:spTree>
    <p:extLst>
      <p:ext uri="{BB962C8B-B14F-4D97-AF65-F5344CB8AC3E}">
        <p14:creationId xmlns:p14="http://schemas.microsoft.com/office/powerpoint/2010/main" val="28355828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32631-0B5C-3EDC-8B95-5E48A56EB1CE}"/>
              </a:ext>
            </a:extLst>
          </p:cNvPr>
          <p:cNvSpPr>
            <a:spLocks noGrp="1"/>
          </p:cNvSpPr>
          <p:nvPr>
            <p:ph type="title"/>
          </p:nvPr>
        </p:nvSpPr>
        <p:spPr/>
        <p:txBody>
          <a:bodyPr/>
          <a:lstStyle/>
          <a:p>
            <a:r>
              <a:rPr lang="en-US"/>
              <a:t>Change Management</a:t>
            </a:r>
          </a:p>
        </p:txBody>
      </p:sp>
      <p:sp>
        <p:nvSpPr>
          <p:cNvPr id="5" name="TextBox 4">
            <a:extLst>
              <a:ext uri="{FF2B5EF4-FFF2-40B4-BE49-F238E27FC236}">
                <a16:creationId xmlns:a16="http://schemas.microsoft.com/office/drawing/2014/main" id="{0D77D3CE-4633-700E-8E68-9DCBA914C9D4}"/>
              </a:ext>
            </a:extLst>
          </p:cNvPr>
          <p:cNvSpPr txBox="1"/>
          <p:nvPr/>
        </p:nvSpPr>
        <p:spPr>
          <a:xfrm>
            <a:off x="4384500" y="2039433"/>
            <a:ext cx="6421583" cy="923330"/>
          </a:xfrm>
          <a:prstGeom prst="rect">
            <a:avLst/>
          </a:prstGeom>
          <a:noFill/>
        </p:spPr>
        <p:txBody>
          <a:bodyPr wrap="square" rtlCol="0">
            <a:spAutoFit/>
          </a:bodyPr>
          <a:lstStyle/>
          <a:p>
            <a:r>
              <a:rPr lang="en-US"/>
              <a:t>“Senior leadership begins the change process by rallying the organization to act.</a:t>
            </a:r>
          </a:p>
          <a:p>
            <a:r>
              <a:rPr lang="en-US"/>
              <a:t> It does this by creating a sense of urgency for a needed change.”</a:t>
            </a:r>
          </a:p>
        </p:txBody>
      </p:sp>
      <p:sp>
        <p:nvSpPr>
          <p:cNvPr id="7" name="TextBox 6">
            <a:extLst>
              <a:ext uri="{FF2B5EF4-FFF2-40B4-BE49-F238E27FC236}">
                <a16:creationId xmlns:a16="http://schemas.microsoft.com/office/drawing/2014/main" id="{CAAD4ED0-E29F-0F89-CB60-C6B1F603C187}"/>
              </a:ext>
            </a:extLst>
          </p:cNvPr>
          <p:cNvSpPr txBox="1"/>
          <p:nvPr/>
        </p:nvSpPr>
        <p:spPr>
          <a:xfrm>
            <a:off x="6299949" y="3424428"/>
            <a:ext cx="4400549" cy="369332"/>
          </a:xfrm>
          <a:prstGeom prst="rect">
            <a:avLst/>
          </a:prstGeom>
          <a:noFill/>
        </p:spPr>
        <p:txBody>
          <a:bodyPr wrap="square">
            <a:spAutoFit/>
          </a:bodyPr>
          <a:lstStyle/>
          <a:p>
            <a:r>
              <a:rPr lang="en-US" b="0" i="0">
                <a:solidFill>
                  <a:srgbClr val="333333"/>
                </a:solidFill>
                <a:effectLst/>
                <a:latin typeface="Helvetica" panose="020B0604020202020204" pitchFamily="34" charset="0"/>
              </a:rPr>
              <a:t>Robert Tanner, MBA</a:t>
            </a:r>
            <a:endParaRPr lang="en-US"/>
          </a:p>
        </p:txBody>
      </p:sp>
      <p:sp>
        <p:nvSpPr>
          <p:cNvPr id="9" name="TextBox 8">
            <a:extLst>
              <a:ext uri="{FF2B5EF4-FFF2-40B4-BE49-F238E27FC236}">
                <a16:creationId xmlns:a16="http://schemas.microsoft.com/office/drawing/2014/main" id="{14F88B76-78DE-137C-5B92-F53E21478DE9}"/>
              </a:ext>
            </a:extLst>
          </p:cNvPr>
          <p:cNvSpPr txBox="1"/>
          <p:nvPr/>
        </p:nvSpPr>
        <p:spPr>
          <a:xfrm>
            <a:off x="763732" y="6316626"/>
            <a:ext cx="6740234" cy="584775"/>
          </a:xfrm>
          <a:prstGeom prst="rect">
            <a:avLst/>
          </a:prstGeom>
          <a:noFill/>
        </p:spPr>
        <p:txBody>
          <a:bodyPr wrap="square" lIns="91440" tIns="45720" rIns="91440" bIns="45720" anchor="t">
            <a:spAutoFit/>
          </a:bodyPr>
          <a:lstStyle/>
          <a:p>
            <a:r>
              <a:rPr lang="en-US" sz="1100">
                <a:solidFill>
                  <a:srgbClr val="0000FF"/>
                </a:solidFill>
                <a:hlinkClick r:id="rId3">
                  <a:extLst>
                    <a:ext uri="{A12FA001-AC4F-418D-AE19-62706E023703}">
                      <ahyp:hlinkClr xmlns:ahyp="http://schemas.microsoft.com/office/drawing/2018/hyperlinkcolor" val="tx"/>
                    </a:ext>
                  </a:extLst>
                </a:hlinkClick>
              </a:rPr>
              <a:t>Kotter’s Eight Step Leading Change Model – Management is a Journey®</a:t>
            </a:r>
            <a:r>
              <a:rPr lang="en-US" sz="1100">
                <a:solidFill>
                  <a:srgbClr val="0000FF"/>
                </a:solidFill>
              </a:rPr>
              <a:t>, </a:t>
            </a:r>
            <a:r>
              <a:rPr lang="en-US" sz="1000">
                <a:solidFill>
                  <a:srgbClr val="0000FF"/>
                </a:solidFill>
                <a:hlinkClick r:id="rId4">
                  <a:extLst>
                    <a:ext uri="{A12FA001-AC4F-418D-AE19-62706E023703}">
                      <ahyp:hlinkClr xmlns:ahyp="http://schemas.microsoft.com/office/drawing/2018/hyperlinkcolor" val="tx"/>
                    </a:ext>
                  </a:extLst>
                </a:hlinkClick>
              </a:rPr>
              <a:t>Ep 201 – Value-Based Change Management: Navigating the Human Side of Healthcare Economics, with Philip Eaves, MBA – The Race to Value Podcast™</a:t>
            </a:r>
            <a:endParaRPr lang="en-US" sz="1100">
              <a:solidFill>
                <a:srgbClr val="0000FF"/>
              </a:solidFill>
              <a:hlinkClick r:id="rId3">
                <a:extLst>
                  <a:ext uri="{A12FA001-AC4F-418D-AE19-62706E023703}">
                    <ahyp:hlinkClr xmlns:ahyp="http://schemas.microsoft.com/office/drawing/2018/hyperlinkcolor" val="tx"/>
                  </a:ext>
                </a:extLst>
              </a:hlinkClick>
            </a:endParaRPr>
          </a:p>
          <a:p>
            <a:endParaRPr lang="en-US" sz="1100">
              <a:solidFill>
                <a:srgbClr val="0000FF"/>
              </a:solidFill>
            </a:endParaRPr>
          </a:p>
        </p:txBody>
      </p:sp>
    </p:spTree>
    <p:extLst>
      <p:ext uri="{BB962C8B-B14F-4D97-AF65-F5344CB8AC3E}">
        <p14:creationId xmlns:p14="http://schemas.microsoft.com/office/powerpoint/2010/main" val="11580024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7115F77-2FAE-4CA7-9A7F-10D5F2C8F8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4" name="Rectangle 13">
            <a:extLst>
              <a:ext uri="{FF2B5EF4-FFF2-40B4-BE49-F238E27FC236}">
                <a16:creationId xmlns:a16="http://schemas.microsoft.com/office/drawing/2014/main" id="{5CD4C046-A04C-46CC-AFA3-6B0621F628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16" name="Rectangle 15">
            <a:extLst>
              <a:ext uri="{FF2B5EF4-FFF2-40B4-BE49-F238E27FC236}">
                <a16:creationId xmlns:a16="http://schemas.microsoft.com/office/drawing/2014/main" id="{25D5C296-F4B1-4AE5-8EEB-9FEB7ED177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9C1ACE66-194D-48C4-A14A-6933B3528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lumMod val="50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5565B924-B993-0685-75FD-BC0A3EDE6149}"/>
              </a:ext>
            </a:extLst>
          </p:cNvPr>
          <p:cNvSpPr>
            <a:spLocks noGrp="1"/>
          </p:cNvSpPr>
          <p:nvPr>
            <p:ph type="title"/>
          </p:nvPr>
        </p:nvSpPr>
        <p:spPr>
          <a:xfrm>
            <a:off x="643467" y="1298448"/>
            <a:ext cx="3685070" cy="3255264"/>
          </a:xfrm>
        </p:spPr>
        <p:txBody>
          <a:bodyPr vert="horz" lIns="91440" tIns="45720" rIns="91440" bIns="45720" rtlCol="0" anchor="b">
            <a:normAutofit fontScale="90000"/>
          </a:bodyPr>
          <a:lstStyle/>
          <a:p>
            <a:r>
              <a:rPr lang="en-US" sz="4600" spc="-100"/>
              <a:t>Let Change be Your Competitive Edge… </a:t>
            </a:r>
            <a:br>
              <a:rPr lang="en-US" sz="4600" spc="-100"/>
            </a:br>
            <a:br>
              <a:rPr lang="en-US" sz="4600" spc="-100"/>
            </a:br>
            <a:endParaRPr lang="en-US" sz="4600" spc="-100"/>
          </a:p>
        </p:txBody>
      </p:sp>
      <p:sp>
        <p:nvSpPr>
          <p:cNvPr id="20" name="Rectangle 19">
            <a:extLst>
              <a:ext uri="{FF2B5EF4-FFF2-40B4-BE49-F238E27FC236}">
                <a16:creationId xmlns:a16="http://schemas.microsoft.com/office/drawing/2014/main" id="{025B886A-7ED1-4B77-819B-76ACBEFB0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5" name="TextBox 4">
            <a:extLst>
              <a:ext uri="{FF2B5EF4-FFF2-40B4-BE49-F238E27FC236}">
                <a16:creationId xmlns:a16="http://schemas.microsoft.com/office/drawing/2014/main" id="{9A479CB6-1710-4945-4EAB-90D2C733A3BF}"/>
              </a:ext>
            </a:extLst>
          </p:cNvPr>
          <p:cNvSpPr txBox="1"/>
          <p:nvPr/>
        </p:nvSpPr>
        <p:spPr>
          <a:xfrm>
            <a:off x="4769384" y="1641104"/>
            <a:ext cx="3575719" cy="1785104"/>
          </a:xfrm>
          <a:prstGeom prst="rect">
            <a:avLst/>
          </a:prstGeom>
          <a:noFill/>
        </p:spPr>
        <p:txBody>
          <a:bodyPr wrap="square" rtlCol="0">
            <a:spAutoFit/>
          </a:bodyPr>
          <a:lstStyle/>
          <a:p>
            <a:pPr>
              <a:spcAft>
                <a:spcPts val="600"/>
              </a:spcAft>
            </a:pPr>
            <a:r>
              <a:rPr lang="en-US"/>
              <a:t>High Tolerance for Change</a:t>
            </a:r>
          </a:p>
          <a:p>
            <a:pPr>
              <a:spcAft>
                <a:spcPts val="600"/>
              </a:spcAft>
            </a:pPr>
            <a:endParaRPr lang="en-US"/>
          </a:p>
          <a:p>
            <a:pPr>
              <a:spcAft>
                <a:spcPts val="600"/>
              </a:spcAft>
            </a:pPr>
            <a:r>
              <a:rPr lang="en-US"/>
              <a:t>Medium Tolerance for Change</a:t>
            </a:r>
          </a:p>
          <a:p>
            <a:pPr>
              <a:spcAft>
                <a:spcPts val="600"/>
              </a:spcAft>
            </a:pPr>
            <a:endParaRPr lang="en-US"/>
          </a:p>
          <a:p>
            <a:pPr>
              <a:spcAft>
                <a:spcPts val="600"/>
              </a:spcAft>
            </a:pPr>
            <a:r>
              <a:rPr lang="en-US"/>
              <a:t>Low Tolerance for Change</a:t>
            </a:r>
          </a:p>
        </p:txBody>
      </p:sp>
      <p:sp>
        <p:nvSpPr>
          <p:cNvPr id="9" name="TextBox 8">
            <a:extLst>
              <a:ext uri="{FF2B5EF4-FFF2-40B4-BE49-F238E27FC236}">
                <a16:creationId xmlns:a16="http://schemas.microsoft.com/office/drawing/2014/main" id="{D0206C08-695B-57D7-5A72-05AC6D070F64}"/>
              </a:ext>
            </a:extLst>
          </p:cNvPr>
          <p:cNvSpPr txBox="1"/>
          <p:nvPr/>
        </p:nvSpPr>
        <p:spPr>
          <a:xfrm>
            <a:off x="4972003" y="4188207"/>
            <a:ext cx="6097604" cy="1200329"/>
          </a:xfrm>
          <a:prstGeom prst="rect">
            <a:avLst/>
          </a:prstGeom>
          <a:noFill/>
        </p:spPr>
        <p:txBody>
          <a:bodyPr wrap="square">
            <a:spAutoFit/>
          </a:bodyPr>
          <a:lstStyle/>
          <a:p>
            <a:r>
              <a:rPr lang="en-US"/>
              <a:t>A lot of resistance to change is fear based, fear of the unknown, things could be worse…if we change…</a:t>
            </a:r>
          </a:p>
          <a:p>
            <a:endParaRPr lang="en-US"/>
          </a:p>
          <a:p>
            <a:r>
              <a:rPr lang="en-US"/>
              <a:t>VisionQuest Consulting, 2025</a:t>
            </a:r>
          </a:p>
        </p:txBody>
      </p:sp>
    </p:spTree>
    <p:extLst>
      <p:ext uri="{BB962C8B-B14F-4D97-AF65-F5344CB8AC3E}">
        <p14:creationId xmlns:p14="http://schemas.microsoft.com/office/powerpoint/2010/main" val="36905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AAD8036-96D8-496C-8006-37ACA5AD86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4A4CBA9-3463-4C65-BF46-6B6C50E7FC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42856" y="757325"/>
            <a:ext cx="3549144" cy="53293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50B2CB-5505-7B66-2901-66EFDF5A6174}"/>
              </a:ext>
            </a:extLst>
          </p:cNvPr>
          <p:cNvSpPr>
            <a:spLocks noGrp="1"/>
          </p:cNvSpPr>
          <p:nvPr>
            <p:ph type="title"/>
          </p:nvPr>
        </p:nvSpPr>
        <p:spPr>
          <a:xfrm>
            <a:off x="8895775" y="1123837"/>
            <a:ext cx="2947482" cy="4601183"/>
          </a:xfrm>
        </p:spPr>
        <p:txBody>
          <a:bodyPr vert="horz" lIns="91440" tIns="45720" rIns="91440" bIns="45720" rtlCol="0" anchor="ctr">
            <a:normAutofit/>
          </a:bodyPr>
          <a:lstStyle/>
          <a:p>
            <a:r>
              <a:rPr lang="en-US"/>
              <a:t>MBA 101 Healthcare</a:t>
            </a:r>
          </a:p>
        </p:txBody>
      </p:sp>
      <p:sp>
        <p:nvSpPr>
          <p:cNvPr id="14" name="Rectangle 13">
            <a:extLst>
              <a:ext uri="{FF2B5EF4-FFF2-40B4-BE49-F238E27FC236}">
                <a16:creationId xmlns:a16="http://schemas.microsoft.com/office/drawing/2014/main" id="{2DCEED6C-D39C-40AA-B89E-52C3FA5A70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graphicFrame>
        <p:nvGraphicFramePr>
          <p:cNvPr id="6" name="TextBox 3">
            <a:extLst>
              <a:ext uri="{FF2B5EF4-FFF2-40B4-BE49-F238E27FC236}">
                <a16:creationId xmlns:a16="http://schemas.microsoft.com/office/drawing/2014/main" id="{64EE356F-8A98-B2EE-D1E2-909FDC20B37A}"/>
              </a:ext>
            </a:extLst>
          </p:cNvPr>
          <p:cNvGraphicFramePr/>
          <p:nvPr>
            <p:extLst>
              <p:ext uri="{D42A27DB-BD31-4B8C-83A1-F6EECF244321}">
                <p14:modId xmlns:p14="http://schemas.microsoft.com/office/powerpoint/2010/main" val="3571414401"/>
              </p:ext>
            </p:extLst>
          </p:nvPr>
        </p:nvGraphicFramePr>
        <p:xfrm>
          <a:off x="866647" y="933854"/>
          <a:ext cx="7293610" cy="50418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019292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CDF7C9B3-01BE-4D46-ACA2-312DFE36A1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2000"/>
            <a:ext cx="3443591" cy="534003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6B4C276A-2D9D-AF96-F644-307A9DDAF47A}"/>
              </a:ext>
            </a:extLst>
          </p:cNvPr>
          <p:cNvSpPr>
            <a:spLocks noGrp="1"/>
          </p:cNvSpPr>
          <p:nvPr>
            <p:ph type="title"/>
          </p:nvPr>
        </p:nvSpPr>
        <p:spPr>
          <a:xfrm>
            <a:off x="252919" y="1123837"/>
            <a:ext cx="2947482" cy="4601183"/>
          </a:xfrm>
        </p:spPr>
        <p:txBody>
          <a:bodyPr vert="horz" lIns="91440" tIns="45720" rIns="91440" bIns="45720" rtlCol="0" anchor="ctr">
            <a:normAutofit/>
          </a:bodyPr>
          <a:lstStyle/>
          <a:p>
            <a:r>
              <a:rPr lang="en-US">
                <a:solidFill>
                  <a:schemeClr val="bg1"/>
                </a:solidFill>
              </a:rPr>
              <a:t>Change VUCA to Implement a Path to Lead Change Management</a:t>
            </a:r>
          </a:p>
        </p:txBody>
      </p:sp>
      <p:graphicFrame>
        <p:nvGraphicFramePr>
          <p:cNvPr id="47" name="TextBox 32">
            <a:extLst>
              <a:ext uri="{FF2B5EF4-FFF2-40B4-BE49-F238E27FC236}">
                <a16:creationId xmlns:a16="http://schemas.microsoft.com/office/drawing/2014/main" id="{5A288581-BABA-D9D8-70C6-5D8DE4B55606}"/>
              </a:ext>
            </a:extLst>
          </p:cNvPr>
          <p:cNvGraphicFramePr/>
          <p:nvPr>
            <p:extLst>
              <p:ext uri="{D42A27DB-BD31-4B8C-83A1-F6EECF244321}">
                <p14:modId xmlns:p14="http://schemas.microsoft.com/office/powerpoint/2010/main" val="1810569528"/>
              </p:ext>
            </p:extLst>
          </p:nvPr>
        </p:nvGraphicFramePr>
        <p:xfrm>
          <a:off x="4059935" y="758952"/>
          <a:ext cx="7104549" cy="53309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288958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164A0-1035-7AB7-C06B-2C3BF063DF4E}"/>
              </a:ext>
            </a:extLst>
          </p:cNvPr>
          <p:cNvSpPr>
            <a:spLocks noGrp="1"/>
          </p:cNvSpPr>
          <p:nvPr>
            <p:ph type="title"/>
          </p:nvPr>
        </p:nvSpPr>
        <p:spPr/>
        <p:txBody>
          <a:bodyPr/>
          <a:lstStyle/>
          <a:p>
            <a:r>
              <a:rPr lang="en-US"/>
              <a:t>February 2024</a:t>
            </a:r>
          </a:p>
        </p:txBody>
      </p:sp>
      <p:sp>
        <p:nvSpPr>
          <p:cNvPr id="4" name="TextBox 3">
            <a:extLst>
              <a:ext uri="{FF2B5EF4-FFF2-40B4-BE49-F238E27FC236}">
                <a16:creationId xmlns:a16="http://schemas.microsoft.com/office/drawing/2014/main" id="{BDF4C213-4AFF-F98E-159A-5DB92BB6523E}"/>
              </a:ext>
            </a:extLst>
          </p:cNvPr>
          <p:cNvSpPr txBox="1"/>
          <p:nvPr/>
        </p:nvSpPr>
        <p:spPr>
          <a:xfrm>
            <a:off x="4876800" y="2425700"/>
            <a:ext cx="5702300" cy="523220"/>
          </a:xfrm>
          <a:prstGeom prst="rect">
            <a:avLst/>
          </a:prstGeom>
          <a:noFill/>
        </p:spPr>
        <p:txBody>
          <a:bodyPr wrap="square" rtlCol="0">
            <a:spAutoFit/>
          </a:bodyPr>
          <a:lstStyle/>
          <a:p>
            <a:r>
              <a:rPr lang="en-US" sz="2800"/>
              <a:t>Meanwhile back at the Boise Ranch…</a:t>
            </a:r>
          </a:p>
        </p:txBody>
      </p:sp>
    </p:spTree>
    <p:extLst>
      <p:ext uri="{BB962C8B-B14F-4D97-AF65-F5344CB8AC3E}">
        <p14:creationId xmlns:p14="http://schemas.microsoft.com/office/powerpoint/2010/main" val="36836269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D52F5B8-1F69-690F-F0DA-7DC857BAAAAE}"/>
              </a:ext>
            </a:extLst>
          </p:cNvPr>
          <p:cNvPicPr>
            <a:picLocks noChangeAspect="1"/>
          </p:cNvPicPr>
          <p:nvPr/>
        </p:nvPicPr>
        <p:blipFill>
          <a:blip r:embed="rId3">
            <a:duotone>
              <a:schemeClr val="bg2">
                <a:shade val="45000"/>
                <a:satMod val="135000"/>
              </a:schemeClr>
              <a:prstClr val="white"/>
            </a:duotone>
          </a:blip>
          <a:srcRect t="5833" b="9898"/>
          <a:stretch>
            <a:fillRect/>
          </a:stretch>
        </p:blipFill>
        <p:spPr>
          <a:xfrm>
            <a:off x="20" y="10"/>
            <a:ext cx="12191980" cy="6857990"/>
          </a:xfrm>
          <a:prstGeom prst="rect">
            <a:avLst/>
          </a:prstGeom>
        </p:spPr>
      </p:pic>
      <p:sp>
        <p:nvSpPr>
          <p:cNvPr id="4" name="Title 3">
            <a:extLst>
              <a:ext uri="{FF2B5EF4-FFF2-40B4-BE49-F238E27FC236}">
                <a16:creationId xmlns:a16="http://schemas.microsoft.com/office/drawing/2014/main" id="{370EC228-454D-9866-1B13-BE215F3EF6BD}"/>
              </a:ext>
            </a:extLst>
          </p:cNvPr>
          <p:cNvSpPr>
            <a:spLocks noGrp="1"/>
          </p:cNvSpPr>
          <p:nvPr>
            <p:ph type="title"/>
          </p:nvPr>
        </p:nvSpPr>
        <p:spPr>
          <a:xfrm>
            <a:off x="838200" y="365125"/>
            <a:ext cx="10515600" cy="1325563"/>
          </a:xfrm>
        </p:spPr>
        <p:txBody>
          <a:bodyPr vert="horz" lIns="91440" tIns="45720" rIns="91440" bIns="45720" rtlCol="0" anchor="ctr">
            <a:normAutofit/>
          </a:bodyPr>
          <a:lstStyle/>
          <a:p>
            <a:pPr algn="ctr"/>
            <a:r>
              <a:rPr lang="en-US" sz="4400">
                <a:solidFill>
                  <a:schemeClr val="tx1"/>
                </a:solidFill>
              </a:rPr>
              <a:t>Fee For Service – Transitioning to Alternative Payment Models (APM)</a:t>
            </a:r>
          </a:p>
        </p:txBody>
      </p:sp>
      <p:sp>
        <p:nvSpPr>
          <p:cNvPr id="3" name="Slide Number Placeholder 2">
            <a:extLst>
              <a:ext uri="{FF2B5EF4-FFF2-40B4-BE49-F238E27FC236}">
                <a16:creationId xmlns:a16="http://schemas.microsoft.com/office/drawing/2014/main" id="{56E2D8AC-C230-F69A-E853-5169835898E5}"/>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lgn="r">
              <a:spcAft>
                <a:spcPts val="600"/>
              </a:spcAft>
              <a:defRPr/>
            </a:pPr>
            <a:fld id="{1EAF2853-1F3B-4CB4-A469-EEA482916880}" type="slidenum">
              <a:rPr lang="en-US" sz="1200" smtClean="0">
                <a:solidFill>
                  <a:prstClr val="black">
                    <a:tint val="75000"/>
                  </a:prstClr>
                </a:solidFill>
                <a:latin typeface="Calibri" panose="020F0502020204030204"/>
              </a:rPr>
              <a:pPr algn="r">
                <a:spcAft>
                  <a:spcPts val="600"/>
                </a:spcAft>
                <a:defRPr/>
              </a:pPr>
              <a:t>9</a:t>
            </a:fld>
            <a:endParaRPr lang="en-US" sz="1200">
              <a:solidFill>
                <a:prstClr val="black">
                  <a:tint val="75000"/>
                </a:prstClr>
              </a:solidFill>
              <a:latin typeface="Calibri" panose="020F0502020204030204"/>
            </a:endParaRPr>
          </a:p>
        </p:txBody>
      </p:sp>
      <p:graphicFrame>
        <p:nvGraphicFramePr>
          <p:cNvPr id="6" name="Content Placeholder 1">
            <a:extLst>
              <a:ext uri="{FF2B5EF4-FFF2-40B4-BE49-F238E27FC236}">
                <a16:creationId xmlns:a16="http://schemas.microsoft.com/office/drawing/2014/main" id="{156AA316-92CD-4113-ACBC-7D675B602036}"/>
              </a:ext>
            </a:extLst>
          </p:cNvPr>
          <p:cNvGraphicFramePr>
            <a:graphicFrameLocks noGrp="1"/>
          </p:cNvGraphicFramePr>
          <p:nvPr>
            <p:ph idx="1"/>
            <p:extLst>
              <p:ext uri="{D42A27DB-BD31-4B8C-83A1-F6EECF244321}">
                <p14:modId xmlns:p14="http://schemas.microsoft.com/office/powerpoint/2010/main" val="180346148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546916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DE5F4-92B0-A212-C59F-C65060230883}"/>
              </a:ext>
            </a:extLst>
          </p:cNvPr>
          <p:cNvSpPr>
            <a:spLocks noGrp="1"/>
          </p:cNvSpPr>
          <p:nvPr>
            <p:ph type="title"/>
          </p:nvPr>
        </p:nvSpPr>
        <p:spPr/>
        <p:txBody>
          <a:bodyPr/>
          <a:lstStyle/>
          <a:p>
            <a:r>
              <a:rPr lang="en-US" i="1"/>
              <a:t>“What is an APM?”</a:t>
            </a:r>
          </a:p>
        </p:txBody>
      </p:sp>
      <p:sp>
        <p:nvSpPr>
          <p:cNvPr id="4" name="TextBox 3">
            <a:extLst>
              <a:ext uri="{FF2B5EF4-FFF2-40B4-BE49-F238E27FC236}">
                <a16:creationId xmlns:a16="http://schemas.microsoft.com/office/drawing/2014/main" id="{551C06E0-C2A3-88B4-7A78-3C589B1718DD}"/>
              </a:ext>
            </a:extLst>
          </p:cNvPr>
          <p:cNvSpPr txBox="1"/>
          <p:nvPr/>
        </p:nvSpPr>
        <p:spPr>
          <a:xfrm>
            <a:off x="3690483" y="1209764"/>
            <a:ext cx="6131169" cy="954107"/>
          </a:xfrm>
          <a:prstGeom prst="rect">
            <a:avLst/>
          </a:prstGeom>
          <a:noFill/>
        </p:spPr>
        <p:txBody>
          <a:bodyPr wrap="square" rtlCol="0">
            <a:spAutoFit/>
          </a:bodyPr>
          <a:lstStyle/>
          <a:p>
            <a:r>
              <a:rPr lang="en-US" sz="2800"/>
              <a:t>Building the Relationship – Meeting Providers Where They Are…</a:t>
            </a:r>
          </a:p>
        </p:txBody>
      </p:sp>
      <p:sp>
        <p:nvSpPr>
          <p:cNvPr id="6" name="Oval 5">
            <a:extLst>
              <a:ext uri="{FF2B5EF4-FFF2-40B4-BE49-F238E27FC236}">
                <a16:creationId xmlns:a16="http://schemas.microsoft.com/office/drawing/2014/main" id="{9E28E542-C2E0-23C9-0EAB-64547D73F2B2}"/>
              </a:ext>
            </a:extLst>
          </p:cNvPr>
          <p:cNvSpPr/>
          <p:nvPr/>
        </p:nvSpPr>
        <p:spPr>
          <a:xfrm>
            <a:off x="6109348" y="2580495"/>
            <a:ext cx="3720978" cy="2884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a:t>Don’t Assume the Average Medical Director/Providers have an MBA in Healthcare 101</a:t>
            </a:r>
          </a:p>
        </p:txBody>
      </p:sp>
    </p:spTree>
    <p:extLst>
      <p:ext uri="{BB962C8B-B14F-4D97-AF65-F5344CB8AC3E}">
        <p14:creationId xmlns:p14="http://schemas.microsoft.com/office/powerpoint/2010/main" val="23222220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B107276-81AA-E8B7-5F03-DFA28EC7B821}"/>
              </a:ext>
            </a:extLst>
          </p:cNvPr>
          <p:cNvSpPr>
            <a:spLocks noGrp="1"/>
          </p:cNvSpPr>
          <p:nvPr>
            <p:ph type="body" sz="quarter" idx="11"/>
          </p:nvPr>
        </p:nvSpPr>
        <p:spPr>
          <a:xfrm>
            <a:off x="3922295" y="1066801"/>
            <a:ext cx="7784989" cy="4925484"/>
          </a:xfrm>
        </p:spPr>
        <p:txBody>
          <a:bodyPr/>
          <a:lstStyle/>
          <a:p>
            <a:pPr marL="0" indent="0">
              <a:buNone/>
            </a:pPr>
            <a:endParaRPr lang="en-US"/>
          </a:p>
          <a:p>
            <a:r>
              <a:rPr lang="en-US"/>
              <a:t>Value Based Care - Delivery Model </a:t>
            </a:r>
          </a:p>
          <a:p>
            <a:r>
              <a:rPr lang="en-US"/>
              <a:t>Value Based Care…Contract</a:t>
            </a:r>
          </a:p>
          <a:p>
            <a:r>
              <a:rPr lang="en-US"/>
              <a:t> Value Based Care Payment</a:t>
            </a:r>
          </a:p>
          <a:p>
            <a:pPr lvl="1"/>
            <a:r>
              <a:rPr lang="en-US"/>
              <a:t>New (er) Language:  Value Based Payment (VBP)</a:t>
            </a:r>
          </a:p>
        </p:txBody>
      </p:sp>
      <p:sp>
        <p:nvSpPr>
          <p:cNvPr id="4" name="TextBox 3">
            <a:extLst>
              <a:ext uri="{FF2B5EF4-FFF2-40B4-BE49-F238E27FC236}">
                <a16:creationId xmlns:a16="http://schemas.microsoft.com/office/drawing/2014/main" id="{018AD709-7487-13F9-8ECF-1389305544A3}"/>
              </a:ext>
            </a:extLst>
          </p:cNvPr>
          <p:cNvSpPr txBox="1"/>
          <p:nvPr/>
        </p:nvSpPr>
        <p:spPr>
          <a:xfrm>
            <a:off x="2574047" y="1365659"/>
            <a:ext cx="3521953" cy="830997"/>
          </a:xfrm>
          <a:prstGeom prst="rect">
            <a:avLst/>
          </a:prstGeom>
          <a:solidFill>
            <a:schemeClr val="bg2"/>
          </a:solidFill>
        </p:spPr>
        <p:txBody>
          <a:bodyPr wrap="square" rtlCol="0">
            <a:spAutoFit/>
          </a:bodyPr>
          <a:lstStyle/>
          <a:p>
            <a:pPr algn="ctr"/>
            <a:r>
              <a:rPr lang="en-US" sz="2400" i="1"/>
              <a:t>“Don’t I deliver value to my patient’s already??”</a:t>
            </a:r>
          </a:p>
        </p:txBody>
      </p:sp>
      <p:sp>
        <p:nvSpPr>
          <p:cNvPr id="5" name="TextBox 4">
            <a:extLst>
              <a:ext uri="{FF2B5EF4-FFF2-40B4-BE49-F238E27FC236}">
                <a16:creationId xmlns:a16="http://schemas.microsoft.com/office/drawing/2014/main" id="{F309D9B1-E683-FFB3-E2BD-3416E31D68FA}"/>
              </a:ext>
            </a:extLst>
          </p:cNvPr>
          <p:cNvSpPr txBox="1"/>
          <p:nvPr/>
        </p:nvSpPr>
        <p:spPr>
          <a:xfrm>
            <a:off x="3031958" y="240632"/>
            <a:ext cx="5065295" cy="369332"/>
          </a:xfrm>
          <a:prstGeom prst="rect">
            <a:avLst/>
          </a:prstGeom>
          <a:noFill/>
        </p:spPr>
        <p:txBody>
          <a:bodyPr wrap="square" rtlCol="0">
            <a:spAutoFit/>
          </a:bodyPr>
          <a:lstStyle/>
          <a:p>
            <a:pPr algn="ctr"/>
            <a:r>
              <a:rPr lang="en-US" b="1"/>
              <a:t>Distinguishing APM/VBC Terms</a:t>
            </a:r>
          </a:p>
        </p:txBody>
      </p:sp>
      <p:sp>
        <p:nvSpPr>
          <p:cNvPr id="6" name="TextBox 5">
            <a:extLst>
              <a:ext uri="{FF2B5EF4-FFF2-40B4-BE49-F238E27FC236}">
                <a16:creationId xmlns:a16="http://schemas.microsoft.com/office/drawing/2014/main" id="{2FE91EEC-EEB2-EC5C-9132-E9A0ACC853D5}"/>
              </a:ext>
            </a:extLst>
          </p:cNvPr>
          <p:cNvSpPr txBox="1"/>
          <p:nvPr/>
        </p:nvSpPr>
        <p:spPr>
          <a:xfrm>
            <a:off x="306659" y="2883212"/>
            <a:ext cx="2492297" cy="1323439"/>
          </a:xfrm>
          <a:prstGeom prst="rect">
            <a:avLst/>
          </a:prstGeom>
          <a:noFill/>
        </p:spPr>
        <p:txBody>
          <a:bodyPr wrap="square">
            <a:spAutoFit/>
          </a:bodyPr>
          <a:lstStyle/>
          <a:p>
            <a:r>
              <a:rPr lang="en-US" sz="2000">
                <a:solidFill>
                  <a:schemeClr val="bg1"/>
                </a:solidFill>
              </a:rPr>
              <a:t>Value in Healthcare is Defined by Measurable Outcomes</a:t>
            </a:r>
          </a:p>
        </p:txBody>
      </p:sp>
    </p:spTree>
    <p:extLst>
      <p:ext uri="{BB962C8B-B14F-4D97-AF65-F5344CB8AC3E}">
        <p14:creationId xmlns:p14="http://schemas.microsoft.com/office/powerpoint/2010/main" val="26645917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40D4AB5-EF4F-C7B0-3642-647C8F0FB1FA}"/>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17115F77-2FAE-4CA7-9A7F-10D5F2C8F8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1" name="Rectangle 10">
            <a:extLst>
              <a:ext uri="{FF2B5EF4-FFF2-40B4-BE49-F238E27FC236}">
                <a16:creationId xmlns:a16="http://schemas.microsoft.com/office/drawing/2014/main" id="{5CD4C046-A04C-46CC-AFA3-6B0621F628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13" name="Rectangle 12">
            <a:extLst>
              <a:ext uri="{FF2B5EF4-FFF2-40B4-BE49-F238E27FC236}">
                <a16:creationId xmlns:a16="http://schemas.microsoft.com/office/drawing/2014/main" id="{66C7A97A-A7DE-4DFB-8542-1E4BF24C7D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BE111DB0-3D73-4D20-9D57-CEF5A0D86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36C83683-7642-3E6D-E5D2-849A91E467E7}"/>
              </a:ext>
            </a:extLst>
          </p:cNvPr>
          <p:cNvSpPr>
            <a:spLocks noGrp="1"/>
          </p:cNvSpPr>
          <p:nvPr>
            <p:ph type="title"/>
          </p:nvPr>
        </p:nvSpPr>
        <p:spPr>
          <a:xfrm>
            <a:off x="643467" y="1298448"/>
            <a:ext cx="3685070" cy="3255264"/>
          </a:xfrm>
        </p:spPr>
        <p:txBody>
          <a:bodyPr vert="horz" lIns="91440" tIns="45720" rIns="91440" bIns="45720" rtlCol="0" anchor="b">
            <a:normAutofit fontScale="90000"/>
          </a:bodyPr>
          <a:lstStyle/>
          <a:p>
            <a:r>
              <a:rPr lang="en-US" sz="5500" spc="-100"/>
              <a:t>Let’s Level Set…</a:t>
            </a:r>
            <a:br>
              <a:rPr lang="en-US" sz="5500" spc="-100"/>
            </a:br>
            <a:r>
              <a:rPr lang="en-US" sz="5500" spc="-100"/>
              <a:t>ABCs of  VBC</a:t>
            </a:r>
            <a:br>
              <a:rPr lang="en-US" sz="5500" spc="-100"/>
            </a:br>
            <a:endParaRPr lang="en-US" sz="5500" spc="-100"/>
          </a:p>
        </p:txBody>
      </p:sp>
      <p:pic>
        <p:nvPicPr>
          <p:cNvPr id="4" name="Picture 3" descr="Aerial view of empty auditorium">
            <a:extLst>
              <a:ext uri="{FF2B5EF4-FFF2-40B4-BE49-F238E27FC236}">
                <a16:creationId xmlns:a16="http://schemas.microsoft.com/office/drawing/2014/main" id="{E62670A4-F702-2620-7F03-1B9256EFF39B}"/>
              </a:ext>
            </a:extLst>
          </p:cNvPr>
          <p:cNvPicPr>
            <a:picLocks noChangeAspect="1"/>
          </p:cNvPicPr>
          <p:nvPr/>
        </p:nvPicPr>
        <p:blipFill>
          <a:blip r:embed="rId3"/>
          <a:srcRect l="10083" r="10187"/>
          <a:stretch>
            <a:fillRect/>
          </a:stretch>
        </p:blipFill>
        <p:spPr>
          <a:xfrm>
            <a:off x="5120640" y="759599"/>
            <a:ext cx="6367271" cy="5330650"/>
          </a:xfrm>
          <a:prstGeom prst="rect">
            <a:avLst/>
          </a:prstGeom>
        </p:spPr>
      </p:pic>
      <p:sp>
        <p:nvSpPr>
          <p:cNvPr id="17" name="Rectangle 16">
            <a:extLst>
              <a:ext uri="{FF2B5EF4-FFF2-40B4-BE49-F238E27FC236}">
                <a16:creationId xmlns:a16="http://schemas.microsoft.com/office/drawing/2014/main" id="{027ADCA0-A066-4B16-8E1F-3C2483947B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451272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2E49BADC-92DD-5878-8149-68EC971EABA4}"/>
              </a:ext>
            </a:extLst>
          </p:cNvPr>
          <p:cNvSpPr txBox="1">
            <a:spLocks/>
          </p:cNvSpPr>
          <p:nvPr/>
        </p:nvSpPr>
        <p:spPr>
          <a:xfrm>
            <a:off x="2086817" y="1621321"/>
            <a:ext cx="7791109" cy="3632148"/>
          </a:xfrm>
          <a:prstGeom prst="rect">
            <a:avLst/>
          </a:prstGeom>
          <a:solidFill>
            <a:schemeClr val="bg1">
              <a:lumMod val="95000"/>
            </a:schemeClr>
          </a:solidFill>
        </p:spPr>
        <p:txBody>
          <a:bodyPr lIns="0" tIns="0" rIns="0" bIns="0"/>
          <a:lstStyle>
            <a:lvl1pPr marL="171450" indent="-171450" algn="l" defTabSz="685800" rtl="0" eaLnBrk="1" latinLnBrk="0" hangingPunct="1">
              <a:lnSpc>
                <a:spcPct val="90000"/>
              </a:lnSpc>
              <a:spcBef>
                <a:spcPts val="750"/>
              </a:spcBef>
              <a:buFont typeface="Arial"/>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9pPr>
          </a:lstStyle>
          <a:p>
            <a:pPr marL="0" indent="0">
              <a:buNone/>
            </a:pPr>
            <a:endParaRPr lang="en-US" sz="2000" b="1"/>
          </a:p>
          <a:p>
            <a:pPr lvl="2"/>
            <a:r>
              <a:rPr lang="en-US" sz="2000" b="1"/>
              <a:t>FFS </a:t>
            </a:r>
          </a:p>
          <a:p>
            <a:pPr lvl="3"/>
            <a:r>
              <a:rPr lang="en-US" sz="1850" b="1"/>
              <a:t>Transactional </a:t>
            </a:r>
          </a:p>
          <a:p>
            <a:pPr lvl="3"/>
            <a:r>
              <a:rPr lang="en-US" sz="2000" b="1"/>
              <a:t>Providers are paid on volume</a:t>
            </a:r>
          </a:p>
          <a:p>
            <a:pPr lvl="3"/>
            <a:r>
              <a:rPr lang="en-US" sz="2000" b="1" i="1"/>
              <a:t>No “quality” outcomes measured</a:t>
            </a:r>
          </a:p>
          <a:p>
            <a:pPr marL="1028700" lvl="3" indent="0">
              <a:buNone/>
            </a:pPr>
            <a:endParaRPr lang="en-US" sz="2000" b="1" i="1"/>
          </a:p>
          <a:p>
            <a:pPr lvl="2"/>
            <a:r>
              <a:rPr lang="en-US" sz="1950" b="1"/>
              <a:t>APM</a:t>
            </a:r>
          </a:p>
          <a:p>
            <a:pPr lvl="3">
              <a:buFont typeface="Arial" panose="020B0604020202020204" pitchFamily="34" charset="0"/>
              <a:buChar char="•"/>
            </a:pPr>
            <a:r>
              <a:rPr lang="en-US" sz="1800" b="1"/>
              <a:t>Payment Based on Meeting Agreed Quality Performance</a:t>
            </a:r>
          </a:p>
          <a:p>
            <a:pPr lvl="4">
              <a:buFont typeface="Arial" panose="020B0604020202020204" pitchFamily="34" charset="0"/>
              <a:buChar char="•"/>
            </a:pPr>
            <a:r>
              <a:rPr lang="en-US" sz="1800" b="1"/>
              <a:t>Quality Measures, Addressing Chronic Conditions, Utilization </a:t>
            </a:r>
          </a:p>
          <a:p>
            <a:pPr lvl="3">
              <a:buFont typeface="Arial" panose="020B0604020202020204" pitchFamily="34" charset="0"/>
              <a:buChar char="•"/>
            </a:pPr>
            <a:r>
              <a:rPr lang="en-US" sz="1800" b="1">
                <a:solidFill>
                  <a:srgbClr val="0070C0"/>
                </a:solidFill>
              </a:rPr>
              <a:t>P4P – Pay For Performance </a:t>
            </a:r>
            <a:endParaRPr lang="en-US" sz="1400" b="1"/>
          </a:p>
          <a:p>
            <a:pPr marL="1028700" lvl="3" indent="0">
              <a:buNone/>
            </a:pPr>
            <a:endParaRPr lang="en-US" sz="1400" b="1"/>
          </a:p>
          <a:p>
            <a:pPr marL="1371566" lvl="3" indent="0">
              <a:buNone/>
            </a:pPr>
            <a:endParaRPr lang="en-US" sz="1400"/>
          </a:p>
        </p:txBody>
      </p:sp>
      <p:cxnSp>
        <p:nvCxnSpPr>
          <p:cNvPr id="5" name="Straight Connector 4">
            <a:extLst>
              <a:ext uri="{FF2B5EF4-FFF2-40B4-BE49-F238E27FC236}">
                <a16:creationId xmlns:a16="http://schemas.microsoft.com/office/drawing/2014/main" id="{4E04562A-58E1-E3EA-3FED-041766E852E6}"/>
              </a:ext>
            </a:extLst>
          </p:cNvPr>
          <p:cNvCxnSpPr>
            <a:cxnSpLocks/>
          </p:cNvCxnSpPr>
          <p:nvPr/>
        </p:nvCxnSpPr>
        <p:spPr>
          <a:xfrm>
            <a:off x="309369" y="795692"/>
            <a:ext cx="11603663" cy="0"/>
          </a:xfrm>
          <a:prstGeom prst="line">
            <a:avLst/>
          </a:prstGeom>
          <a:ln w="9525" cap="flat" cmpd="sng" algn="ctr">
            <a:solidFill>
              <a:srgbClr val="0F1F4A"/>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6" name="Text Placeholder 1">
            <a:extLst>
              <a:ext uri="{FF2B5EF4-FFF2-40B4-BE49-F238E27FC236}">
                <a16:creationId xmlns:a16="http://schemas.microsoft.com/office/drawing/2014/main" id="{6A3F9E74-7174-91FD-E4CC-31284E2D0B31}"/>
              </a:ext>
            </a:extLst>
          </p:cNvPr>
          <p:cNvSpPr txBox="1">
            <a:spLocks/>
          </p:cNvSpPr>
          <p:nvPr/>
        </p:nvSpPr>
        <p:spPr>
          <a:xfrm>
            <a:off x="639340" y="162732"/>
            <a:ext cx="10532334" cy="546992"/>
          </a:xfrm>
          <a:prstGeom prst="rect">
            <a:avLst/>
          </a:prstGeom>
          <a:solidFill>
            <a:schemeClr val="bg2"/>
          </a:solidFill>
        </p:spPr>
        <p:txBody>
          <a:bodyPr lIns="0" tIns="0" rIns="0" bIns="0" anchor="ctr"/>
          <a:lstStyle>
            <a:lvl1pPr marL="0" indent="0" algn="l" defTabSz="914400" rtl="0" eaLnBrk="1" latinLnBrk="0" hangingPunct="1">
              <a:lnSpc>
                <a:spcPct val="90000"/>
              </a:lnSpc>
              <a:spcBef>
                <a:spcPts val="1000"/>
              </a:spcBef>
              <a:buFont typeface="Arial"/>
              <a:buNone/>
              <a:defRPr sz="2800" b="1" kern="1200">
                <a:solidFill>
                  <a:schemeClr val="bg1">
                    <a:lumMod val="50000"/>
                  </a:schemeClr>
                </a:solidFill>
                <a:latin typeface="+mn-lt"/>
                <a:ea typeface="+mn-ea"/>
                <a:cs typeface="+mn-cs"/>
              </a:defRPr>
            </a:lvl1pPr>
            <a:lvl2pPr marL="457200" indent="0" algn="l" defTabSz="914400" rtl="0" eaLnBrk="1" latinLnBrk="0" hangingPunct="1">
              <a:lnSpc>
                <a:spcPct val="90000"/>
              </a:lnSpc>
              <a:spcBef>
                <a:spcPts val="500"/>
              </a:spcBef>
              <a:buFont typeface="Arial"/>
              <a:buNone/>
              <a:defRPr sz="2400" b="1" kern="1200">
                <a:solidFill>
                  <a:srgbClr val="8C2347"/>
                </a:solidFill>
                <a:latin typeface="+mn-lt"/>
                <a:ea typeface="+mn-ea"/>
                <a:cs typeface="+mn-cs"/>
              </a:defRPr>
            </a:lvl2pPr>
            <a:lvl3pPr marL="914400" indent="0" algn="l" defTabSz="914400" rtl="0" eaLnBrk="1" latinLnBrk="0" hangingPunct="1">
              <a:lnSpc>
                <a:spcPct val="90000"/>
              </a:lnSpc>
              <a:spcBef>
                <a:spcPts val="500"/>
              </a:spcBef>
              <a:buFont typeface="Arial"/>
              <a:buNone/>
              <a:defRPr sz="2000" b="1" kern="1200">
                <a:solidFill>
                  <a:srgbClr val="8C2347"/>
                </a:solidFill>
                <a:latin typeface="+mn-lt"/>
                <a:ea typeface="+mn-ea"/>
                <a:cs typeface="+mn-cs"/>
              </a:defRPr>
            </a:lvl3pPr>
            <a:lvl4pPr marL="1371600" indent="0" algn="l" defTabSz="914400" rtl="0" eaLnBrk="1" latinLnBrk="0" hangingPunct="1">
              <a:lnSpc>
                <a:spcPct val="90000"/>
              </a:lnSpc>
              <a:spcBef>
                <a:spcPts val="500"/>
              </a:spcBef>
              <a:buFont typeface="Arial"/>
              <a:buNone/>
              <a:defRPr sz="1800" b="1" kern="1200">
                <a:solidFill>
                  <a:srgbClr val="8C2347"/>
                </a:solidFill>
                <a:latin typeface="+mn-lt"/>
                <a:ea typeface="+mn-ea"/>
                <a:cs typeface="+mn-cs"/>
              </a:defRPr>
            </a:lvl4pPr>
            <a:lvl5pPr marL="1828800" indent="0" algn="l" defTabSz="914400" rtl="0" eaLnBrk="1" latinLnBrk="0" hangingPunct="1">
              <a:lnSpc>
                <a:spcPct val="90000"/>
              </a:lnSpc>
              <a:spcBef>
                <a:spcPts val="500"/>
              </a:spcBef>
              <a:buFont typeface="Arial"/>
              <a:buNone/>
              <a:defRPr sz="1800" b="1" kern="1200">
                <a:solidFill>
                  <a:srgbClr val="8C2347"/>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ctr" defTabSz="1219170">
              <a:spcBef>
                <a:spcPts val="1333"/>
              </a:spcBef>
              <a:defRPr/>
            </a:pPr>
            <a:r>
              <a:rPr lang="en-US">
                <a:solidFill>
                  <a:srgbClr val="FFFFFF">
                    <a:lumMod val="50000"/>
                  </a:srgbClr>
                </a:solidFill>
                <a:latin typeface="Arial" panose="020B0604020202020204" pitchFamily="34" charset="0"/>
              </a:rPr>
              <a:t>Alternative Payment Model (APM) &amp; Fee For Service (FFS)</a:t>
            </a:r>
          </a:p>
        </p:txBody>
      </p:sp>
      <p:cxnSp>
        <p:nvCxnSpPr>
          <p:cNvPr id="3" name="Straight Connector 2">
            <a:extLst>
              <a:ext uri="{FF2B5EF4-FFF2-40B4-BE49-F238E27FC236}">
                <a16:creationId xmlns:a16="http://schemas.microsoft.com/office/drawing/2014/main" id="{7B864D47-4F94-CE78-7570-BA7FE4EBAC5F}"/>
              </a:ext>
            </a:extLst>
          </p:cNvPr>
          <p:cNvCxnSpPr/>
          <p:nvPr/>
        </p:nvCxnSpPr>
        <p:spPr>
          <a:xfrm>
            <a:off x="9727243" y="5947629"/>
            <a:ext cx="0" cy="74553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71C15678-6225-D494-A93F-334F587E62D5}"/>
              </a:ext>
            </a:extLst>
          </p:cNvPr>
          <p:cNvSpPr txBox="1"/>
          <p:nvPr/>
        </p:nvSpPr>
        <p:spPr>
          <a:xfrm>
            <a:off x="3119284" y="6045608"/>
            <a:ext cx="5391404" cy="230832"/>
          </a:xfrm>
          <a:prstGeom prst="rect">
            <a:avLst/>
          </a:prstGeom>
          <a:solidFill>
            <a:schemeClr val="bg2"/>
          </a:solidFill>
        </p:spPr>
        <p:txBody>
          <a:bodyPr wrap="square">
            <a:spAutoFit/>
          </a:bodyPr>
          <a:lstStyle/>
          <a:p>
            <a:endParaRPr lang="en-US" sz="900">
              <a:solidFill>
                <a:srgbClr val="0000FF"/>
              </a:solidFill>
              <a:hlinkClick r:id="rId3">
                <a:extLst>
                  <a:ext uri="{A12FA001-AC4F-418D-AE19-62706E023703}">
                    <ahyp:hlinkClr xmlns:ahyp="http://schemas.microsoft.com/office/drawing/2018/hyperlinkcolor" val="tx"/>
                  </a:ext>
                </a:extLst>
              </a:hlinkClick>
            </a:endParaRPr>
          </a:p>
        </p:txBody>
      </p:sp>
      <p:pic>
        <p:nvPicPr>
          <p:cNvPr id="7" name="Picture 6" descr="A picture containing icon&#10;&#10;Description automatically generated">
            <a:extLst>
              <a:ext uri="{FF2B5EF4-FFF2-40B4-BE49-F238E27FC236}">
                <a16:creationId xmlns:a16="http://schemas.microsoft.com/office/drawing/2014/main" id="{95FE2B6E-FDE8-D474-9710-8AB5183167FD}"/>
              </a:ext>
            </a:extLst>
          </p:cNvPr>
          <p:cNvPicPr>
            <a:picLocks noChangeAspect="1"/>
          </p:cNvPicPr>
          <p:nvPr/>
        </p:nvPicPr>
        <p:blipFill rotWithShape="1">
          <a:blip r:embed="rId4">
            <a:extLst>
              <a:ext uri="{28A0092B-C50C-407E-A947-70E740481C1C}">
                <a14:useLocalDpi xmlns:a14="http://schemas.microsoft.com/office/drawing/2010/main" val="0"/>
              </a:ext>
            </a:extLst>
          </a:blip>
          <a:srcRect l="8983" t="-9497" r="-40590" b="42234"/>
          <a:stretch/>
        </p:blipFill>
        <p:spPr>
          <a:xfrm>
            <a:off x="7762716" y="1535352"/>
            <a:ext cx="2321489" cy="1705899"/>
          </a:xfrm>
          <a:prstGeom prst="rect">
            <a:avLst/>
          </a:prstGeom>
        </p:spPr>
      </p:pic>
      <p:pic>
        <p:nvPicPr>
          <p:cNvPr id="10" name="Picture 9" descr="A picture containing clock, meter&#10;&#10;Description automatically generated">
            <a:extLst>
              <a:ext uri="{FF2B5EF4-FFF2-40B4-BE49-F238E27FC236}">
                <a16:creationId xmlns:a16="http://schemas.microsoft.com/office/drawing/2014/main" id="{E95A8D86-BED7-3C9A-2007-0FE2E91B69C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69009" y="2670928"/>
            <a:ext cx="766467" cy="766467"/>
          </a:xfrm>
          <a:prstGeom prst="rect">
            <a:avLst/>
          </a:prstGeom>
        </p:spPr>
      </p:pic>
      <p:pic>
        <p:nvPicPr>
          <p:cNvPr id="12" name="Picture 11" descr="A picture containing drawing, plate&#10;&#10;Description automatically generated">
            <a:extLst>
              <a:ext uri="{FF2B5EF4-FFF2-40B4-BE49-F238E27FC236}">
                <a16:creationId xmlns:a16="http://schemas.microsoft.com/office/drawing/2014/main" id="{4DF6869A-2721-1D6C-74E1-019A9B90C7C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31137" y="2211929"/>
            <a:ext cx="675467" cy="675467"/>
          </a:xfrm>
          <a:prstGeom prst="rect">
            <a:avLst/>
          </a:prstGeom>
        </p:spPr>
      </p:pic>
      <p:sp>
        <p:nvSpPr>
          <p:cNvPr id="8" name="Oval 7" descr="P">
            <a:extLst>
              <a:ext uri="{FF2B5EF4-FFF2-40B4-BE49-F238E27FC236}">
                <a16:creationId xmlns:a16="http://schemas.microsoft.com/office/drawing/2014/main" id="{BA923105-2FAB-BA86-BF7B-9B37C44ABF52}"/>
              </a:ext>
            </a:extLst>
          </p:cNvPr>
          <p:cNvSpPr/>
          <p:nvPr/>
        </p:nvSpPr>
        <p:spPr>
          <a:xfrm>
            <a:off x="236225" y="2670928"/>
            <a:ext cx="2097447" cy="199368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F3117E3-96A0-AE88-C4A5-106845EE4E76}"/>
              </a:ext>
            </a:extLst>
          </p:cNvPr>
          <p:cNvSpPr txBox="1"/>
          <p:nvPr/>
        </p:nvSpPr>
        <p:spPr>
          <a:xfrm>
            <a:off x="519863" y="2996879"/>
            <a:ext cx="1813809" cy="1477328"/>
          </a:xfrm>
          <a:prstGeom prst="rect">
            <a:avLst/>
          </a:prstGeom>
          <a:noFill/>
        </p:spPr>
        <p:txBody>
          <a:bodyPr wrap="square" rtlCol="0">
            <a:spAutoFit/>
          </a:bodyPr>
          <a:lstStyle/>
          <a:p>
            <a:r>
              <a:rPr lang="en-US" b="1">
                <a:solidFill>
                  <a:schemeClr val="bg1"/>
                </a:solidFill>
              </a:rPr>
              <a:t>APM is a payment that is an </a:t>
            </a:r>
            <a:r>
              <a:rPr lang="en-US" b="1" i="1">
                <a:solidFill>
                  <a:schemeClr val="bg1"/>
                </a:solidFill>
              </a:rPr>
              <a:t>Alternative from Fee for Service</a:t>
            </a:r>
          </a:p>
        </p:txBody>
      </p:sp>
    </p:spTree>
    <p:extLst>
      <p:ext uri="{BB962C8B-B14F-4D97-AF65-F5344CB8AC3E}">
        <p14:creationId xmlns:p14="http://schemas.microsoft.com/office/powerpoint/2010/main" val="13652878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4C9EE1D-12BB-43F7-9A2A-893578DCA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3" name="Rectangle 12">
            <a:extLst>
              <a:ext uri="{FF2B5EF4-FFF2-40B4-BE49-F238E27FC236}">
                <a16:creationId xmlns:a16="http://schemas.microsoft.com/office/drawing/2014/main" id="{43962A31-C54E-4762-B155-59777FED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15" name="Rectangle 14">
            <a:extLst>
              <a:ext uri="{FF2B5EF4-FFF2-40B4-BE49-F238E27FC236}">
                <a16:creationId xmlns:a16="http://schemas.microsoft.com/office/drawing/2014/main" id="{6B086509-1281-468A-AAAC-1BBEDAE757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EEA73850-2107-4E65-85FE-EDD3F45FCD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300114"/>
            <a:ext cx="4053525" cy="42577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 name="Title 3">
            <a:extLst>
              <a:ext uri="{FF2B5EF4-FFF2-40B4-BE49-F238E27FC236}">
                <a16:creationId xmlns:a16="http://schemas.microsoft.com/office/drawing/2014/main" id="{B6FAE10D-515F-B53C-0C5C-1F2CE6D68197}"/>
              </a:ext>
            </a:extLst>
          </p:cNvPr>
          <p:cNvSpPr>
            <a:spLocks noGrp="1"/>
          </p:cNvSpPr>
          <p:nvPr>
            <p:ph type="title"/>
          </p:nvPr>
        </p:nvSpPr>
        <p:spPr>
          <a:xfrm>
            <a:off x="334557" y="1653703"/>
            <a:ext cx="3361953" cy="2470488"/>
          </a:xfrm>
        </p:spPr>
        <p:txBody>
          <a:bodyPr vert="horz" lIns="91440" tIns="45720" rIns="91440" bIns="45720" rtlCol="0" anchor="b">
            <a:normAutofit/>
          </a:bodyPr>
          <a:lstStyle/>
          <a:p>
            <a:r>
              <a:rPr lang="en-US" sz="2300" spc="-100"/>
              <a:t>Payer/APM</a:t>
            </a:r>
            <a:br>
              <a:rPr lang="en-US" sz="2300" spc="-100"/>
            </a:br>
            <a:r>
              <a:rPr lang="en-US" sz="2300" spc="-100"/>
              <a:t>Quality Measures </a:t>
            </a:r>
            <a:br>
              <a:rPr lang="en-US" sz="2300" spc="-100"/>
            </a:br>
            <a:br>
              <a:rPr lang="en-US" sz="2300" spc="-100"/>
            </a:br>
            <a:br>
              <a:rPr lang="en-US" sz="2300" spc="-100"/>
            </a:br>
            <a:r>
              <a:rPr lang="en-US" sz="2300" spc="-100"/>
              <a:t> “Report Card”</a:t>
            </a:r>
          </a:p>
        </p:txBody>
      </p:sp>
      <p:sp>
        <p:nvSpPr>
          <p:cNvPr id="2" name="Oval 1">
            <a:extLst>
              <a:ext uri="{FF2B5EF4-FFF2-40B4-BE49-F238E27FC236}">
                <a16:creationId xmlns:a16="http://schemas.microsoft.com/office/drawing/2014/main" id="{95038D37-DB4C-2706-07A2-0959F0E9E748}"/>
              </a:ext>
            </a:extLst>
          </p:cNvPr>
          <p:cNvSpPr/>
          <p:nvPr/>
        </p:nvSpPr>
        <p:spPr>
          <a:xfrm>
            <a:off x="364724" y="4260714"/>
            <a:ext cx="3331786" cy="103209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vert="horz" lIns="91440" tIns="45720" rIns="91440" bIns="45720" rtlCol="0" anchor="t">
            <a:normAutofit/>
          </a:bodyPr>
          <a:lstStyle/>
          <a:p>
            <a:pPr defTabSz="914400">
              <a:lnSpc>
                <a:spcPct val="90000"/>
              </a:lnSpc>
              <a:spcBef>
                <a:spcPts val="1200"/>
              </a:spcBef>
              <a:buClr>
                <a:schemeClr val="accent1"/>
              </a:buClr>
            </a:pPr>
            <a:r>
              <a:rPr lang="en-US" sz="2200" b="1">
                <a:solidFill>
                  <a:schemeClr val="accent1">
                    <a:lumMod val="20000"/>
                    <a:lumOff val="80000"/>
                  </a:schemeClr>
                </a:solidFill>
              </a:rPr>
              <a:t>Pay for Performance</a:t>
            </a:r>
          </a:p>
        </p:txBody>
      </p:sp>
      <p:pic>
        <p:nvPicPr>
          <p:cNvPr id="5" name="Picture 4" descr="A close up of a sign&#10;&#10;Description automatically generated">
            <a:extLst>
              <a:ext uri="{FF2B5EF4-FFF2-40B4-BE49-F238E27FC236}">
                <a16:creationId xmlns:a16="http://schemas.microsoft.com/office/drawing/2014/main" id="{D3B5F73A-3FA1-70D9-4221-EA682EB082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15391" y="1719563"/>
            <a:ext cx="3435968" cy="3418873"/>
          </a:xfrm>
          <a:prstGeom prst="rect">
            <a:avLst/>
          </a:prstGeom>
        </p:spPr>
      </p:pic>
      <p:pic>
        <p:nvPicPr>
          <p:cNvPr id="6" name="Picture 5">
            <a:extLst>
              <a:ext uri="{FF2B5EF4-FFF2-40B4-BE49-F238E27FC236}">
                <a16:creationId xmlns:a16="http://schemas.microsoft.com/office/drawing/2014/main" id="{6237F2D2-5F86-39C2-060B-4657A3CEEA65}"/>
              </a:ext>
            </a:extLst>
          </p:cNvPr>
          <p:cNvPicPr>
            <a:picLocks noChangeAspect="1"/>
          </p:cNvPicPr>
          <p:nvPr/>
        </p:nvPicPr>
        <p:blipFill>
          <a:blip r:embed="rId4"/>
          <a:stretch>
            <a:fillRect/>
          </a:stretch>
        </p:blipFill>
        <p:spPr>
          <a:xfrm>
            <a:off x="8340589" y="2042663"/>
            <a:ext cx="3435969" cy="2391686"/>
          </a:xfrm>
          <a:prstGeom prst="rect">
            <a:avLst/>
          </a:prstGeom>
        </p:spPr>
      </p:pic>
      <p:sp>
        <p:nvSpPr>
          <p:cNvPr id="3" name="Slide Number Placeholder 2">
            <a:extLst>
              <a:ext uri="{FF2B5EF4-FFF2-40B4-BE49-F238E27FC236}">
                <a16:creationId xmlns:a16="http://schemas.microsoft.com/office/drawing/2014/main" id="{AA3DC96E-CF2A-F54B-CAD1-8B24358B8CE2}"/>
              </a:ext>
            </a:extLst>
          </p:cNvPr>
          <p:cNvSpPr>
            <a:spLocks noGrp="1"/>
          </p:cNvSpPr>
          <p:nvPr>
            <p:ph type="sldNum" sz="quarter" idx="12"/>
          </p:nvPr>
        </p:nvSpPr>
        <p:spPr>
          <a:xfrm>
            <a:off x="10634135" y="6356350"/>
            <a:ext cx="1530927" cy="365125"/>
          </a:xfrm>
        </p:spPr>
        <p:txBody>
          <a:bodyPr vert="horz" lIns="91440" tIns="45720" rIns="91440" bIns="45720" rtlCol="0" anchor="ctr">
            <a:normAutofit/>
          </a:bodyPr>
          <a:lstStyle/>
          <a:p>
            <a:pPr>
              <a:spcAft>
                <a:spcPts val="600"/>
              </a:spcAft>
            </a:pPr>
            <a:fld id="{1EAF2853-1F3B-4CB4-A469-EEA482916880}" type="slidenum">
              <a:rPr lang="en-US" b="1" kern="1200" dirty="0">
                <a:solidFill>
                  <a:schemeClr val="accent1"/>
                </a:solidFill>
                <a:latin typeface="+mn-lt"/>
                <a:ea typeface="+mn-ea"/>
                <a:cs typeface="+mn-cs"/>
              </a:rPr>
              <a:pPr>
                <a:spcAft>
                  <a:spcPts val="600"/>
                </a:spcAft>
              </a:pPr>
              <a:t>14</a:t>
            </a:fld>
            <a:endParaRPr lang="en-US" b="1" kern="1200">
              <a:solidFill>
                <a:schemeClr val="accent1"/>
              </a:solidFill>
              <a:latin typeface="+mn-lt"/>
              <a:ea typeface="+mn-ea"/>
              <a:cs typeface="+mn-cs"/>
            </a:endParaRPr>
          </a:p>
        </p:txBody>
      </p:sp>
    </p:spTree>
    <p:extLst>
      <p:ext uri="{BB962C8B-B14F-4D97-AF65-F5344CB8AC3E}">
        <p14:creationId xmlns:p14="http://schemas.microsoft.com/office/powerpoint/2010/main" val="112192884"/>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A1270DD-12EE-717E-1A81-5F329428D8FC}"/>
              </a:ext>
            </a:extLst>
          </p:cNvPr>
          <p:cNvPicPr>
            <a:picLocks noChangeAspect="1"/>
          </p:cNvPicPr>
          <p:nvPr/>
        </p:nvPicPr>
        <p:blipFill>
          <a:blip r:embed="rId3"/>
          <a:stretch>
            <a:fillRect/>
          </a:stretch>
        </p:blipFill>
        <p:spPr>
          <a:xfrm>
            <a:off x="5998589" y="1564195"/>
            <a:ext cx="5552729" cy="4467849"/>
          </a:xfrm>
          <a:prstGeom prst="rect">
            <a:avLst/>
          </a:prstGeom>
        </p:spPr>
      </p:pic>
      <p:sp>
        <p:nvSpPr>
          <p:cNvPr id="3" name="Content Placeholder 1">
            <a:extLst>
              <a:ext uri="{FF2B5EF4-FFF2-40B4-BE49-F238E27FC236}">
                <a16:creationId xmlns:a16="http://schemas.microsoft.com/office/drawing/2014/main" id="{2F0882CC-3093-5FDB-2B9F-52835060D19E}"/>
              </a:ext>
            </a:extLst>
          </p:cNvPr>
          <p:cNvSpPr txBox="1">
            <a:spLocks/>
          </p:cNvSpPr>
          <p:nvPr/>
        </p:nvSpPr>
        <p:spPr>
          <a:xfrm>
            <a:off x="472440" y="1485193"/>
            <a:ext cx="5160390" cy="4458878"/>
          </a:xfrm>
          <a:prstGeom prst="rect">
            <a:avLst/>
          </a:prstGeom>
        </p:spPr>
        <p:txBody>
          <a:bodyPr/>
          <a:lst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75000"/>
                    <a:lumOff val="2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75000"/>
                    <a:lumOff val="2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75000"/>
                    <a:lumOff val="2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9pPr>
          </a:lstStyle>
          <a:p>
            <a:r>
              <a:rPr lang="en-US"/>
              <a:t>The healthcare industry is transitioning from FFS to VBC payment models due to the increasing focus on </a:t>
            </a:r>
            <a:r>
              <a:rPr lang="en-US" b="1"/>
              <a:t>population health and quality of care</a:t>
            </a:r>
            <a:r>
              <a:rPr lang="en-US"/>
              <a:t>.</a:t>
            </a:r>
          </a:p>
          <a:p>
            <a:r>
              <a:rPr lang="en-US" b="1"/>
              <a:t>This transition is driven by payers, including insurers and government programs</a:t>
            </a:r>
            <a:r>
              <a:rPr lang="en-US"/>
              <a:t>, who are incentivizing providers to adopt VBC models.</a:t>
            </a:r>
          </a:p>
          <a:p>
            <a:r>
              <a:rPr lang="en-US"/>
              <a:t> This shift is thought to result in better patient outcomes, improved quality of care, and lower healthcare costs.</a:t>
            </a:r>
          </a:p>
          <a:p>
            <a:endParaRPr lang="en-US"/>
          </a:p>
        </p:txBody>
      </p:sp>
      <p:sp>
        <p:nvSpPr>
          <p:cNvPr id="5" name="TextBox 4">
            <a:extLst>
              <a:ext uri="{FF2B5EF4-FFF2-40B4-BE49-F238E27FC236}">
                <a16:creationId xmlns:a16="http://schemas.microsoft.com/office/drawing/2014/main" id="{FE27FF20-4BE2-78E4-524A-2884D11E6D43}"/>
              </a:ext>
            </a:extLst>
          </p:cNvPr>
          <p:cNvSpPr txBox="1"/>
          <p:nvPr/>
        </p:nvSpPr>
        <p:spPr>
          <a:xfrm>
            <a:off x="569214" y="5873788"/>
            <a:ext cx="6094476" cy="400110"/>
          </a:xfrm>
          <a:prstGeom prst="rect">
            <a:avLst/>
          </a:prstGeom>
          <a:noFill/>
        </p:spPr>
        <p:txBody>
          <a:bodyPr wrap="square">
            <a:spAutoFit/>
          </a:bodyPr>
          <a:lstStyle/>
          <a:p>
            <a:r>
              <a:rPr lang="en-US" sz="1000" kern="100">
                <a:solidFill>
                  <a:srgbClr val="0000FF"/>
                </a:solidFill>
                <a:effectLst/>
                <a:latin typeface="Aptos" panose="020B0004020202020204" pitchFamily="34" charset="0"/>
                <a:ea typeface="Aptos" panose="020B000402020202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Fee-for-Service vs Value-Based Care: The Differences You Should Know (2024) - Streamline Health</a:t>
            </a:r>
            <a:r>
              <a:rPr lang="en-US" sz="1000" kern="100">
                <a:solidFill>
                  <a:srgbClr val="0000FF"/>
                </a:solidFill>
                <a:effectLst/>
                <a:latin typeface="Aptos" panose="020B0004020202020204" pitchFamily="34" charset="0"/>
                <a:ea typeface="Aptos" panose="020B0004020202020204" pitchFamily="34" charset="0"/>
                <a:cs typeface="Times New Roman" panose="02020603050405020304" pitchFamily="18" charset="0"/>
              </a:rPr>
              <a:t>, </a:t>
            </a:r>
            <a:r>
              <a:rPr lang="en-US" sz="1000">
                <a:solidFill>
                  <a:srgbClr val="0000FF"/>
                </a:solidFill>
                <a:hlinkClick r:id="rId5">
                  <a:extLst>
                    <a:ext uri="{A12FA001-AC4F-418D-AE19-62706E023703}">
                      <ahyp:hlinkClr xmlns:ahyp="http://schemas.microsoft.com/office/drawing/2018/hyperlinkcolor" val="tx"/>
                    </a:ext>
                  </a:extLst>
                </a:hlinkClick>
              </a:rPr>
              <a:t>The Key to Transitioning from Fee-for-Service to Value-Based Reimbursement</a:t>
            </a:r>
            <a:endParaRPr lang="en-US" sz="1000" kern="100">
              <a:solidFill>
                <a:srgbClr val="0000FF"/>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233D3665-0BA1-F13F-4CFD-AA6A27E334B5}"/>
              </a:ext>
            </a:extLst>
          </p:cNvPr>
          <p:cNvSpPr txBox="1"/>
          <p:nvPr/>
        </p:nvSpPr>
        <p:spPr>
          <a:xfrm>
            <a:off x="2029968" y="523887"/>
            <a:ext cx="6300216" cy="369332"/>
          </a:xfrm>
          <a:prstGeom prst="rect">
            <a:avLst/>
          </a:prstGeom>
          <a:noFill/>
        </p:spPr>
        <p:txBody>
          <a:bodyPr wrap="square" rtlCol="0">
            <a:spAutoFit/>
          </a:bodyPr>
          <a:lstStyle/>
          <a:p>
            <a:r>
              <a:rPr lang="en-US" b="1"/>
              <a:t>Transition to Value-Based Payment Models Timeline</a:t>
            </a:r>
            <a:endParaRPr lang="en-US"/>
          </a:p>
        </p:txBody>
      </p:sp>
      <p:sp>
        <p:nvSpPr>
          <p:cNvPr id="4" name="TextBox 3">
            <a:extLst>
              <a:ext uri="{FF2B5EF4-FFF2-40B4-BE49-F238E27FC236}">
                <a16:creationId xmlns:a16="http://schemas.microsoft.com/office/drawing/2014/main" id="{154A65C1-2F65-ABA9-0CBC-F1ED040D4779}"/>
              </a:ext>
            </a:extLst>
          </p:cNvPr>
          <p:cNvSpPr txBox="1"/>
          <p:nvPr/>
        </p:nvSpPr>
        <p:spPr>
          <a:xfrm>
            <a:off x="6951408" y="6093727"/>
            <a:ext cx="3647090" cy="369332"/>
          </a:xfrm>
          <a:prstGeom prst="rect">
            <a:avLst/>
          </a:prstGeom>
          <a:noFill/>
        </p:spPr>
        <p:txBody>
          <a:bodyPr wrap="square" rtlCol="0">
            <a:spAutoFit/>
          </a:bodyPr>
          <a:lstStyle/>
          <a:p>
            <a:r>
              <a:rPr lang="en-US"/>
              <a:t>~ 1 to 3 years, low revenue initially </a:t>
            </a:r>
          </a:p>
        </p:txBody>
      </p:sp>
    </p:spTree>
    <p:extLst>
      <p:ext uri="{BB962C8B-B14F-4D97-AF65-F5344CB8AC3E}">
        <p14:creationId xmlns:p14="http://schemas.microsoft.com/office/powerpoint/2010/main" val="12215576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8C3C95B-4D7F-1496-1206-1DB7E28095E5}"/>
            </a:ext>
          </a:extLst>
        </p:cNvPr>
        <p:cNvGrpSpPr/>
        <p:nvPr/>
      </p:nvGrpSpPr>
      <p:grpSpPr>
        <a:xfrm>
          <a:off x="0" y="0"/>
          <a:ext cx="0" cy="0"/>
          <a:chOff x="0" y="0"/>
          <a:chExt cx="0" cy="0"/>
        </a:xfrm>
      </p:grpSpPr>
      <p:sp>
        <p:nvSpPr>
          <p:cNvPr id="46" name="Rectangle 45">
            <a:extLst>
              <a:ext uri="{FF2B5EF4-FFF2-40B4-BE49-F238E27FC236}">
                <a16:creationId xmlns:a16="http://schemas.microsoft.com/office/drawing/2014/main" id="{FB514B6C-A61F-C664-70E7-E548BBE51B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7" name="Rectangle 46">
            <a:extLst>
              <a:ext uri="{FF2B5EF4-FFF2-40B4-BE49-F238E27FC236}">
                <a16:creationId xmlns:a16="http://schemas.microsoft.com/office/drawing/2014/main" id="{FF6B7CB0-C88D-C89C-EAC0-4FBA9FD5B0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48" name="Rectangle 47">
            <a:extLst>
              <a:ext uri="{FF2B5EF4-FFF2-40B4-BE49-F238E27FC236}">
                <a16:creationId xmlns:a16="http://schemas.microsoft.com/office/drawing/2014/main" id="{28096C48-3462-97DB-DD86-499F152AF8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890C65-041C-8C43-9924-5916EB4F95EA}"/>
              </a:ext>
            </a:extLst>
          </p:cNvPr>
          <p:cNvSpPr>
            <a:spLocks noGrp="1"/>
          </p:cNvSpPr>
          <p:nvPr>
            <p:ph type="title"/>
          </p:nvPr>
        </p:nvSpPr>
        <p:spPr>
          <a:xfrm>
            <a:off x="1703295" y="1083732"/>
            <a:ext cx="5509628" cy="4690534"/>
          </a:xfrm>
        </p:spPr>
        <p:txBody>
          <a:bodyPr vert="horz" lIns="91440" tIns="45720" rIns="91440" bIns="45720" rtlCol="0" anchor="ctr">
            <a:normAutofit/>
          </a:bodyPr>
          <a:lstStyle/>
          <a:p>
            <a:pPr algn="r"/>
            <a:br>
              <a:rPr lang="en-US" sz="3200" spc="-100">
                <a:solidFill>
                  <a:schemeClr val="tx1">
                    <a:lumMod val="75000"/>
                    <a:lumOff val="25000"/>
                  </a:schemeClr>
                </a:solidFill>
              </a:rPr>
            </a:br>
            <a:r>
              <a:rPr lang="en-US" sz="3200" spc="-100">
                <a:solidFill>
                  <a:schemeClr val="tx1">
                    <a:lumMod val="75000"/>
                    <a:lumOff val="25000"/>
                  </a:schemeClr>
                </a:solidFill>
              </a:rPr>
              <a:t>Provider Engagement – </a:t>
            </a:r>
            <a:br>
              <a:rPr lang="en-US" sz="3200" spc="-100">
                <a:solidFill>
                  <a:schemeClr val="tx1">
                    <a:lumMod val="75000"/>
                    <a:lumOff val="25000"/>
                  </a:schemeClr>
                </a:solidFill>
              </a:rPr>
            </a:br>
            <a:r>
              <a:rPr lang="en-US" sz="3200" spc="-100">
                <a:solidFill>
                  <a:schemeClr val="tx1">
                    <a:lumMod val="75000"/>
                    <a:lumOff val="25000"/>
                  </a:schemeClr>
                </a:solidFill>
              </a:rPr>
              <a:t>Provider Incentive, Old Model</a:t>
            </a:r>
          </a:p>
        </p:txBody>
      </p:sp>
      <p:sp>
        <p:nvSpPr>
          <p:cNvPr id="49" name="Rectangle 48">
            <a:extLst>
              <a:ext uri="{FF2B5EF4-FFF2-40B4-BE49-F238E27FC236}">
                <a16:creationId xmlns:a16="http://schemas.microsoft.com/office/drawing/2014/main" id="{1BC756CD-5FB3-E687-3526-83E37F0C63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1286934"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50" name="Straight Connector 49">
            <a:extLst>
              <a:ext uri="{FF2B5EF4-FFF2-40B4-BE49-F238E27FC236}">
                <a16:creationId xmlns:a16="http://schemas.microsoft.com/office/drawing/2014/main" id="{E8120A1A-E0E0-A469-63FA-BB9EB9F8BB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4656" y="2085681"/>
            <a:ext cx="0" cy="2686639"/>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5" name="Rectangle 44">
            <a:extLst>
              <a:ext uri="{FF2B5EF4-FFF2-40B4-BE49-F238E27FC236}">
                <a16:creationId xmlns:a16="http://schemas.microsoft.com/office/drawing/2014/main" id="{F2F31178-F421-07E8-B97D-417E18FA80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685778" y="767825"/>
            <a:ext cx="508012" cy="5328173"/>
          </a:xfrm>
          <a:prstGeom prst="rect">
            <a:avLst/>
          </a:prstGeom>
          <a:solidFill>
            <a:srgbClr val="C8C8C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57E5C3A-B633-F7E7-A81D-9776E15F5269}"/>
              </a:ext>
            </a:extLst>
          </p:cNvPr>
          <p:cNvSpPr txBox="1"/>
          <p:nvPr/>
        </p:nvSpPr>
        <p:spPr>
          <a:xfrm>
            <a:off x="1600753" y="2535446"/>
            <a:ext cx="8983489" cy="3554457"/>
          </a:xfrm>
          <a:prstGeom prst="rect">
            <a:avLst/>
          </a:prstGeom>
        </p:spPr>
        <p:txBody>
          <a:bodyPr vert="horz" lIns="91440" tIns="45720" rIns="91440" bIns="45720" rtlCol="0" anchor="ctr">
            <a:normAutofit/>
          </a:bodyPr>
          <a:lstStyle/>
          <a:p>
            <a:pPr defTabSz="914400">
              <a:lnSpc>
                <a:spcPct val="90000"/>
              </a:lnSpc>
              <a:spcAft>
                <a:spcPts val="600"/>
              </a:spcAft>
              <a:buClr>
                <a:schemeClr val="accent1"/>
              </a:buClr>
            </a:pPr>
            <a:endParaRPr lang="en-US" sz="4000"/>
          </a:p>
        </p:txBody>
      </p:sp>
      <p:sp>
        <p:nvSpPr>
          <p:cNvPr id="3" name="TextBox 2">
            <a:extLst>
              <a:ext uri="{FF2B5EF4-FFF2-40B4-BE49-F238E27FC236}">
                <a16:creationId xmlns:a16="http://schemas.microsoft.com/office/drawing/2014/main" id="{DE707E5F-1896-7A58-409B-55C460FB50AB}"/>
              </a:ext>
            </a:extLst>
          </p:cNvPr>
          <p:cNvSpPr txBox="1"/>
          <p:nvPr/>
        </p:nvSpPr>
        <p:spPr>
          <a:xfrm>
            <a:off x="1220932" y="6087341"/>
            <a:ext cx="6096000"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u="sng" strike="noStrike" baseline="0">
                <a:solidFill>
                  <a:srgbClr val="0000FF"/>
                </a:solidFill>
                <a:latin typeface="Corbel"/>
                <a:ea typeface="Segoe UI"/>
                <a:cs typeface="Segoe UI"/>
                <a:hlinkClick r:id="rId2">
                  <a:extLst>
                    <a:ext uri="{A12FA001-AC4F-418D-AE19-62706E023703}">
                      <ahyp:hlinkClr xmlns:ahyp="http://schemas.microsoft.com/office/drawing/2018/hyperlinkcolor" val="tx"/>
                    </a:ext>
                  </a:extLst>
                </a:hlinkClick>
              </a:rPr>
              <a:t>Ep 201 – Value-Based Change Management: Navigating the Human Side of Healthcare Economics, with Philip Eaves, MBA – The Race to Value Podcast™</a:t>
            </a:r>
            <a:endParaRPr lang="en-US"/>
          </a:p>
          <a:p>
            <a:pPr algn="ctr"/>
            <a:endParaRPr lang="en-US"/>
          </a:p>
        </p:txBody>
      </p:sp>
    </p:spTree>
    <p:extLst>
      <p:ext uri="{BB962C8B-B14F-4D97-AF65-F5344CB8AC3E}">
        <p14:creationId xmlns:p14="http://schemas.microsoft.com/office/powerpoint/2010/main" val="16923400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2DB7D50-E646-AD6E-E458-2E0743BD3D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FFC9E3-D9E5-403C-6362-159BFE29D91F}"/>
              </a:ext>
            </a:extLst>
          </p:cNvPr>
          <p:cNvSpPr>
            <a:spLocks noGrp="1"/>
          </p:cNvSpPr>
          <p:nvPr>
            <p:ph type="title"/>
          </p:nvPr>
        </p:nvSpPr>
        <p:spPr>
          <a:xfrm>
            <a:off x="252919" y="1123837"/>
            <a:ext cx="2947482" cy="4601183"/>
          </a:xfrm>
        </p:spPr>
        <p:txBody>
          <a:bodyPr>
            <a:normAutofit/>
          </a:bodyPr>
          <a:lstStyle/>
          <a:p>
            <a:r>
              <a:rPr lang="en-US"/>
              <a:t>Former Provider Incentive Model…</a:t>
            </a:r>
            <a:br>
              <a:rPr lang="en-US"/>
            </a:br>
            <a:br>
              <a:rPr lang="en-US"/>
            </a:br>
            <a:r>
              <a:rPr lang="en-US"/>
              <a:t>What’s Missing?</a:t>
            </a:r>
          </a:p>
        </p:txBody>
      </p:sp>
      <p:graphicFrame>
        <p:nvGraphicFramePr>
          <p:cNvPr id="3" name="Diagram 2">
            <a:extLst>
              <a:ext uri="{FF2B5EF4-FFF2-40B4-BE49-F238E27FC236}">
                <a16:creationId xmlns:a16="http://schemas.microsoft.com/office/drawing/2014/main" id="{18092249-5449-B055-F045-B047B9884FD0}"/>
              </a:ext>
            </a:extLst>
          </p:cNvPr>
          <p:cNvGraphicFramePr/>
          <p:nvPr>
            <p:extLst>
              <p:ext uri="{D42A27DB-BD31-4B8C-83A1-F6EECF244321}">
                <p14:modId xmlns:p14="http://schemas.microsoft.com/office/powerpoint/2010/main" val="4026252719"/>
              </p:ext>
            </p:extLst>
          </p:nvPr>
        </p:nvGraphicFramePr>
        <p:xfrm>
          <a:off x="3759896" y="885459"/>
          <a:ext cx="7728267" cy="50873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411788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9BD874-DA93-5D24-623C-D3175E510FCC}"/>
              </a:ext>
            </a:extLst>
          </p:cNvPr>
          <p:cNvSpPr>
            <a:spLocks noGrp="1"/>
          </p:cNvSpPr>
          <p:nvPr>
            <p:ph type="title"/>
          </p:nvPr>
        </p:nvSpPr>
        <p:spPr/>
        <p:txBody>
          <a:bodyPr>
            <a:normAutofit/>
          </a:bodyPr>
          <a:lstStyle/>
          <a:p>
            <a:r>
              <a:rPr lang="en-US"/>
              <a:t>Where we started, April – June 2024 FY</a:t>
            </a:r>
          </a:p>
        </p:txBody>
      </p:sp>
      <p:sp>
        <p:nvSpPr>
          <p:cNvPr id="22" name="Oval 21">
            <a:extLst>
              <a:ext uri="{FF2B5EF4-FFF2-40B4-BE49-F238E27FC236}">
                <a16:creationId xmlns:a16="http://schemas.microsoft.com/office/drawing/2014/main" id="{323CC7CC-3BB4-0BCD-7025-A86D4E909D93}"/>
              </a:ext>
            </a:extLst>
          </p:cNvPr>
          <p:cNvSpPr/>
          <p:nvPr/>
        </p:nvSpPr>
        <p:spPr>
          <a:xfrm>
            <a:off x="3869268" y="2115911"/>
            <a:ext cx="2486024" cy="2486024"/>
          </a:xfrm>
          <a:prstGeom prst="ellipse">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US"/>
              <a:t>36 </a:t>
            </a:r>
          </a:p>
          <a:p>
            <a:pPr algn="ctr"/>
            <a:r>
              <a:rPr lang="en-US"/>
              <a:t>Service Lines</a:t>
            </a:r>
          </a:p>
        </p:txBody>
      </p:sp>
      <p:graphicFrame>
        <p:nvGraphicFramePr>
          <p:cNvPr id="24" name="Chart 23">
            <a:extLst>
              <a:ext uri="{FF2B5EF4-FFF2-40B4-BE49-F238E27FC236}">
                <a16:creationId xmlns:a16="http://schemas.microsoft.com/office/drawing/2014/main" id="{F64A495D-2122-411A-7A7A-052BE92EB983}"/>
              </a:ext>
            </a:extLst>
          </p:cNvPr>
          <p:cNvGraphicFramePr/>
          <p:nvPr>
            <p:extLst>
              <p:ext uri="{D42A27DB-BD31-4B8C-83A1-F6EECF244321}">
                <p14:modId xmlns:p14="http://schemas.microsoft.com/office/powerpoint/2010/main" val="2538473159"/>
              </p:ext>
            </p:extLst>
          </p:nvPr>
        </p:nvGraphicFramePr>
        <p:xfrm>
          <a:off x="7222067" y="1303111"/>
          <a:ext cx="3914775" cy="4064000"/>
        </p:xfrm>
        <a:graphic>
          <a:graphicData uri="http://schemas.openxmlformats.org/drawingml/2006/chart">
            <c:chart xmlns:c="http://schemas.openxmlformats.org/drawingml/2006/chart" xmlns:r="http://schemas.openxmlformats.org/officeDocument/2006/relationships" r:id="rId3"/>
          </a:graphicData>
        </a:graphic>
      </p:graphicFrame>
      <p:cxnSp>
        <p:nvCxnSpPr>
          <p:cNvPr id="25" name="Straight Connector 24">
            <a:extLst>
              <a:ext uri="{FF2B5EF4-FFF2-40B4-BE49-F238E27FC236}">
                <a16:creationId xmlns:a16="http://schemas.microsoft.com/office/drawing/2014/main" id="{52B6776A-542B-29A6-398B-F6C20907CDC9}"/>
              </a:ext>
            </a:extLst>
          </p:cNvPr>
          <p:cNvCxnSpPr>
            <a:cxnSpLocks/>
            <a:stCxn id="22" idx="0"/>
          </p:cNvCxnSpPr>
          <p:nvPr/>
        </p:nvCxnSpPr>
        <p:spPr>
          <a:xfrm flipV="1">
            <a:off x="5112280" y="1539648"/>
            <a:ext cx="5545714" cy="576263"/>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526177D9-FC1F-A151-C68C-64C5ADA33096}"/>
              </a:ext>
            </a:extLst>
          </p:cNvPr>
          <p:cNvCxnSpPr>
            <a:cxnSpLocks/>
            <a:stCxn id="22" idx="4"/>
          </p:cNvCxnSpPr>
          <p:nvPr/>
        </p:nvCxnSpPr>
        <p:spPr>
          <a:xfrm>
            <a:off x="5112280" y="4601935"/>
            <a:ext cx="5185496" cy="1123085"/>
          </a:xfrm>
          <a:prstGeom prst="line">
            <a:avLst/>
          </a:prstGeom>
        </p:spPr>
        <p:style>
          <a:lnRef idx="1">
            <a:schemeClr val="accent1"/>
          </a:lnRef>
          <a:fillRef idx="0">
            <a:schemeClr val="accent1"/>
          </a:fillRef>
          <a:effectRef idx="0">
            <a:schemeClr val="accent1"/>
          </a:effectRef>
          <a:fontRef idx="minor">
            <a:schemeClr val="tx1"/>
          </a:fontRef>
        </p:style>
      </p:cxnSp>
      <p:sp>
        <p:nvSpPr>
          <p:cNvPr id="27" name="Right Bracket 26">
            <a:extLst>
              <a:ext uri="{FF2B5EF4-FFF2-40B4-BE49-F238E27FC236}">
                <a16:creationId xmlns:a16="http://schemas.microsoft.com/office/drawing/2014/main" id="{8DA5534C-565F-0011-3E82-23B1B29A6975}"/>
              </a:ext>
            </a:extLst>
          </p:cNvPr>
          <p:cNvSpPr/>
          <p:nvPr/>
        </p:nvSpPr>
        <p:spPr>
          <a:xfrm>
            <a:off x="9955742" y="2030186"/>
            <a:ext cx="447675" cy="2571749"/>
          </a:xfrm>
          <a:prstGeom prst="rightBracket">
            <a:avLst/>
          </a:prstGeom>
          <a:ln w="12700"/>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sp>
        <p:nvSpPr>
          <p:cNvPr id="28" name="TextBox 27">
            <a:extLst>
              <a:ext uri="{FF2B5EF4-FFF2-40B4-BE49-F238E27FC236}">
                <a16:creationId xmlns:a16="http://schemas.microsoft.com/office/drawing/2014/main" id="{78846909-7291-0A25-11CD-58CE896BFA6F}"/>
              </a:ext>
            </a:extLst>
          </p:cNvPr>
          <p:cNvSpPr txBox="1"/>
          <p:nvPr/>
        </p:nvSpPr>
        <p:spPr>
          <a:xfrm>
            <a:off x="10527239" y="3027519"/>
            <a:ext cx="1265367" cy="707886"/>
          </a:xfrm>
          <a:prstGeom prst="rect">
            <a:avLst/>
          </a:prstGeom>
          <a:noFill/>
        </p:spPr>
        <p:txBody>
          <a:bodyPr wrap="square" rtlCol="0">
            <a:spAutoFit/>
          </a:bodyPr>
          <a:lstStyle/>
          <a:p>
            <a:r>
              <a:rPr lang="en-US" sz="2000" b="1"/>
              <a:t>152 measures</a:t>
            </a:r>
          </a:p>
        </p:txBody>
      </p:sp>
    </p:spTree>
    <p:extLst>
      <p:ext uri="{BB962C8B-B14F-4D97-AF65-F5344CB8AC3E}">
        <p14:creationId xmlns:p14="http://schemas.microsoft.com/office/powerpoint/2010/main" val="11230588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4C9EE1D-12BB-43F7-9A2A-893578DCA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4" name="Rectangle 33">
            <a:extLst>
              <a:ext uri="{FF2B5EF4-FFF2-40B4-BE49-F238E27FC236}">
                <a16:creationId xmlns:a16="http://schemas.microsoft.com/office/drawing/2014/main" id="{43962A31-C54E-4762-B155-59777FED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36" name="Rectangle 35">
            <a:extLst>
              <a:ext uri="{FF2B5EF4-FFF2-40B4-BE49-F238E27FC236}">
                <a16:creationId xmlns:a16="http://schemas.microsoft.com/office/drawing/2014/main" id="{AA7850C8-8932-45FB-824D-8AB7D84691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528BB4B4-FCCA-4BB8-A5B5-7EDD9652DB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3F547FA2-9DC1-DE1A-4F2B-C1914551B0DF}"/>
              </a:ext>
            </a:extLst>
          </p:cNvPr>
          <p:cNvSpPr>
            <a:spLocks noGrp="1"/>
          </p:cNvSpPr>
          <p:nvPr>
            <p:ph type="title"/>
          </p:nvPr>
        </p:nvSpPr>
        <p:spPr>
          <a:xfrm>
            <a:off x="480607" y="1298448"/>
            <a:ext cx="3847930" cy="3255264"/>
          </a:xfrm>
        </p:spPr>
        <p:txBody>
          <a:bodyPr vert="horz" lIns="91440" tIns="45720" rIns="91440" bIns="45720" rtlCol="0" anchor="b">
            <a:normAutofit/>
          </a:bodyPr>
          <a:lstStyle/>
          <a:p>
            <a:r>
              <a:rPr lang="en-US" sz="5900" spc="-100"/>
              <a:t>Not Aligned</a:t>
            </a:r>
          </a:p>
        </p:txBody>
      </p:sp>
      <p:sp>
        <p:nvSpPr>
          <p:cNvPr id="31" name="Rectangle 30">
            <a:extLst>
              <a:ext uri="{FF2B5EF4-FFF2-40B4-BE49-F238E27FC236}">
                <a16:creationId xmlns:a16="http://schemas.microsoft.com/office/drawing/2014/main" id="{9EAD000C-FECC-4415-AB14-16AC3974C6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2727" y="758952"/>
            <a:ext cx="3379859" cy="3191490"/>
          </a:xfrm>
          <a:prstGeom prst="rect">
            <a:avLst/>
          </a:prstGeom>
          <a:solidFill>
            <a:srgbClr val="FFFFFF"/>
          </a:solidFill>
          <a:ln w="66675" cmpd="sng">
            <a:solidFill>
              <a:schemeClr val="bg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3" descr="Marker">
            <a:extLst>
              <a:ext uri="{FF2B5EF4-FFF2-40B4-BE49-F238E27FC236}">
                <a16:creationId xmlns:a16="http://schemas.microsoft.com/office/drawing/2014/main" id="{1E3EA0AF-0C0C-3363-0CE4-D2A87C334A4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371620" y="923661"/>
            <a:ext cx="2862072" cy="2862072"/>
          </a:xfrm>
          <a:prstGeom prst="rect">
            <a:avLst/>
          </a:prstGeom>
        </p:spPr>
      </p:pic>
      <p:sp>
        <p:nvSpPr>
          <p:cNvPr id="33" name="Rectangle 32">
            <a:extLst>
              <a:ext uri="{FF2B5EF4-FFF2-40B4-BE49-F238E27FC236}">
                <a16:creationId xmlns:a16="http://schemas.microsoft.com/office/drawing/2014/main" id="{C4A9CF7B-6D34-42D7-9614-7AA8899261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38608" y="758952"/>
            <a:ext cx="2849303" cy="18309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636CCAB5-616C-4A33-8256-D740D31FAD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0640" y="4090151"/>
            <a:ext cx="3371946" cy="1999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7472A6C1-76CF-4215-B818-52CFF4D7AA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38608" y="2722807"/>
            <a:ext cx="2849303" cy="3367097"/>
          </a:xfrm>
          <a:prstGeom prst="rect">
            <a:avLst/>
          </a:prstGeom>
          <a:solidFill>
            <a:srgbClr val="FFFFFF"/>
          </a:solidFill>
          <a:ln w="66675" cmpd="sng">
            <a:solidFill>
              <a:schemeClr val="bg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Marker">
            <a:extLst>
              <a:ext uri="{FF2B5EF4-FFF2-40B4-BE49-F238E27FC236}">
                <a16:creationId xmlns:a16="http://schemas.microsoft.com/office/drawing/2014/main" id="{4005BC5F-FE79-B47D-ED2E-253AB6EA569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801387" y="3144483"/>
            <a:ext cx="2523744" cy="2523744"/>
          </a:xfrm>
          <a:prstGeom prst="rect">
            <a:avLst/>
          </a:prstGeom>
        </p:spPr>
      </p:pic>
      <p:sp>
        <p:nvSpPr>
          <p:cNvPr id="39" name="Rectangle 38">
            <a:extLst>
              <a:ext uri="{FF2B5EF4-FFF2-40B4-BE49-F238E27FC236}">
                <a16:creationId xmlns:a16="http://schemas.microsoft.com/office/drawing/2014/main" id="{E61CE9D6-3D74-4540-A98B-232824586A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39191895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30360F8-42FF-2B1F-8931-6E79F2484212}"/>
              </a:ext>
            </a:extLst>
          </p:cNvPr>
          <p:cNvSpPr txBox="1"/>
          <p:nvPr/>
        </p:nvSpPr>
        <p:spPr>
          <a:xfrm>
            <a:off x="164415" y="1662465"/>
            <a:ext cx="2890284" cy="3984709"/>
          </a:xfrm>
          <a:prstGeom prst="rect">
            <a:avLst/>
          </a:prstGeom>
          <a:noFill/>
        </p:spPr>
        <p:txBody>
          <a:bodyPr vert="horz" lIns="91440" tIns="45720" rIns="91440" bIns="45720" rtlCol="0" anchor="ctr">
            <a:noAutofit/>
          </a:bodyPr>
          <a:lstStyle/>
          <a:p>
            <a:pPr>
              <a:lnSpc>
                <a:spcPct val="90000"/>
              </a:lnSpc>
              <a:spcBef>
                <a:spcPct val="0"/>
              </a:spcBef>
              <a:spcAft>
                <a:spcPts val="600"/>
              </a:spcAft>
            </a:pPr>
            <a:endParaRPr lang="en-US" sz="2400" kern="1200">
              <a:solidFill>
                <a:srgbClr val="FFFFFF"/>
              </a:solidFill>
              <a:latin typeface="+mj-lt"/>
              <a:ea typeface="+mj-ea"/>
              <a:cs typeface="+mj-cs"/>
            </a:endParaRPr>
          </a:p>
          <a:p>
            <a:pPr>
              <a:lnSpc>
                <a:spcPct val="90000"/>
              </a:lnSpc>
              <a:spcBef>
                <a:spcPct val="0"/>
              </a:spcBef>
              <a:spcAft>
                <a:spcPts val="600"/>
              </a:spcAft>
            </a:pPr>
            <a:r>
              <a:rPr lang="en-US" sz="2400">
                <a:solidFill>
                  <a:srgbClr val="FFFFFF"/>
                </a:solidFill>
                <a:latin typeface="+mj-lt"/>
                <a:ea typeface="+mj-ea"/>
                <a:cs typeface="+mj-cs"/>
              </a:rPr>
              <a:t>Continue  to Educate </a:t>
            </a:r>
            <a:r>
              <a:rPr lang="en-US" sz="2400" b="1" i="1">
                <a:solidFill>
                  <a:srgbClr val="FFFFFF"/>
                </a:solidFill>
                <a:latin typeface="+mj-lt"/>
                <a:ea typeface="+mj-ea"/>
                <a:cs typeface="+mj-cs"/>
              </a:rPr>
              <a:t>"The Why"…</a:t>
            </a:r>
          </a:p>
          <a:p>
            <a:pPr>
              <a:lnSpc>
                <a:spcPct val="90000"/>
              </a:lnSpc>
              <a:spcBef>
                <a:spcPct val="0"/>
              </a:spcBef>
              <a:spcAft>
                <a:spcPts val="600"/>
              </a:spcAft>
            </a:pPr>
            <a:endParaRPr lang="en-US" sz="2400" b="1" i="1">
              <a:solidFill>
                <a:srgbClr val="FFFFFF"/>
              </a:solidFill>
              <a:latin typeface="+mj-lt"/>
              <a:ea typeface="+mj-ea"/>
              <a:cs typeface="+mj-cs"/>
            </a:endParaRPr>
          </a:p>
          <a:p>
            <a:pPr>
              <a:lnSpc>
                <a:spcPct val="90000"/>
              </a:lnSpc>
              <a:spcBef>
                <a:spcPct val="0"/>
              </a:spcBef>
              <a:spcAft>
                <a:spcPts val="600"/>
              </a:spcAft>
            </a:pPr>
            <a:r>
              <a:rPr lang="en-US" sz="2400">
                <a:solidFill>
                  <a:srgbClr val="FFFFFF"/>
                </a:solidFill>
                <a:latin typeface="+mj-lt"/>
                <a:ea typeface="+mj-ea"/>
                <a:cs typeface="+mj-cs"/>
              </a:rPr>
              <a:t>Set up Meetings with Leaders and Providers…</a:t>
            </a:r>
            <a:endParaRPr lang="en-US">
              <a:ea typeface="+mj-ea"/>
              <a:cs typeface="+mj-cs"/>
            </a:endParaRPr>
          </a:p>
          <a:p>
            <a:pPr>
              <a:lnSpc>
                <a:spcPct val="90000"/>
              </a:lnSpc>
              <a:spcBef>
                <a:spcPct val="0"/>
              </a:spcBef>
              <a:spcAft>
                <a:spcPts val="600"/>
              </a:spcAft>
            </a:pPr>
            <a:endParaRPr lang="en-US" sz="2400">
              <a:solidFill>
                <a:srgbClr val="FFFFFF"/>
              </a:solidFill>
              <a:latin typeface="+mj-lt"/>
              <a:ea typeface="+mj-ea"/>
              <a:cs typeface="+mj-cs"/>
            </a:endParaRPr>
          </a:p>
        </p:txBody>
      </p:sp>
      <p:pic>
        <p:nvPicPr>
          <p:cNvPr id="20" name="Graphic 19" descr="Head with Gears">
            <a:extLst>
              <a:ext uri="{FF2B5EF4-FFF2-40B4-BE49-F238E27FC236}">
                <a16:creationId xmlns:a16="http://schemas.microsoft.com/office/drawing/2014/main" id="{D49DC8AD-69CE-CB46-05E2-71BAC03205D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83296" y="643466"/>
            <a:ext cx="5568739" cy="5568739"/>
          </a:xfrm>
          <a:prstGeom prst="rect">
            <a:avLst/>
          </a:prstGeom>
        </p:spPr>
      </p:pic>
      <p:sp>
        <p:nvSpPr>
          <p:cNvPr id="3" name="Slide Number Placeholder 2">
            <a:extLst>
              <a:ext uri="{FF2B5EF4-FFF2-40B4-BE49-F238E27FC236}">
                <a16:creationId xmlns:a16="http://schemas.microsoft.com/office/drawing/2014/main" id="{6D26A0CB-CA1A-2D2E-48CD-BC6860F6AAD6}"/>
              </a:ext>
            </a:extLst>
          </p:cNvPr>
          <p:cNvSpPr>
            <a:spLocks noGrp="1"/>
          </p:cNvSpPr>
          <p:nvPr>
            <p:ph type="sldNum" sz="quarter" idx="12"/>
          </p:nvPr>
        </p:nvSpPr>
        <p:spPr>
          <a:xfrm>
            <a:off x="11034184" y="6356350"/>
            <a:ext cx="514349" cy="365125"/>
          </a:xfrm>
        </p:spPr>
        <p:txBody>
          <a:bodyPr vert="horz" lIns="91440" tIns="45720" rIns="91440" bIns="45720" rtlCol="0" anchor="ctr">
            <a:normAutofit/>
          </a:bodyPr>
          <a:lstStyle/>
          <a:p>
            <a:pPr algn="r">
              <a:spcAft>
                <a:spcPts val="600"/>
              </a:spcAft>
            </a:pPr>
            <a:fld id="{1EAF2853-1F3B-4CB4-A469-EEA482916880}" type="slidenum">
              <a:rPr lang="en-US" sz="1200">
                <a:solidFill>
                  <a:schemeClr val="tx1">
                    <a:alpha val="80000"/>
                  </a:schemeClr>
                </a:solidFill>
              </a:rPr>
              <a:pPr algn="r">
                <a:spcAft>
                  <a:spcPts val="600"/>
                </a:spcAft>
              </a:pPr>
              <a:t>20</a:t>
            </a:fld>
            <a:endParaRPr lang="en-US" sz="1200">
              <a:solidFill>
                <a:schemeClr val="tx1">
                  <a:alpha val="80000"/>
                </a:schemeClr>
              </a:solidFill>
            </a:endParaRPr>
          </a:p>
        </p:txBody>
      </p:sp>
    </p:spTree>
    <p:extLst>
      <p:ext uri="{BB962C8B-B14F-4D97-AF65-F5344CB8AC3E}">
        <p14:creationId xmlns:p14="http://schemas.microsoft.com/office/powerpoint/2010/main" val="3333222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iterate>
                                    <p:tmPct val="10000"/>
                                  </p:iterate>
                                  <p:childTnLst>
                                    <p:set>
                                      <p:cBhvr>
                                        <p:cTn id="6" dur="1" fill="hold">
                                          <p:stCondLst>
                                            <p:cond delay="0"/>
                                          </p:stCondLst>
                                        </p:cTn>
                                        <p:tgtEl>
                                          <p:spTgt spid="20"/>
                                        </p:tgtEl>
                                        <p:attrNameLst>
                                          <p:attrName>style.visibility</p:attrName>
                                        </p:attrNameLst>
                                      </p:cBhvr>
                                      <p:to>
                                        <p:strVal val="visible"/>
                                      </p:to>
                                    </p:set>
                                    <p:animEffect transition="in" filter="fade">
                                      <p:cBhvr>
                                        <p:cTn id="7" dur="7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5F189D6-7380-3E93-7E87-B433A5E8BF53}"/>
              </a:ext>
            </a:extLst>
          </p:cNvPr>
          <p:cNvSpPr>
            <a:spLocks noGrp="1"/>
          </p:cNvSpPr>
          <p:nvPr>
            <p:ph type="title"/>
          </p:nvPr>
        </p:nvSpPr>
        <p:spPr>
          <a:xfrm>
            <a:off x="838200" y="557188"/>
            <a:ext cx="10515600" cy="1133499"/>
          </a:xfrm>
          <a:solidFill>
            <a:schemeClr val="bg1"/>
          </a:solidFill>
        </p:spPr>
        <p:txBody>
          <a:bodyPr vert="horz" lIns="91440" tIns="45720" rIns="91440" bIns="45720" rtlCol="0" anchor="ctr">
            <a:normAutofit/>
          </a:bodyPr>
          <a:lstStyle/>
          <a:p>
            <a:pPr algn="ctr"/>
            <a:r>
              <a:rPr lang="en-US" sz="3600" kern="1200">
                <a:solidFill>
                  <a:schemeClr val="tx1"/>
                </a:solidFill>
                <a:latin typeface="+mj-lt"/>
                <a:ea typeface="+mj-ea"/>
                <a:cs typeface="+mj-cs"/>
              </a:rPr>
              <a:t>Provider Engagement is the </a:t>
            </a:r>
            <a:r>
              <a:rPr lang="en-US" sz="3600" i="1" kern="1200">
                <a:solidFill>
                  <a:schemeClr val="tx1"/>
                </a:solidFill>
                <a:latin typeface="+mj-lt"/>
                <a:ea typeface="+mj-ea"/>
                <a:cs typeface="+mj-cs"/>
              </a:rPr>
              <a:t>Heart</a:t>
            </a:r>
            <a:r>
              <a:rPr lang="en-US" sz="3600" kern="1200">
                <a:solidFill>
                  <a:schemeClr val="tx1"/>
                </a:solidFill>
                <a:latin typeface="+mj-lt"/>
                <a:ea typeface="+mj-ea"/>
                <a:cs typeface="+mj-cs"/>
              </a:rPr>
              <a:t> of Moving into Value</a:t>
            </a:r>
            <a:br>
              <a:rPr lang="en-US" sz="3600" kern="1200">
                <a:solidFill>
                  <a:schemeClr val="tx1"/>
                </a:solidFill>
                <a:latin typeface="+mj-lt"/>
                <a:ea typeface="+mj-ea"/>
                <a:cs typeface="+mj-cs"/>
              </a:rPr>
            </a:br>
            <a:r>
              <a:rPr lang="en-US" sz="3600" kern="1200">
                <a:solidFill>
                  <a:schemeClr val="tx1"/>
                </a:solidFill>
                <a:latin typeface="+mj-lt"/>
                <a:ea typeface="+mj-ea"/>
                <a:cs typeface="+mj-cs"/>
              </a:rPr>
              <a:t>Based Care (VBC) Alternative Payment Models (APMs)</a:t>
            </a:r>
          </a:p>
        </p:txBody>
      </p:sp>
      <p:sp>
        <p:nvSpPr>
          <p:cNvPr id="3" name="Slide Number Placeholder 2">
            <a:extLst>
              <a:ext uri="{FF2B5EF4-FFF2-40B4-BE49-F238E27FC236}">
                <a16:creationId xmlns:a16="http://schemas.microsoft.com/office/drawing/2014/main" id="{24784A61-195A-2D24-C557-CBB537F1FD0F}"/>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lgn="r">
              <a:spcAft>
                <a:spcPts val="600"/>
              </a:spcAft>
            </a:pPr>
            <a:fld id="{1EAF2853-1F3B-4CB4-A469-EEA482916880}" type="slidenum">
              <a:rPr lang="en-US" sz="1200" smtClean="0">
                <a:solidFill>
                  <a:schemeClr val="tx1">
                    <a:tint val="75000"/>
                  </a:schemeClr>
                </a:solidFill>
              </a:rPr>
              <a:pPr algn="r">
                <a:spcAft>
                  <a:spcPts val="600"/>
                </a:spcAft>
              </a:pPr>
              <a:t>21</a:t>
            </a:fld>
            <a:endParaRPr lang="en-US" sz="1200">
              <a:solidFill>
                <a:schemeClr val="tx1">
                  <a:tint val="75000"/>
                </a:schemeClr>
              </a:solidFill>
            </a:endParaRPr>
          </a:p>
        </p:txBody>
      </p:sp>
      <p:graphicFrame>
        <p:nvGraphicFramePr>
          <p:cNvPr id="7" name="TextBox 4">
            <a:extLst>
              <a:ext uri="{FF2B5EF4-FFF2-40B4-BE49-F238E27FC236}">
                <a16:creationId xmlns:a16="http://schemas.microsoft.com/office/drawing/2014/main" id="{ECB229F8-716C-2DA5-A23C-9724FD4500ED}"/>
              </a:ext>
            </a:extLst>
          </p:cNvPr>
          <p:cNvGraphicFramePr/>
          <p:nvPr>
            <p:extLst>
              <p:ext uri="{D42A27DB-BD31-4B8C-83A1-F6EECF244321}">
                <p14:modId xmlns:p14="http://schemas.microsoft.com/office/powerpoint/2010/main" val="1635069825"/>
              </p:ext>
            </p:extLst>
          </p:nvPr>
        </p:nvGraphicFramePr>
        <p:xfrm>
          <a:off x="2263140" y="1758850"/>
          <a:ext cx="8907780" cy="41696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Oval 1">
            <a:extLst>
              <a:ext uri="{FF2B5EF4-FFF2-40B4-BE49-F238E27FC236}">
                <a16:creationId xmlns:a16="http://schemas.microsoft.com/office/drawing/2014/main" id="{8D3B4178-D1F6-81E5-EB9F-7941B26B21A0}"/>
              </a:ext>
            </a:extLst>
          </p:cNvPr>
          <p:cNvSpPr/>
          <p:nvPr/>
        </p:nvSpPr>
        <p:spPr>
          <a:xfrm>
            <a:off x="1983036" y="3528152"/>
            <a:ext cx="3492347" cy="1473506"/>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40027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E78EB-5CDF-071F-A72A-56392E455AC8}"/>
              </a:ext>
            </a:extLst>
          </p:cNvPr>
          <p:cNvSpPr>
            <a:spLocks noGrp="1"/>
          </p:cNvSpPr>
          <p:nvPr>
            <p:ph type="title"/>
          </p:nvPr>
        </p:nvSpPr>
        <p:spPr/>
        <p:txBody>
          <a:bodyPr/>
          <a:lstStyle/>
          <a:p>
            <a:r>
              <a:rPr lang="en-US"/>
              <a:t>Value Based Care Delivery Models </a:t>
            </a:r>
            <a:br>
              <a:rPr lang="en-US"/>
            </a:br>
            <a:r>
              <a:rPr lang="en-US"/>
              <a:t>“APM” &amp;  Outcomes</a:t>
            </a:r>
          </a:p>
        </p:txBody>
      </p:sp>
      <p:sp>
        <p:nvSpPr>
          <p:cNvPr id="4" name="TextBox 3">
            <a:extLst>
              <a:ext uri="{FF2B5EF4-FFF2-40B4-BE49-F238E27FC236}">
                <a16:creationId xmlns:a16="http://schemas.microsoft.com/office/drawing/2014/main" id="{35540BFB-B2E6-48D0-B071-44B86D19DD16}"/>
              </a:ext>
            </a:extLst>
          </p:cNvPr>
          <p:cNvSpPr txBox="1"/>
          <p:nvPr/>
        </p:nvSpPr>
        <p:spPr>
          <a:xfrm>
            <a:off x="4160018" y="1004835"/>
            <a:ext cx="6682153" cy="4524315"/>
          </a:xfrm>
          <a:prstGeom prst="rect">
            <a:avLst/>
          </a:prstGeom>
          <a:noFill/>
        </p:spPr>
        <p:txBody>
          <a:bodyPr wrap="square" rtlCol="0">
            <a:spAutoFit/>
          </a:bodyPr>
          <a:lstStyle/>
          <a:p>
            <a:endParaRPr lang="en-US"/>
          </a:p>
          <a:p>
            <a:r>
              <a:rPr lang="en-US" b="1"/>
              <a:t>Value in Health Care = Measurable Outcomes Achieved</a:t>
            </a:r>
          </a:p>
          <a:p>
            <a:endParaRPr lang="en-US"/>
          </a:p>
          <a:p>
            <a:r>
              <a:rPr lang="en-US" b="1"/>
              <a:t>What are we measuring??</a:t>
            </a:r>
          </a:p>
          <a:p>
            <a:pPr marL="285750" indent="-285750">
              <a:buFont typeface="Arial" panose="020B0604020202020204" pitchFamily="34" charset="0"/>
              <a:buChar char="•"/>
            </a:pPr>
            <a:r>
              <a:rPr lang="en-US"/>
              <a:t>Quality Measures</a:t>
            </a:r>
          </a:p>
          <a:p>
            <a:pPr marL="742950" lvl="1" indent="-285750">
              <a:buFont typeface="Arial" panose="020B0604020202020204" pitchFamily="34" charset="0"/>
              <a:buChar char="•"/>
            </a:pPr>
            <a:r>
              <a:rPr lang="en-US"/>
              <a:t>Preventative Services</a:t>
            </a:r>
          </a:p>
          <a:p>
            <a:pPr marL="742950" lvl="1" indent="-285750">
              <a:buFont typeface="Arial" panose="020B0604020202020204" pitchFamily="34" charset="0"/>
              <a:buChar char="•"/>
            </a:pPr>
            <a:r>
              <a:rPr lang="en-US"/>
              <a:t>Access/Patient Engagement/Care Coordination</a:t>
            </a:r>
          </a:p>
          <a:p>
            <a:pPr marL="742950" lvl="1" indent="-285750">
              <a:buFont typeface="Arial" panose="020B0604020202020204" pitchFamily="34" charset="0"/>
              <a:buChar char="•"/>
            </a:pPr>
            <a:r>
              <a:rPr lang="en-US"/>
              <a:t>Chronic Condition Identification and Treatment</a:t>
            </a:r>
          </a:p>
          <a:p>
            <a:pPr marL="742950" lvl="1" indent="-285750">
              <a:buFont typeface="Arial" panose="020B0604020202020204" pitchFamily="34" charset="0"/>
              <a:buChar char="•"/>
            </a:pPr>
            <a:r>
              <a:rPr lang="en-US"/>
              <a:t>Utilization Management</a:t>
            </a:r>
          </a:p>
          <a:p>
            <a:pPr lvl="1"/>
            <a:endParaRPr lang="en-US"/>
          </a:p>
          <a:p>
            <a:r>
              <a:rPr lang="en-US" b="1"/>
              <a:t>Why??</a:t>
            </a:r>
            <a:endParaRPr lang="en-US"/>
          </a:p>
          <a:p>
            <a:pPr marL="285750" indent="-285750">
              <a:buFont typeface="Arial" panose="020B0604020202020204" pitchFamily="34" charset="0"/>
              <a:buChar char="•"/>
            </a:pPr>
            <a:r>
              <a:rPr lang="en-US"/>
              <a:t>Reduce Healthcare Spend</a:t>
            </a:r>
          </a:p>
          <a:p>
            <a:pPr marL="742950" lvl="1" indent="-285750">
              <a:buFont typeface="Arial" panose="020B0604020202020204" pitchFamily="34" charset="0"/>
              <a:buChar char="•"/>
            </a:pPr>
            <a:r>
              <a:rPr lang="en-US"/>
              <a:t>2024 MSSP 2.4B$ Savings</a:t>
            </a:r>
          </a:p>
          <a:p>
            <a:pPr marL="285750" indent="-285750">
              <a:buFont typeface="Arial" panose="020B0604020202020204" pitchFamily="34" charset="0"/>
              <a:buChar char="•"/>
            </a:pPr>
            <a:r>
              <a:rPr lang="en-US"/>
              <a:t>Improve Health Outcomes &amp; Patient Experience</a:t>
            </a:r>
          </a:p>
          <a:p>
            <a:pPr marL="742950" lvl="1" indent="-285750">
              <a:buFont typeface="Arial" panose="020B0604020202020204" pitchFamily="34" charset="0"/>
              <a:buChar char="•"/>
            </a:pPr>
            <a:r>
              <a:rPr lang="en-US"/>
              <a:t>Hotly Debated</a:t>
            </a:r>
          </a:p>
          <a:p>
            <a:pPr marL="742950" lvl="1" indent="-285750">
              <a:buFont typeface="Arial" panose="020B0604020202020204" pitchFamily="34" charset="0"/>
              <a:buChar char="•"/>
            </a:pPr>
            <a:r>
              <a:rPr lang="en-US"/>
              <a:t>Data “infancy”</a:t>
            </a:r>
          </a:p>
        </p:txBody>
      </p:sp>
    </p:spTree>
    <p:extLst>
      <p:ext uri="{BB962C8B-B14F-4D97-AF65-F5344CB8AC3E}">
        <p14:creationId xmlns:p14="http://schemas.microsoft.com/office/powerpoint/2010/main" val="20288595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DA178560-78C9-4CB5-BE46-05302CDA8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ultiple people looking at blueprints&#10;">
            <a:extLst>
              <a:ext uri="{FF2B5EF4-FFF2-40B4-BE49-F238E27FC236}">
                <a16:creationId xmlns:a16="http://schemas.microsoft.com/office/drawing/2014/main" id="{DC582F7A-0108-4267-A3E3-CA43CDA209C6}"/>
              </a:ext>
            </a:extLst>
          </p:cNvPr>
          <p:cNvPicPr>
            <a:picLocks noChangeAspect="1"/>
          </p:cNvPicPr>
          <p:nvPr/>
        </p:nvPicPr>
        <p:blipFill rotWithShape="1">
          <a:blip r:embed="rId3"/>
          <a:srcRect l="25"/>
          <a:stretch/>
        </p:blipFill>
        <p:spPr>
          <a:xfrm>
            <a:off x="20" y="1"/>
            <a:ext cx="12188932" cy="6858000"/>
          </a:xfrm>
          <a:prstGeom prst="rect">
            <a:avLst/>
          </a:prstGeom>
        </p:spPr>
      </p:pic>
      <p:sp>
        <p:nvSpPr>
          <p:cNvPr id="34" name="Rectangle 33">
            <a:extLst>
              <a:ext uri="{FF2B5EF4-FFF2-40B4-BE49-F238E27FC236}">
                <a16:creationId xmlns:a16="http://schemas.microsoft.com/office/drawing/2014/main" id="{69461EC9-A94F-4225-B526-5C862F340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28492750-E12D-4995-ABCB-5BB846060890}"/>
              </a:ext>
            </a:extLst>
          </p:cNvPr>
          <p:cNvSpPr>
            <a:spLocks noGrp="1"/>
          </p:cNvSpPr>
          <p:nvPr>
            <p:ph type="title"/>
          </p:nvPr>
        </p:nvSpPr>
        <p:spPr>
          <a:xfrm>
            <a:off x="252919" y="1123837"/>
            <a:ext cx="2947482" cy="4601183"/>
          </a:xfrm>
        </p:spPr>
        <p:txBody>
          <a:bodyPr>
            <a:normAutofit/>
          </a:bodyPr>
          <a:lstStyle/>
          <a:p>
            <a:r>
              <a:rPr lang="en-US"/>
              <a:t>Planning the Process to VBC Delivery Alignment</a:t>
            </a:r>
            <a:br>
              <a:rPr lang="en-US"/>
            </a:br>
            <a:br>
              <a:rPr lang="en-US"/>
            </a:br>
            <a:r>
              <a:rPr lang="en-US" sz="2800"/>
              <a:t>Step 1a &amp; Step 1b.</a:t>
            </a:r>
          </a:p>
        </p:txBody>
      </p:sp>
      <p:sp>
        <p:nvSpPr>
          <p:cNvPr id="36" name="Rectangle 35">
            <a:extLst>
              <a:ext uri="{FF2B5EF4-FFF2-40B4-BE49-F238E27FC236}">
                <a16:creationId xmlns:a16="http://schemas.microsoft.com/office/drawing/2014/main" id="{D87160F7-FCB2-48B7-8BB8-BEFF45F6BF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97130" y="754144"/>
            <a:ext cx="7865196" cy="5335760"/>
          </a:xfrm>
          <a:prstGeom prst="rect">
            <a:avLst/>
          </a:prstGeom>
          <a:solidFill>
            <a:schemeClr val="bg1">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8" name="Rectangle 37">
            <a:extLst>
              <a:ext uri="{FF2B5EF4-FFF2-40B4-BE49-F238E27FC236}">
                <a16:creationId xmlns:a16="http://schemas.microsoft.com/office/drawing/2014/main" id="{E9282B84-621E-4580-80B7-222118AE44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graphicFrame>
        <p:nvGraphicFramePr>
          <p:cNvPr id="4" name="Content Placeholder 3" descr="Icon SmartArt placeholder ">
            <a:extLst>
              <a:ext uri="{FF2B5EF4-FFF2-40B4-BE49-F238E27FC236}">
                <a16:creationId xmlns:a16="http://schemas.microsoft.com/office/drawing/2014/main" id="{F5DF3745-CCEE-4BD3-9E49-A25F9124ACF6}"/>
              </a:ext>
            </a:extLst>
          </p:cNvPr>
          <p:cNvGraphicFramePr>
            <a:graphicFrameLocks noGrp="1"/>
          </p:cNvGraphicFramePr>
          <p:nvPr>
            <p:ph idx="1"/>
            <p:extLst>
              <p:ext uri="{D42A27DB-BD31-4B8C-83A1-F6EECF244321}">
                <p14:modId xmlns:p14="http://schemas.microsoft.com/office/powerpoint/2010/main" val="2658761925"/>
              </p:ext>
            </p:extLst>
          </p:nvPr>
        </p:nvGraphicFramePr>
        <p:xfrm>
          <a:off x="3972128" y="971055"/>
          <a:ext cx="7315200" cy="49019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1159164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162DF2A-64D1-4AA9-BA42-8A4063EAD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1" name="Rectangle 10">
            <a:extLst>
              <a:ext uri="{FF2B5EF4-FFF2-40B4-BE49-F238E27FC236}">
                <a16:creationId xmlns:a16="http://schemas.microsoft.com/office/drawing/2014/main" id="{5D7C1373-63AF-4A75-909E-990E053566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13" name="Rectangle 12">
            <a:extLst>
              <a:ext uri="{FF2B5EF4-FFF2-40B4-BE49-F238E27FC236}">
                <a16:creationId xmlns:a16="http://schemas.microsoft.com/office/drawing/2014/main" id="{2F4AD318-2FB6-4C6E-931E-58E404FA1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1A118E35-1CBF-4863-8497-F4DF1A166D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2" y="752748"/>
            <a:ext cx="1001483" cy="4744251"/>
          </a:xfrm>
          <a:custGeom>
            <a:avLst/>
            <a:gdLst>
              <a:gd name="connsiteX0" fmla="*/ 0 w 1001483"/>
              <a:gd name="connsiteY0" fmla="*/ 0 h 4744251"/>
              <a:gd name="connsiteX1" fmla="*/ 1001483 w 1001483"/>
              <a:gd name="connsiteY1" fmla="*/ 0 h 4744251"/>
              <a:gd name="connsiteX2" fmla="*/ 0 w 1001483"/>
              <a:gd name="connsiteY2" fmla="*/ 4744251 h 4744251"/>
            </a:gdLst>
            <a:ahLst/>
            <a:cxnLst>
              <a:cxn ang="0">
                <a:pos x="connsiteX0" y="connsiteY0"/>
              </a:cxn>
              <a:cxn ang="0">
                <a:pos x="connsiteX1" y="connsiteY1"/>
              </a:cxn>
              <a:cxn ang="0">
                <a:pos x="connsiteX2" y="connsiteY2"/>
              </a:cxn>
            </a:cxnLst>
            <a:rect l="l" t="t" r="r" b="b"/>
            <a:pathLst>
              <a:path w="1001483" h="4744251">
                <a:moveTo>
                  <a:pt x="0" y="0"/>
                </a:moveTo>
                <a:lnTo>
                  <a:pt x="1001483" y="0"/>
                </a:lnTo>
                <a:lnTo>
                  <a:pt x="0" y="474425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7" name="Freeform: Shape 16">
            <a:extLst>
              <a:ext uri="{FF2B5EF4-FFF2-40B4-BE49-F238E27FC236}">
                <a16:creationId xmlns:a16="http://schemas.microsoft.com/office/drawing/2014/main" id="{6E187274-5DC2-4BE0-AF99-925D6D9735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87094" y="761999"/>
            <a:ext cx="4208489" cy="5334001"/>
          </a:xfrm>
          <a:custGeom>
            <a:avLst/>
            <a:gdLst>
              <a:gd name="connsiteX0" fmla="*/ 1015642 w 4208489"/>
              <a:gd name="connsiteY0" fmla="*/ 0 h 5334001"/>
              <a:gd name="connsiteX1" fmla="*/ 4208489 w 4208489"/>
              <a:gd name="connsiteY1" fmla="*/ 0 h 5334001"/>
              <a:gd name="connsiteX2" fmla="*/ 4208489 w 4208489"/>
              <a:gd name="connsiteY2" fmla="*/ 5334001 h 5334001"/>
              <a:gd name="connsiteX3" fmla="*/ 0 w 4208489"/>
              <a:gd name="connsiteY3" fmla="*/ 5334001 h 5334001"/>
            </a:gdLst>
            <a:ahLst/>
            <a:cxnLst>
              <a:cxn ang="0">
                <a:pos x="connsiteX0" y="connsiteY0"/>
              </a:cxn>
              <a:cxn ang="0">
                <a:pos x="connsiteX1" y="connsiteY1"/>
              </a:cxn>
              <a:cxn ang="0">
                <a:pos x="connsiteX2" y="connsiteY2"/>
              </a:cxn>
              <a:cxn ang="0">
                <a:pos x="connsiteX3" y="connsiteY3"/>
              </a:cxn>
            </a:cxnLst>
            <a:rect l="l" t="t" r="r" b="b"/>
            <a:pathLst>
              <a:path w="4208489" h="5334001">
                <a:moveTo>
                  <a:pt x="1015642" y="0"/>
                </a:moveTo>
                <a:lnTo>
                  <a:pt x="4208489" y="0"/>
                </a:lnTo>
                <a:lnTo>
                  <a:pt x="4208489" y="5334001"/>
                </a:lnTo>
                <a:lnTo>
                  <a:pt x="0" y="533400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02DA45A0-7644-479C-E91E-90FDA5AEACC3}"/>
              </a:ext>
            </a:extLst>
          </p:cNvPr>
          <p:cNvSpPr>
            <a:spLocks noGrp="1"/>
          </p:cNvSpPr>
          <p:nvPr>
            <p:ph type="title"/>
          </p:nvPr>
        </p:nvSpPr>
        <p:spPr>
          <a:xfrm>
            <a:off x="1069849" y="1298448"/>
            <a:ext cx="7056444" cy="3255264"/>
          </a:xfrm>
        </p:spPr>
        <p:txBody>
          <a:bodyPr vert="horz" lIns="91440" tIns="45720" rIns="91440" bIns="45720" rtlCol="0" anchor="b">
            <a:normAutofit fontScale="90000"/>
          </a:bodyPr>
          <a:lstStyle/>
          <a:p>
            <a:pPr algn="r"/>
            <a:r>
              <a:rPr lang="en-US" sz="4100" spc="-100">
                <a:solidFill>
                  <a:schemeClr val="accent1"/>
                </a:solidFill>
              </a:rPr>
              <a:t>Through</a:t>
            </a:r>
            <a:br>
              <a:rPr lang="en-US" sz="4100" spc="-100"/>
            </a:br>
            <a:r>
              <a:rPr lang="en-US" sz="4100" spc="-100">
                <a:solidFill>
                  <a:schemeClr val="accent1"/>
                </a:solidFill>
              </a:rPr>
              <a:t>Strategic  Alignment Across the Organization – We Will be a Mighty Force to Meet the VUCA Healthcare Environment; We will be a Strong Performer in VBC-D &amp; VBP</a:t>
            </a:r>
          </a:p>
        </p:txBody>
      </p:sp>
      <p:sp>
        <p:nvSpPr>
          <p:cNvPr id="4" name="TextBox 3">
            <a:extLst>
              <a:ext uri="{FF2B5EF4-FFF2-40B4-BE49-F238E27FC236}">
                <a16:creationId xmlns:a16="http://schemas.microsoft.com/office/drawing/2014/main" id="{8F9884CE-A289-9DE6-7DFC-EDD39355D6D2}"/>
              </a:ext>
            </a:extLst>
          </p:cNvPr>
          <p:cNvSpPr txBox="1"/>
          <p:nvPr/>
        </p:nvSpPr>
        <p:spPr>
          <a:xfrm>
            <a:off x="8528702" y="4084889"/>
            <a:ext cx="3021621" cy="1709159"/>
          </a:xfrm>
          <a:prstGeom prst="rect">
            <a:avLst/>
          </a:prstGeom>
        </p:spPr>
        <p:txBody>
          <a:bodyPr vert="horz" lIns="91440" tIns="45720" rIns="91440" bIns="45720" rtlCol="0" anchor="t">
            <a:normAutofit/>
          </a:bodyPr>
          <a:lstStyle/>
          <a:p>
            <a:pPr algn="r" defTabSz="914400">
              <a:lnSpc>
                <a:spcPct val="90000"/>
              </a:lnSpc>
              <a:spcBef>
                <a:spcPts val="1200"/>
              </a:spcBef>
              <a:buClr>
                <a:schemeClr val="accent1"/>
              </a:buClr>
            </a:pPr>
            <a:r>
              <a:rPr lang="en-US" sz="2800">
                <a:solidFill>
                  <a:srgbClr val="FFFFFF"/>
                </a:solidFill>
              </a:rPr>
              <a:t>Vision Statement</a:t>
            </a:r>
          </a:p>
        </p:txBody>
      </p:sp>
    </p:spTree>
    <p:extLst>
      <p:ext uri="{BB962C8B-B14F-4D97-AF65-F5344CB8AC3E}">
        <p14:creationId xmlns:p14="http://schemas.microsoft.com/office/powerpoint/2010/main" val="20390064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8424AB-D56B-4256-866A-5B54DE93C2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2" name="Rectangle 11">
            <a:extLst>
              <a:ext uri="{FF2B5EF4-FFF2-40B4-BE49-F238E27FC236}">
                <a16:creationId xmlns:a16="http://schemas.microsoft.com/office/drawing/2014/main" id="{FC999C28-AD33-4EB7-A5F1-C06D10A5FD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14" name="Rectangle 13">
            <a:extLst>
              <a:ext uri="{FF2B5EF4-FFF2-40B4-BE49-F238E27FC236}">
                <a16:creationId xmlns:a16="http://schemas.microsoft.com/office/drawing/2014/main" id="{69373E92-F88D-4F0A-94DF-393703E7D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938" y="466531"/>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629DAA0-ADF6-43FD-9C99-483F722B5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609288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42A1EAE5-9D43-391E-F3EB-01C305E9BC66}"/>
              </a:ext>
            </a:extLst>
          </p:cNvPr>
          <p:cNvSpPr>
            <a:spLocks noGrp="1"/>
          </p:cNvSpPr>
          <p:nvPr>
            <p:ph type="title"/>
          </p:nvPr>
        </p:nvSpPr>
        <p:spPr>
          <a:xfrm>
            <a:off x="697508" y="1298448"/>
            <a:ext cx="5078141" cy="3255264"/>
          </a:xfrm>
        </p:spPr>
        <p:txBody>
          <a:bodyPr vert="horz" lIns="91440" tIns="45720" rIns="91440" bIns="45720" rtlCol="0" anchor="b">
            <a:normAutofit/>
          </a:bodyPr>
          <a:lstStyle/>
          <a:p>
            <a:r>
              <a:rPr lang="en-US" sz="2800" spc="-100"/>
              <a:t>Step 1a. Senior Leadership Engagement</a:t>
            </a:r>
            <a:br>
              <a:rPr lang="en-US" sz="2800" spc="-100"/>
            </a:br>
            <a:br>
              <a:rPr lang="en-US" sz="2800" spc="-100"/>
            </a:br>
            <a:r>
              <a:rPr lang="en-US" sz="2800" spc="-100"/>
              <a:t>Visual Socialization to Leadership… </a:t>
            </a:r>
            <a:br>
              <a:rPr lang="en-US" sz="2800" spc="-100"/>
            </a:br>
            <a:br>
              <a:rPr lang="en-US" sz="2800" spc="-100"/>
            </a:br>
            <a:r>
              <a:rPr lang="en-US" sz="2800" spc="-100"/>
              <a:t>October 2024 – </a:t>
            </a:r>
            <a:br>
              <a:rPr lang="en-US" sz="2800" spc="-100"/>
            </a:br>
            <a:r>
              <a:rPr lang="en-US" sz="2800" b="1" i="1" spc="-100"/>
              <a:t>"...Blow up the Current Model</a:t>
            </a:r>
            <a:r>
              <a:rPr lang="en-US" sz="2800" spc="-100"/>
              <a:t>…"</a:t>
            </a:r>
            <a:br>
              <a:rPr lang="en-US" sz="2800" spc="-100"/>
            </a:br>
            <a:endParaRPr lang="en-US" sz="2800" spc="-100"/>
          </a:p>
        </p:txBody>
      </p:sp>
      <p:sp>
        <p:nvSpPr>
          <p:cNvPr id="3" name="Oval 2">
            <a:extLst>
              <a:ext uri="{FF2B5EF4-FFF2-40B4-BE49-F238E27FC236}">
                <a16:creationId xmlns:a16="http://schemas.microsoft.com/office/drawing/2014/main" id="{355490AF-0A78-F361-BD1C-C5930C54214D}"/>
              </a:ext>
            </a:extLst>
          </p:cNvPr>
          <p:cNvSpPr/>
          <p:nvPr/>
        </p:nvSpPr>
        <p:spPr>
          <a:xfrm>
            <a:off x="3627315" y="5468917"/>
            <a:ext cx="3090985" cy="914400"/>
          </a:xfrm>
          <a:prstGeom prst="ellipse">
            <a:avLst/>
          </a:prstGeom>
          <a:ln w="15875"/>
        </p:spPr>
        <p:style>
          <a:lnRef idx="2">
            <a:schemeClr val="accent1">
              <a:shade val="15000"/>
            </a:schemeClr>
          </a:lnRef>
          <a:fillRef idx="1">
            <a:schemeClr val="accent1"/>
          </a:fillRef>
          <a:effectRef idx="0">
            <a:schemeClr val="accent1"/>
          </a:effectRef>
          <a:fontRef idx="minor">
            <a:schemeClr val="lt1"/>
          </a:fontRef>
        </p:style>
        <p:txBody>
          <a:bodyPr vert="horz" lIns="91440" tIns="45720" rIns="91440" bIns="45720" rtlCol="0" anchor="t">
            <a:normAutofit lnSpcReduction="10000"/>
          </a:bodyPr>
          <a:lstStyle/>
          <a:p>
            <a:pPr algn="ctr" defTabSz="914400">
              <a:lnSpc>
                <a:spcPct val="90000"/>
              </a:lnSpc>
              <a:spcBef>
                <a:spcPts val="1200"/>
              </a:spcBef>
              <a:buClr>
                <a:schemeClr val="accent1"/>
              </a:buClr>
            </a:pPr>
            <a:r>
              <a:rPr lang="en-US" sz="2200">
                <a:solidFill>
                  <a:schemeClr val="accent1">
                    <a:lumMod val="20000"/>
                    <a:lumOff val="80000"/>
                  </a:schemeClr>
                </a:solidFill>
              </a:rPr>
              <a:t>New Model of Governance</a:t>
            </a:r>
          </a:p>
        </p:txBody>
      </p:sp>
      <p:pic>
        <p:nvPicPr>
          <p:cNvPr id="5" name="Picture 4">
            <a:extLst>
              <a:ext uri="{FF2B5EF4-FFF2-40B4-BE49-F238E27FC236}">
                <a16:creationId xmlns:a16="http://schemas.microsoft.com/office/drawing/2014/main" id="{E572FA4C-4321-21E3-6DD3-B3E805AF8F53}"/>
              </a:ext>
            </a:extLst>
          </p:cNvPr>
          <p:cNvPicPr>
            <a:picLocks noChangeAspect="1"/>
          </p:cNvPicPr>
          <p:nvPr/>
        </p:nvPicPr>
        <p:blipFill>
          <a:blip r:embed="rId3"/>
          <a:stretch>
            <a:fillRect/>
          </a:stretch>
        </p:blipFill>
        <p:spPr>
          <a:xfrm>
            <a:off x="6586977" y="1559562"/>
            <a:ext cx="4908848" cy="3730724"/>
          </a:xfrm>
          <a:prstGeom prst="rect">
            <a:avLst/>
          </a:prstGeom>
        </p:spPr>
      </p:pic>
      <p:sp>
        <p:nvSpPr>
          <p:cNvPr id="18" name="Rectangle 17">
            <a:extLst>
              <a:ext uri="{FF2B5EF4-FFF2-40B4-BE49-F238E27FC236}">
                <a16:creationId xmlns:a16="http://schemas.microsoft.com/office/drawing/2014/main" id="{F32C8C35-BF44-4CFB-9754-81F07C9812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9959197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17115F77-2FAE-4CA7-9A7F-10D5F2C8F8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0" name="Rectangle 29">
            <a:extLst>
              <a:ext uri="{FF2B5EF4-FFF2-40B4-BE49-F238E27FC236}">
                <a16:creationId xmlns:a16="http://schemas.microsoft.com/office/drawing/2014/main" id="{5CD4C046-A04C-46CC-AFA3-6B0621F628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32" name="Rectangle 31">
            <a:extLst>
              <a:ext uri="{FF2B5EF4-FFF2-40B4-BE49-F238E27FC236}">
                <a16:creationId xmlns:a16="http://schemas.microsoft.com/office/drawing/2014/main" id="{66C7A97A-A7DE-4DFB-8542-1E4BF24C7D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BE111DB0-3D73-4D20-9D57-CEF5A0D86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538A1B1C-B86A-E72A-886A-EC98F160C483}"/>
              </a:ext>
            </a:extLst>
          </p:cNvPr>
          <p:cNvSpPr>
            <a:spLocks noGrp="1"/>
          </p:cNvSpPr>
          <p:nvPr>
            <p:ph type="title"/>
          </p:nvPr>
        </p:nvSpPr>
        <p:spPr>
          <a:xfrm>
            <a:off x="704089" y="1594104"/>
            <a:ext cx="3685070" cy="2354053"/>
          </a:xfrm>
        </p:spPr>
        <p:txBody>
          <a:bodyPr vert="horz" lIns="91440" tIns="45720" rIns="91440" bIns="45720" rtlCol="0" anchor="b">
            <a:normAutofit/>
          </a:bodyPr>
          <a:lstStyle/>
          <a:p>
            <a:r>
              <a:rPr lang="en-US" sz="2800" spc="-100"/>
              <a:t>Step 1b. Provider Engagement </a:t>
            </a:r>
            <a:br>
              <a:rPr lang="en-US" sz="2800" spc="-100"/>
            </a:br>
            <a:br>
              <a:rPr lang="en-US" sz="2800" spc="-100"/>
            </a:br>
            <a:r>
              <a:rPr lang="en-US" sz="2800" spc="-100"/>
              <a:t>Provider Incentive Strategic Alignment</a:t>
            </a:r>
          </a:p>
        </p:txBody>
      </p:sp>
      <p:pic>
        <p:nvPicPr>
          <p:cNvPr id="23" name="Picture 22" descr="Yellow rubber ducks">
            <a:extLst>
              <a:ext uri="{FF2B5EF4-FFF2-40B4-BE49-F238E27FC236}">
                <a16:creationId xmlns:a16="http://schemas.microsoft.com/office/drawing/2014/main" id="{9F357641-A3D3-762D-7D7C-E2EE79AAB596}"/>
              </a:ext>
            </a:extLst>
          </p:cNvPr>
          <p:cNvPicPr>
            <a:picLocks noChangeAspect="1"/>
          </p:cNvPicPr>
          <p:nvPr/>
        </p:nvPicPr>
        <p:blipFill>
          <a:blip r:embed="rId3"/>
          <a:srcRect l="10135" r="10135"/>
          <a:stretch>
            <a:fillRect/>
          </a:stretch>
        </p:blipFill>
        <p:spPr>
          <a:xfrm>
            <a:off x="5120640" y="759599"/>
            <a:ext cx="6367271" cy="5330650"/>
          </a:xfrm>
          <a:prstGeom prst="rect">
            <a:avLst/>
          </a:prstGeom>
        </p:spPr>
      </p:pic>
      <p:sp>
        <p:nvSpPr>
          <p:cNvPr id="36" name="Rectangle 35">
            <a:extLst>
              <a:ext uri="{FF2B5EF4-FFF2-40B4-BE49-F238E27FC236}">
                <a16:creationId xmlns:a16="http://schemas.microsoft.com/office/drawing/2014/main" id="{027ADCA0-A066-4B16-8E1F-3C2483947B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3326258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DB8424AB-D56B-4256-866A-5B54DE93C2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0" name="Rectangle 39">
            <a:extLst>
              <a:ext uri="{FF2B5EF4-FFF2-40B4-BE49-F238E27FC236}">
                <a16:creationId xmlns:a16="http://schemas.microsoft.com/office/drawing/2014/main" id="{FC999C28-AD33-4EB7-A5F1-C06D10A5FD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41" name="Rectangle 40">
            <a:extLst>
              <a:ext uri="{FF2B5EF4-FFF2-40B4-BE49-F238E27FC236}">
                <a16:creationId xmlns:a16="http://schemas.microsoft.com/office/drawing/2014/main" id="{0864E5C9-52C9-4572-AC75-548B9B9C2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45CC6500-4DBD-4C34-BC14-2387FB483B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BAE1708C-8197-371A-38CC-75834D5AC3D4}"/>
              </a:ext>
            </a:extLst>
          </p:cNvPr>
          <p:cNvSpPr>
            <a:spLocks noGrp="1"/>
          </p:cNvSpPr>
          <p:nvPr>
            <p:ph type="title"/>
          </p:nvPr>
        </p:nvSpPr>
        <p:spPr>
          <a:xfrm>
            <a:off x="511123" y="1276061"/>
            <a:ext cx="3258688" cy="3255264"/>
          </a:xfrm>
        </p:spPr>
        <p:txBody>
          <a:bodyPr vert="horz" lIns="91440" tIns="45720" rIns="91440" bIns="45720" rtlCol="0" anchor="b">
            <a:noAutofit/>
          </a:bodyPr>
          <a:lstStyle/>
          <a:p>
            <a:br>
              <a:rPr lang="en-US" sz="2400" spc="-100"/>
            </a:br>
            <a:r>
              <a:rPr lang="en-US" sz="2400" spc="-100"/>
              <a:t>Step 1a. &amp; 1b.</a:t>
            </a:r>
            <a:br>
              <a:rPr lang="en-US" sz="2400" spc="-100"/>
            </a:br>
            <a:r>
              <a:rPr lang="en-US" sz="2400" spc="-100"/>
              <a:t>Leadership and Providers</a:t>
            </a:r>
            <a:br>
              <a:rPr lang="en-US" sz="2400" spc="-100"/>
            </a:br>
            <a:br>
              <a:rPr lang="en-US" sz="2400" spc="-100"/>
            </a:br>
            <a:r>
              <a:rPr lang="en-US" sz="2400" spc="-100"/>
              <a:t>Begin to Consolidate –</a:t>
            </a:r>
            <a:br>
              <a:rPr lang="en-US" sz="2400" spc="-100"/>
            </a:br>
            <a:r>
              <a:rPr lang="en-US" sz="2400" i="1" spc="-100"/>
              <a:t>10 Cohorts </a:t>
            </a:r>
            <a:br>
              <a:rPr lang="en-US" sz="2400" spc="-100"/>
            </a:br>
            <a:br>
              <a:rPr lang="en-US" sz="2400" spc="-100"/>
            </a:br>
            <a:r>
              <a:rPr lang="en-US" sz="2400" i="1" spc="-100"/>
              <a:t>Like </a:t>
            </a:r>
            <a:r>
              <a:rPr lang="en-US" sz="2400" spc="-100"/>
              <a:t>Service lines,  Same or Similar Quality Measure Opportunity</a:t>
            </a:r>
            <a:endParaRPr lang="en-US" sz="2400"/>
          </a:p>
        </p:txBody>
      </p:sp>
      <p:sp>
        <p:nvSpPr>
          <p:cNvPr id="43" name="Rectangle 42">
            <a:extLst>
              <a:ext uri="{FF2B5EF4-FFF2-40B4-BE49-F238E27FC236}">
                <a16:creationId xmlns:a16="http://schemas.microsoft.com/office/drawing/2014/main" id="{4E34A3B6-BAD2-4156-BDC6-4736248BF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pic>
        <p:nvPicPr>
          <p:cNvPr id="4" name="Picture 3">
            <a:extLst>
              <a:ext uri="{FF2B5EF4-FFF2-40B4-BE49-F238E27FC236}">
                <a16:creationId xmlns:a16="http://schemas.microsoft.com/office/drawing/2014/main" id="{C5FBE69C-1262-DF01-3D3C-EECC22925CCD}"/>
              </a:ext>
            </a:extLst>
          </p:cNvPr>
          <p:cNvPicPr>
            <a:picLocks noChangeAspect="1"/>
          </p:cNvPicPr>
          <p:nvPr/>
        </p:nvPicPr>
        <p:blipFill>
          <a:blip r:embed="rId3"/>
          <a:stretch>
            <a:fillRect/>
          </a:stretch>
        </p:blipFill>
        <p:spPr>
          <a:xfrm>
            <a:off x="3708875" y="993666"/>
            <a:ext cx="8106988" cy="4861523"/>
          </a:xfrm>
          <a:prstGeom prst="rect">
            <a:avLst/>
          </a:prstGeom>
        </p:spPr>
      </p:pic>
    </p:spTree>
    <p:extLst>
      <p:ext uri="{BB962C8B-B14F-4D97-AF65-F5344CB8AC3E}">
        <p14:creationId xmlns:p14="http://schemas.microsoft.com/office/powerpoint/2010/main" val="32995152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DB8424AB-D56B-4256-866A-5B54DE93C2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3" name="Rectangle 12">
            <a:extLst>
              <a:ext uri="{FF2B5EF4-FFF2-40B4-BE49-F238E27FC236}">
                <a16:creationId xmlns:a16="http://schemas.microsoft.com/office/drawing/2014/main" id="{FC999C28-AD33-4EB7-A5F1-C06D10A5FD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15" name="Rectangle 14">
            <a:extLst>
              <a:ext uri="{FF2B5EF4-FFF2-40B4-BE49-F238E27FC236}">
                <a16:creationId xmlns:a16="http://schemas.microsoft.com/office/drawing/2014/main" id="{0864E5C9-52C9-4572-AC75-548B9B9C2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5CC6500-4DBD-4C34-BC14-2387FB483B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7D1CF32A-145A-0F67-A6D4-2BF6452319B8}"/>
              </a:ext>
            </a:extLst>
          </p:cNvPr>
          <p:cNvSpPr>
            <a:spLocks noGrp="1"/>
          </p:cNvSpPr>
          <p:nvPr>
            <p:ph type="title"/>
          </p:nvPr>
        </p:nvSpPr>
        <p:spPr>
          <a:xfrm>
            <a:off x="1069849" y="1298448"/>
            <a:ext cx="3258688" cy="3255264"/>
          </a:xfrm>
        </p:spPr>
        <p:txBody>
          <a:bodyPr vert="horz" lIns="91440" tIns="45720" rIns="91440" bIns="45720" rtlCol="0" anchor="b">
            <a:normAutofit/>
          </a:bodyPr>
          <a:lstStyle/>
          <a:p>
            <a:r>
              <a:rPr lang="en-US" sz="5500" spc="-100"/>
              <a:t>Influencing is a Process…</a:t>
            </a:r>
          </a:p>
        </p:txBody>
      </p:sp>
      <p:pic>
        <p:nvPicPr>
          <p:cNvPr id="6" name="Picture 5" descr="Hands holding each other">
            <a:extLst>
              <a:ext uri="{FF2B5EF4-FFF2-40B4-BE49-F238E27FC236}">
                <a16:creationId xmlns:a16="http://schemas.microsoft.com/office/drawing/2014/main" id="{5B48AD73-1AA1-ACEF-7705-8F86529E1219}"/>
              </a:ext>
            </a:extLst>
          </p:cNvPr>
          <p:cNvPicPr>
            <a:picLocks noChangeAspect="1"/>
          </p:cNvPicPr>
          <p:nvPr/>
        </p:nvPicPr>
        <p:blipFill>
          <a:blip r:embed="rId3"/>
          <a:stretch>
            <a:fillRect/>
          </a:stretch>
        </p:blipFill>
        <p:spPr>
          <a:xfrm>
            <a:off x="5120640" y="1140666"/>
            <a:ext cx="6367271" cy="4568516"/>
          </a:xfrm>
          <a:prstGeom prst="rect">
            <a:avLst/>
          </a:prstGeom>
        </p:spPr>
      </p:pic>
      <p:sp>
        <p:nvSpPr>
          <p:cNvPr id="19" name="Rectangle 18">
            <a:extLst>
              <a:ext uri="{FF2B5EF4-FFF2-40B4-BE49-F238E27FC236}">
                <a16:creationId xmlns:a16="http://schemas.microsoft.com/office/drawing/2014/main" id="{4E34A3B6-BAD2-4156-BDC6-4736248BF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1552984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9DC5A77-10C9-4ECF-B7EB-8D917F36A9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FFE28B5-FB16-49A9-B851-3C35FAC0CA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58952"/>
            <a:ext cx="10905976" cy="16511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E3DA671F-6700-C4EA-E7E2-35A6E4F04B1C}"/>
              </a:ext>
            </a:extLst>
          </p:cNvPr>
          <p:cNvSpPr>
            <a:spLocks noGrp="1"/>
          </p:cNvSpPr>
          <p:nvPr>
            <p:ph type="title"/>
          </p:nvPr>
        </p:nvSpPr>
        <p:spPr>
          <a:xfrm>
            <a:off x="1600754" y="1087374"/>
            <a:ext cx="8983489" cy="1000978"/>
          </a:xfrm>
        </p:spPr>
        <p:txBody>
          <a:bodyPr vert="horz" lIns="91440" tIns="45720" rIns="91440" bIns="45720" rtlCol="0" anchor="ctr">
            <a:normAutofit/>
          </a:bodyPr>
          <a:lstStyle/>
          <a:p>
            <a:r>
              <a:rPr lang="en-US"/>
              <a:t>Influencing…If you have time…</a:t>
            </a:r>
          </a:p>
        </p:txBody>
      </p:sp>
      <p:sp>
        <p:nvSpPr>
          <p:cNvPr id="14" name="Rectangle 13">
            <a:extLst>
              <a:ext uri="{FF2B5EF4-FFF2-40B4-BE49-F238E27FC236}">
                <a16:creationId xmlns:a16="http://schemas.microsoft.com/office/drawing/2014/main" id="{01014442-855A-4E0F-8D09-C314661A48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14533" y="758952"/>
            <a:ext cx="1185379" cy="1651133"/>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6" name="Rectangle 15">
            <a:extLst>
              <a:ext uri="{FF2B5EF4-FFF2-40B4-BE49-F238E27FC236}">
                <a16:creationId xmlns:a16="http://schemas.microsoft.com/office/drawing/2014/main" id="{9B1ABF09-86CF-414E-88A5-2B84CC7232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3" y="2526526"/>
            <a:ext cx="1169701" cy="3563378"/>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8" name="Rectangle 17">
            <a:extLst>
              <a:ext uri="{FF2B5EF4-FFF2-40B4-BE49-F238E27FC236}">
                <a16:creationId xmlns:a16="http://schemas.microsoft.com/office/drawing/2014/main" id="{3FE91770-CDBB-4D24-94E5-AD484F36CE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79019" y="2526526"/>
            <a:ext cx="10920893" cy="3563377"/>
          </a:xfrm>
          <a:prstGeom prst="rect">
            <a:avLst/>
          </a:prstGeom>
          <a:solidFill>
            <a:schemeClr val="bg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5" name="TextBox 4">
            <a:extLst>
              <a:ext uri="{FF2B5EF4-FFF2-40B4-BE49-F238E27FC236}">
                <a16:creationId xmlns:a16="http://schemas.microsoft.com/office/drawing/2014/main" id="{DF9BF39F-A011-7FB1-AD63-6480D5FA3887}"/>
              </a:ext>
            </a:extLst>
          </p:cNvPr>
          <p:cNvSpPr txBox="1"/>
          <p:nvPr/>
        </p:nvSpPr>
        <p:spPr>
          <a:xfrm>
            <a:off x="1600753" y="2535446"/>
            <a:ext cx="8983489" cy="3554457"/>
          </a:xfrm>
          <a:prstGeom prst="rect">
            <a:avLst/>
          </a:prstGeom>
        </p:spPr>
        <p:txBody>
          <a:bodyPr vert="horz" lIns="91440" tIns="45720" rIns="91440" bIns="45720" rtlCol="0" anchor="ctr">
            <a:normAutofit/>
          </a:bodyPr>
          <a:lstStyle/>
          <a:p>
            <a:pPr marL="342900" indent="-182880" defTabSz="914400">
              <a:lnSpc>
                <a:spcPct val="90000"/>
              </a:lnSpc>
              <a:spcAft>
                <a:spcPts val="600"/>
              </a:spcAft>
              <a:buClr>
                <a:schemeClr val="accent1"/>
              </a:buClr>
              <a:buFont typeface="Wingdings 2" pitchFamily="18" charset="2"/>
              <a:buChar char=""/>
            </a:pPr>
            <a:r>
              <a:rPr lang="en-US"/>
              <a:t>Recruit Top Executive Leadership </a:t>
            </a:r>
          </a:p>
          <a:p>
            <a:pPr marL="342900" indent="-182880" defTabSz="914400">
              <a:lnSpc>
                <a:spcPct val="90000"/>
              </a:lnSpc>
              <a:spcAft>
                <a:spcPts val="600"/>
              </a:spcAft>
              <a:buClr>
                <a:schemeClr val="accent1"/>
              </a:buClr>
              <a:buFont typeface="Wingdings 2" pitchFamily="18" charset="2"/>
              <a:buChar char=""/>
            </a:pPr>
            <a:r>
              <a:rPr lang="en-US"/>
              <a:t>Recruit Top Physician Leadership</a:t>
            </a:r>
          </a:p>
          <a:p>
            <a:pPr marL="342900" indent="-182880" defTabSz="914400">
              <a:lnSpc>
                <a:spcPct val="90000"/>
              </a:lnSpc>
              <a:spcAft>
                <a:spcPts val="600"/>
              </a:spcAft>
              <a:buClr>
                <a:schemeClr val="accent1"/>
              </a:buClr>
              <a:buFont typeface="Wingdings 2" pitchFamily="18" charset="2"/>
              <a:buChar char=""/>
            </a:pPr>
            <a:r>
              <a:rPr lang="en-US"/>
              <a:t>Recruit Physician Champions</a:t>
            </a:r>
          </a:p>
          <a:p>
            <a:pPr marL="342900" indent="-182880" defTabSz="914400">
              <a:lnSpc>
                <a:spcPct val="90000"/>
              </a:lnSpc>
              <a:spcAft>
                <a:spcPts val="600"/>
              </a:spcAft>
              <a:buClr>
                <a:schemeClr val="accent1"/>
              </a:buClr>
              <a:buFont typeface="Wingdings 2" pitchFamily="18" charset="2"/>
              <a:buChar char=""/>
            </a:pPr>
            <a:r>
              <a:rPr lang="en-US"/>
              <a:t>Enterprise Education: The Why</a:t>
            </a:r>
          </a:p>
          <a:p>
            <a:pPr marL="342900" indent="-182880" defTabSz="914400">
              <a:lnSpc>
                <a:spcPct val="90000"/>
              </a:lnSpc>
              <a:spcAft>
                <a:spcPts val="600"/>
              </a:spcAft>
              <a:buClr>
                <a:schemeClr val="accent1"/>
              </a:buClr>
              <a:buFont typeface="Wingdings 2" pitchFamily="18" charset="2"/>
              <a:buChar char=""/>
            </a:pPr>
            <a:r>
              <a:rPr lang="en-US" b="1"/>
              <a:t>Creating a sense of Urgency and a Sense of Community</a:t>
            </a:r>
          </a:p>
          <a:p>
            <a:pPr marL="800100" lvl="1" indent="-182880" defTabSz="914400">
              <a:lnSpc>
                <a:spcPct val="90000"/>
              </a:lnSpc>
              <a:spcAft>
                <a:spcPts val="600"/>
              </a:spcAft>
              <a:buClr>
                <a:schemeClr val="accent1"/>
              </a:buClr>
              <a:buFont typeface="Wingdings 2" pitchFamily="18" charset="2"/>
              <a:buChar char=""/>
            </a:pPr>
            <a:r>
              <a:rPr lang="en-US" b="1"/>
              <a:t>The “we” is much greater than the “me</a:t>
            </a:r>
            <a:r>
              <a:rPr lang="en-US"/>
              <a:t>”</a:t>
            </a:r>
          </a:p>
          <a:p>
            <a:pPr marL="342900" indent="-182880" defTabSz="914400">
              <a:lnSpc>
                <a:spcPct val="90000"/>
              </a:lnSpc>
              <a:spcAft>
                <a:spcPts val="600"/>
              </a:spcAft>
              <a:buClr>
                <a:schemeClr val="accent1"/>
              </a:buClr>
              <a:buFont typeface="Wingdings 2" pitchFamily="18" charset="2"/>
              <a:buChar char=""/>
            </a:pPr>
            <a:r>
              <a:rPr lang="en-US" b="1"/>
              <a:t>Data Intelligence</a:t>
            </a:r>
          </a:p>
          <a:p>
            <a:pPr marL="342900" indent="-182880" defTabSz="914400">
              <a:lnSpc>
                <a:spcPct val="90000"/>
              </a:lnSpc>
              <a:spcAft>
                <a:spcPts val="600"/>
              </a:spcAft>
              <a:buClr>
                <a:schemeClr val="accent1"/>
              </a:buClr>
              <a:buFont typeface="Wingdings 2" pitchFamily="18" charset="2"/>
              <a:buChar char=""/>
            </a:pPr>
            <a:r>
              <a:rPr lang="en-US" b="1"/>
              <a:t>Revenue – What’s at stake?</a:t>
            </a:r>
            <a:r>
              <a:rPr lang="en-US"/>
              <a:t> </a:t>
            </a:r>
          </a:p>
        </p:txBody>
      </p:sp>
    </p:spTree>
    <p:extLst>
      <p:ext uri="{BB962C8B-B14F-4D97-AF65-F5344CB8AC3E}">
        <p14:creationId xmlns:p14="http://schemas.microsoft.com/office/powerpoint/2010/main" val="36007681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058A31E3-EC3E-01FE-2E84-3BD325D1DF0D}"/>
              </a:ext>
            </a:extLst>
          </p:cNvPr>
          <p:cNvSpPr>
            <a:spLocks noGrp="1"/>
          </p:cNvSpPr>
          <p:nvPr>
            <p:ph type="body" sz="quarter" idx="11"/>
          </p:nvPr>
        </p:nvSpPr>
        <p:spPr>
          <a:xfrm>
            <a:off x="3487794" y="585162"/>
            <a:ext cx="8084408" cy="5981893"/>
          </a:xfrm>
        </p:spPr>
        <p:txBody>
          <a:bodyPr/>
          <a:lstStyle/>
          <a:p>
            <a:r>
              <a:rPr lang="en-US" sz="2000"/>
              <a:t>Approach  as an Ecosystem</a:t>
            </a:r>
          </a:p>
          <a:p>
            <a:r>
              <a:rPr lang="en-US" sz="2000"/>
              <a:t>Move away from “Me” to “We” Language</a:t>
            </a:r>
          </a:p>
          <a:p>
            <a:r>
              <a:rPr lang="en-US" sz="2000" b="1"/>
              <a:t>The Work that is landing in the Lap of Primary Care, is Too Great, We Have to Support Our Brothers and Sisters in Primary Care</a:t>
            </a:r>
          </a:p>
          <a:p>
            <a:endParaRPr lang="en-US" sz="2000"/>
          </a:p>
          <a:p>
            <a:endParaRPr lang="en-US" sz="2000"/>
          </a:p>
          <a:p>
            <a:pPr marL="535305" lvl="1" indent="-304165"/>
            <a:r>
              <a:rPr lang="en-US"/>
              <a:t>This is Going to Take a Village…</a:t>
            </a:r>
          </a:p>
          <a:p>
            <a:pPr marL="535305" lvl="1" indent="-304165"/>
            <a:r>
              <a:rPr lang="en-US"/>
              <a:t>All Hands-on-Deck…</a:t>
            </a:r>
          </a:p>
          <a:p>
            <a:pPr marL="535305" lvl="1" indent="-304165"/>
            <a:r>
              <a:rPr lang="en-US"/>
              <a:t>We Can’t Get there in Silos…We have to Pull Together…</a:t>
            </a:r>
          </a:p>
          <a:p>
            <a:pPr marL="535305" lvl="1" indent="-304165"/>
            <a:r>
              <a:rPr lang="en-US" b="1"/>
              <a:t> </a:t>
            </a:r>
            <a:r>
              <a:rPr lang="en-US"/>
              <a:t>There’s Fierce Strength in Numbers…</a:t>
            </a:r>
          </a:p>
          <a:p>
            <a:pPr marL="535305" lvl="1" indent="-304165"/>
            <a:r>
              <a:rPr lang="en-US"/>
              <a:t>We’ve got to Move in Unison…and We Need Your Help to do the Lift with Us…</a:t>
            </a:r>
          </a:p>
          <a:p>
            <a:pPr marL="535305" lvl="1" indent="-304165"/>
            <a:r>
              <a:rPr lang="en-US"/>
              <a:t>Here’s What We’re Doing Across the Org…to Support this Work...</a:t>
            </a:r>
          </a:p>
          <a:p>
            <a:pPr marL="535305" lvl="1" indent="-304165"/>
            <a:r>
              <a:rPr lang="en-US"/>
              <a:t>We're here to help...</a:t>
            </a:r>
          </a:p>
        </p:txBody>
      </p:sp>
      <p:sp>
        <p:nvSpPr>
          <p:cNvPr id="4" name="TextBox 3">
            <a:extLst>
              <a:ext uri="{FF2B5EF4-FFF2-40B4-BE49-F238E27FC236}">
                <a16:creationId xmlns:a16="http://schemas.microsoft.com/office/drawing/2014/main" id="{E3DDA802-6E99-D126-B4CC-CA043C75A3DD}"/>
              </a:ext>
            </a:extLst>
          </p:cNvPr>
          <p:cNvSpPr txBox="1"/>
          <p:nvPr/>
        </p:nvSpPr>
        <p:spPr>
          <a:xfrm>
            <a:off x="484716" y="2037144"/>
            <a:ext cx="2582575" cy="1938992"/>
          </a:xfrm>
          <a:prstGeom prst="rect">
            <a:avLst/>
          </a:prstGeom>
          <a:noFill/>
        </p:spPr>
        <p:txBody>
          <a:bodyPr wrap="square" rtlCol="0">
            <a:spAutoFit/>
          </a:bodyPr>
          <a:lstStyle/>
          <a:p>
            <a:r>
              <a:rPr lang="en-US" sz="2400">
                <a:solidFill>
                  <a:schemeClr val="bg1"/>
                </a:solidFill>
              </a:rPr>
              <a:t>Create a Sense of Unity and  Mission; </a:t>
            </a:r>
          </a:p>
          <a:p>
            <a:r>
              <a:rPr lang="en-US" sz="2400">
                <a:solidFill>
                  <a:schemeClr val="bg1"/>
                </a:solidFill>
              </a:rPr>
              <a:t>A Sense of Urgency and Community </a:t>
            </a:r>
          </a:p>
        </p:txBody>
      </p:sp>
    </p:spTree>
    <p:extLst>
      <p:ext uri="{BB962C8B-B14F-4D97-AF65-F5344CB8AC3E}">
        <p14:creationId xmlns:p14="http://schemas.microsoft.com/office/powerpoint/2010/main" val="18325523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115F77-2FAE-4CA7-9A7F-10D5F2C8F8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3" name="Rectangle 32">
            <a:extLst>
              <a:ext uri="{FF2B5EF4-FFF2-40B4-BE49-F238E27FC236}">
                <a16:creationId xmlns:a16="http://schemas.microsoft.com/office/drawing/2014/main" id="{5CD4C046-A04C-46CC-AFA3-6B0621F628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34" name="Rectangle 33">
            <a:extLst>
              <a:ext uri="{FF2B5EF4-FFF2-40B4-BE49-F238E27FC236}">
                <a16:creationId xmlns:a16="http://schemas.microsoft.com/office/drawing/2014/main" id="{25D5C296-F4B1-4AE5-8EEB-9FEB7ED177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High angle view of a bridge">
            <a:extLst>
              <a:ext uri="{FF2B5EF4-FFF2-40B4-BE49-F238E27FC236}">
                <a16:creationId xmlns:a16="http://schemas.microsoft.com/office/drawing/2014/main" id="{FC58A190-7302-0746-4E75-CEC4C65A2FAB}"/>
              </a:ext>
            </a:extLst>
          </p:cNvPr>
          <p:cNvPicPr>
            <a:picLocks noChangeAspect="1"/>
          </p:cNvPicPr>
          <p:nvPr/>
        </p:nvPicPr>
        <p:blipFill>
          <a:blip r:embed="rId3">
            <a:duotone>
              <a:schemeClr val="accent1">
                <a:shade val="45000"/>
                <a:satMod val="135000"/>
              </a:schemeClr>
              <a:prstClr val="white"/>
            </a:duotone>
          </a:blip>
          <a:srcRect t="18579" r="9092" b="4794"/>
          <a:stretch>
            <a:fillRect/>
          </a:stretch>
        </p:blipFill>
        <p:spPr>
          <a:xfrm>
            <a:off x="-88115" y="0"/>
            <a:ext cx="12188932" cy="6858000"/>
          </a:xfrm>
          <a:prstGeom prst="rect">
            <a:avLst/>
          </a:prstGeom>
        </p:spPr>
      </p:pic>
      <p:sp>
        <p:nvSpPr>
          <p:cNvPr id="35" name="Rectangle 34">
            <a:extLst>
              <a:ext uri="{FF2B5EF4-FFF2-40B4-BE49-F238E27FC236}">
                <a16:creationId xmlns:a16="http://schemas.microsoft.com/office/drawing/2014/main" id="{9C1ACE66-194D-48C4-A14A-6933B3528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lumMod val="50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2FD6A702-B8BE-D40A-C8D9-7DDD9E9E8BC7}"/>
              </a:ext>
            </a:extLst>
          </p:cNvPr>
          <p:cNvSpPr>
            <a:spLocks noGrp="1"/>
          </p:cNvSpPr>
          <p:nvPr>
            <p:ph type="title"/>
          </p:nvPr>
        </p:nvSpPr>
        <p:spPr>
          <a:xfrm>
            <a:off x="643467" y="1298448"/>
            <a:ext cx="3685070" cy="3255264"/>
          </a:xfrm>
        </p:spPr>
        <p:txBody>
          <a:bodyPr vert="horz" lIns="91440" tIns="45720" rIns="91440" bIns="45720" rtlCol="0" anchor="b">
            <a:normAutofit/>
          </a:bodyPr>
          <a:lstStyle/>
          <a:p>
            <a:r>
              <a:rPr lang="en-US" sz="5000" spc="-100"/>
              <a:t>Building the Trust Bridge</a:t>
            </a:r>
          </a:p>
        </p:txBody>
      </p:sp>
      <p:sp>
        <p:nvSpPr>
          <p:cNvPr id="4" name="TextBox 3">
            <a:extLst>
              <a:ext uri="{FF2B5EF4-FFF2-40B4-BE49-F238E27FC236}">
                <a16:creationId xmlns:a16="http://schemas.microsoft.com/office/drawing/2014/main" id="{9B343130-AEB2-A782-4DB3-5D36682D1E3C}"/>
              </a:ext>
            </a:extLst>
          </p:cNvPr>
          <p:cNvSpPr txBox="1"/>
          <p:nvPr/>
        </p:nvSpPr>
        <p:spPr>
          <a:xfrm>
            <a:off x="643467" y="4670246"/>
            <a:ext cx="3685069" cy="1419658"/>
          </a:xfrm>
          <a:prstGeom prst="rect">
            <a:avLst/>
          </a:prstGeom>
        </p:spPr>
        <p:txBody>
          <a:bodyPr vert="horz" lIns="91440" tIns="45720" rIns="91440" bIns="45720" rtlCol="0" anchor="t">
            <a:normAutofit/>
          </a:bodyPr>
          <a:lstStyle/>
          <a:p>
            <a:pPr defTabSz="914400">
              <a:lnSpc>
                <a:spcPct val="90000"/>
              </a:lnSpc>
              <a:spcBef>
                <a:spcPts val="1200"/>
              </a:spcBef>
              <a:buClr>
                <a:schemeClr val="accent1"/>
              </a:buClr>
            </a:pPr>
            <a:r>
              <a:rPr lang="en-US" sz="2200">
                <a:solidFill>
                  <a:schemeClr val="accent1">
                    <a:lumMod val="20000"/>
                    <a:lumOff val="80000"/>
                  </a:schemeClr>
                </a:solidFill>
              </a:rPr>
              <a:t>Meeting Face to Face</a:t>
            </a:r>
          </a:p>
          <a:p>
            <a:pPr defTabSz="914400">
              <a:lnSpc>
                <a:spcPct val="90000"/>
              </a:lnSpc>
              <a:spcBef>
                <a:spcPts val="1200"/>
              </a:spcBef>
              <a:buClr>
                <a:schemeClr val="accent1"/>
              </a:buClr>
            </a:pPr>
            <a:r>
              <a:rPr lang="en-US" sz="2200">
                <a:solidFill>
                  <a:schemeClr val="accent1">
                    <a:lumMod val="20000"/>
                    <a:lumOff val="80000"/>
                  </a:schemeClr>
                </a:solidFill>
              </a:rPr>
              <a:t>Listen to Understand</a:t>
            </a:r>
          </a:p>
          <a:p>
            <a:pPr defTabSz="914400">
              <a:lnSpc>
                <a:spcPct val="90000"/>
              </a:lnSpc>
              <a:spcBef>
                <a:spcPts val="1200"/>
              </a:spcBef>
              <a:buClr>
                <a:schemeClr val="accent1"/>
              </a:buClr>
            </a:pPr>
            <a:r>
              <a:rPr lang="en-US" sz="2200">
                <a:solidFill>
                  <a:schemeClr val="accent1">
                    <a:lumMod val="20000"/>
                    <a:lumOff val="80000"/>
                  </a:schemeClr>
                </a:solidFill>
              </a:rPr>
              <a:t>Deliver on Promises</a:t>
            </a:r>
          </a:p>
        </p:txBody>
      </p:sp>
      <p:sp>
        <p:nvSpPr>
          <p:cNvPr id="31" name="Rectangle 30">
            <a:extLst>
              <a:ext uri="{FF2B5EF4-FFF2-40B4-BE49-F238E27FC236}">
                <a16:creationId xmlns:a16="http://schemas.microsoft.com/office/drawing/2014/main" id="{025B886A-7ED1-4B77-819B-76ACBEFB0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919016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A5B0085-6A6F-9A33-7DFC-C5DAC085FE54}"/>
            </a:ext>
          </a:extLst>
        </p:cNvPr>
        <p:cNvGrpSpPr/>
        <p:nvPr/>
      </p:nvGrpSpPr>
      <p:grpSpPr>
        <a:xfrm>
          <a:off x="0" y="0"/>
          <a:ext cx="0" cy="0"/>
          <a:chOff x="0" y="0"/>
          <a:chExt cx="0" cy="0"/>
        </a:xfrm>
      </p:grpSpPr>
      <p:sp>
        <p:nvSpPr>
          <p:cNvPr id="64" name="Rectangle 63">
            <a:extLst>
              <a:ext uri="{FF2B5EF4-FFF2-40B4-BE49-F238E27FC236}">
                <a16:creationId xmlns:a16="http://schemas.microsoft.com/office/drawing/2014/main" id="{B3875682-0790-427D-9A23-4B7265F0FA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65" name="Rectangle 64">
            <a:extLst>
              <a:ext uri="{FF2B5EF4-FFF2-40B4-BE49-F238E27FC236}">
                <a16:creationId xmlns:a16="http://schemas.microsoft.com/office/drawing/2014/main" id="{6EDE4AAE-4785-4EA7-95DB-45200F5B80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66" name="Rectangle 65">
            <a:extLst>
              <a:ext uri="{FF2B5EF4-FFF2-40B4-BE49-F238E27FC236}">
                <a16:creationId xmlns:a16="http://schemas.microsoft.com/office/drawing/2014/main" id="{EB8AA617-0537-4ED7-91B6-66511A6475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66">
            <a:extLst>
              <a:ext uri="{FF2B5EF4-FFF2-40B4-BE49-F238E27FC236}">
                <a16:creationId xmlns:a16="http://schemas.microsoft.com/office/drawing/2014/main" id="{C2E8BF1F-CE61-45C5-92AC-552D23176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367639"/>
            <a:ext cx="11707367" cy="18521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39AC9521-0D4A-600D-D46D-A31A4B2F5257}"/>
              </a:ext>
            </a:extLst>
          </p:cNvPr>
          <p:cNvSpPr>
            <a:spLocks noGrp="1"/>
          </p:cNvSpPr>
          <p:nvPr>
            <p:ph type="title"/>
          </p:nvPr>
        </p:nvSpPr>
        <p:spPr>
          <a:xfrm>
            <a:off x="1069848" y="4590661"/>
            <a:ext cx="10210862" cy="1065690"/>
          </a:xfrm>
        </p:spPr>
        <p:txBody>
          <a:bodyPr vert="horz" lIns="91440" tIns="45720" rIns="91440" bIns="45720" rtlCol="0" anchor="b">
            <a:normAutofit fontScale="90000"/>
          </a:bodyPr>
          <a:lstStyle/>
          <a:p>
            <a:r>
              <a:rPr lang="en-US" sz="4600" spc="-100"/>
              <a:t>Primary Care Vs. Specialty Quality Measures (QM)</a:t>
            </a:r>
          </a:p>
        </p:txBody>
      </p:sp>
      <p:pic>
        <p:nvPicPr>
          <p:cNvPr id="4" name="Picture 3" descr="Solo journey">
            <a:extLst>
              <a:ext uri="{FF2B5EF4-FFF2-40B4-BE49-F238E27FC236}">
                <a16:creationId xmlns:a16="http://schemas.microsoft.com/office/drawing/2014/main" id="{F846B2A2-10F5-64FB-1B96-C7A4E0E0B0B2}"/>
              </a:ext>
            </a:extLst>
          </p:cNvPr>
          <p:cNvPicPr>
            <a:picLocks noChangeAspect="1"/>
          </p:cNvPicPr>
          <p:nvPr/>
        </p:nvPicPr>
        <p:blipFill>
          <a:blip r:embed="rId3"/>
          <a:srcRect t="8648" r="-4" b="774"/>
          <a:stretch>
            <a:fillRect/>
          </a:stretch>
        </p:blipFill>
        <p:spPr>
          <a:xfrm>
            <a:off x="6345803" y="405312"/>
            <a:ext cx="5346594" cy="3557016"/>
          </a:xfrm>
          <a:prstGeom prst="rect">
            <a:avLst/>
          </a:prstGeom>
        </p:spPr>
      </p:pic>
      <p:pic>
        <p:nvPicPr>
          <p:cNvPr id="7" name="Picture 6" descr="People playing on slide">
            <a:extLst>
              <a:ext uri="{FF2B5EF4-FFF2-40B4-BE49-F238E27FC236}">
                <a16:creationId xmlns:a16="http://schemas.microsoft.com/office/drawing/2014/main" id="{3B5F11DB-87D4-9785-2418-E9DAA8192AE7}"/>
              </a:ext>
            </a:extLst>
          </p:cNvPr>
          <p:cNvPicPr>
            <a:picLocks noChangeAspect="1"/>
          </p:cNvPicPr>
          <p:nvPr/>
        </p:nvPicPr>
        <p:blipFill>
          <a:blip r:embed="rId4"/>
          <a:srcRect l="1732" r="-1" b="-1"/>
          <a:stretch>
            <a:fillRect/>
          </a:stretch>
        </p:blipFill>
        <p:spPr>
          <a:xfrm>
            <a:off x="610005" y="405312"/>
            <a:ext cx="5236194" cy="3556755"/>
          </a:xfrm>
          <a:prstGeom prst="rect">
            <a:avLst/>
          </a:prstGeom>
        </p:spPr>
      </p:pic>
    </p:spTree>
    <p:extLst>
      <p:ext uri="{BB962C8B-B14F-4D97-AF65-F5344CB8AC3E}">
        <p14:creationId xmlns:p14="http://schemas.microsoft.com/office/powerpoint/2010/main" val="1550699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17157-C3E9-D204-50C4-ADB9B12A5C5F}"/>
              </a:ext>
            </a:extLst>
          </p:cNvPr>
          <p:cNvSpPr>
            <a:spLocks noGrp="1"/>
          </p:cNvSpPr>
          <p:nvPr>
            <p:ph type="title"/>
          </p:nvPr>
        </p:nvSpPr>
        <p:spPr/>
        <p:txBody>
          <a:bodyPr/>
          <a:lstStyle/>
          <a:p>
            <a:r>
              <a:rPr lang="en-US"/>
              <a:t>VBC and Specialty – It’s Not So Simple…</a:t>
            </a:r>
          </a:p>
        </p:txBody>
      </p:sp>
      <p:pic>
        <p:nvPicPr>
          <p:cNvPr id="5" name="Picture 4">
            <a:extLst>
              <a:ext uri="{FF2B5EF4-FFF2-40B4-BE49-F238E27FC236}">
                <a16:creationId xmlns:a16="http://schemas.microsoft.com/office/drawing/2014/main" id="{249E3A92-874B-7FFD-1161-61AD19871D44}"/>
              </a:ext>
            </a:extLst>
          </p:cNvPr>
          <p:cNvPicPr>
            <a:picLocks noChangeAspect="1"/>
          </p:cNvPicPr>
          <p:nvPr/>
        </p:nvPicPr>
        <p:blipFill>
          <a:blip r:embed="rId3"/>
          <a:stretch>
            <a:fillRect/>
          </a:stretch>
        </p:blipFill>
        <p:spPr>
          <a:xfrm>
            <a:off x="3594537" y="749265"/>
            <a:ext cx="7981953" cy="4975755"/>
          </a:xfrm>
          <a:prstGeom prst="rect">
            <a:avLst/>
          </a:prstGeom>
        </p:spPr>
      </p:pic>
    </p:spTree>
    <p:extLst>
      <p:ext uri="{BB962C8B-B14F-4D97-AF65-F5344CB8AC3E}">
        <p14:creationId xmlns:p14="http://schemas.microsoft.com/office/powerpoint/2010/main" val="15888501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 name="Picture 14" descr="An old lion roaring with a black background">
            <a:extLst>
              <a:ext uri="{FF2B5EF4-FFF2-40B4-BE49-F238E27FC236}">
                <a16:creationId xmlns:a16="http://schemas.microsoft.com/office/drawing/2014/main" id="{35EBD9CF-0F40-D813-7AE0-646A3AA00B2F}"/>
              </a:ext>
            </a:extLst>
          </p:cNvPr>
          <p:cNvPicPr>
            <a:picLocks noChangeAspect="1"/>
          </p:cNvPicPr>
          <p:nvPr/>
        </p:nvPicPr>
        <p:blipFill>
          <a:blip r:embed="rId3"/>
          <a:srcRect t="2658" b="12436"/>
          <a:stretch>
            <a:fillRect/>
          </a:stretch>
        </p:blipFill>
        <p:spPr>
          <a:xfrm>
            <a:off x="0" y="-18814"/>
            <a:ext cx="12191980" cy="6857990"/>
          </a:xfrm>
          <a:prstGeom prst="rect">
            <a:avLst/>
          </a:prstGeom>
        </p:spPr>
      </p:pic>
      <p:sp>
        <p:nvSpPr>
          <p:cNvPr id="16" name="Rectangle 15">
            <a:extLst>
              <a:ext uri="{FF2B5EF4-FFF2-40B4-BE49-F238E27FC236}">
                <a16:creationId xmlns:a16="http://schemas.microsoft.com/office/drawing/2014/main" id="{5A133C1E-CB83-47F3-8F35-94C2A7C58E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15F2C664-678C-6FE9-9B1B-146D41984967}"/>
              </a:ext>
            </a:extLst>
          </p:cNvPr>
          <p:cNvSpPr>
            <a:spLocks noGrp="1"/>
          </p:cNvSpPr>
          <p:nvPr>
            <p:ph type="title"/>
          </p:nvPr>
        </p:nvSpPr>
        <p:spPr>
          <a:xfrm>
            <a:off x="248055" y="1613764"/>
            <a:ext cx="2947482" cy="3363247"/>
          </a:xfrm>
        </p:spPr>
        <p:txBody>
          <a:bodyPr vert="horz" lIns="91440" tIns="45720" rIns="91440" bIns="45720" rtlCol="0" anchor="b">
            <a:normAutofit fontScale="90000"/>
          </a:bodyPr>
          <a:lstStyle/>
          <a:p>
            <a:r>
              <a:rPr lang="en-US" sz="2400"/>
              <a:t>Enter the Lion’s Den</a:t>
            </a:r>
            <a:br>
              <a:rPr lang="en-US" sz="2400"/>
            </a:br>
            <a:r>
              <a:rPr lang="en-US" sz="2400"/>
              <a:t>… and lean in…</a:t>
            </a:r>
            <a:br>
              <a:rPr lang="en-US" sz="2400"/>
            </a:br>
            <a:br>
              <a:rPr lang="en-US" sz="2400"/>
            </a:br>
            <a:r>
              <a:rPr lang="en-US" sz="2400"/>
              <a:t>“What's</a:t>
            </a:r>
            <a:r>
              <a:rPr lang="en-US" sz="2400" b="1" i="1"/>
              <a:t> YOUR </a:t>
            </a:r>
            <a:r>
              <a:rPr lang="en-US" sz="2400"/>
              <a:t>Population Health Measures have to do with me??”</a:t>
            </a:r>
            <a:br>
              <a:rPr lang="en-US" sz="2400"/>
            </a:br>
            <a:br>
              <a:rPr lang="en-US" sz="2400"/>
            </a:br>
            <a:br>
              <a:rPr lang="en-US" sz="2400"/>
            </a:br>
            <a:r>
              <a:rPr lang="en-US" sz="2400"/>
              <a:t>Population Health</a:t>
            </a:r>
            <a:r>
              <a:rPr lang="en-US" sz="2400" i="1"/>
              <a:t> is not</a:t>
            </a:r>
            <a:r>
              <a:rPr lang="en-US" sz="2400"/>
              <a:t> Defined by Location</a:t>
            </a:r>
            <a:br>
              <a:rPr lang="en-US" sz="2400"/>
            </a:br>
            <a:endParaRPr lang="en-US" sz="2400"/>
          </a:p>
        </p:txBody>
      </p:sp>
      <p:sp>
        <p:nvSpPr>
          <p:cNvPr id="4" name="TextBox 3">
            <a:extLst>
              <a:ext uri="{FF2B5EF4-FFF2-40B4-BE49-F238E27FC236}">
                <a16:creationId xmlns:a16="http://schemas.microsoft.com/office/drawing/2014/main" id="{80572316-D4BB-4BFC-E580-2403DC35AEF9}"/>
              </a:ext>
            </a:extLst>
          </p:cNvPr>
          <p:cNvSpPr txBox="1"/>
          <p:nvPr/>
        </p:nvSpPr>
        <p:spPr>
          <a:xfrm>
            <a:off x="248055" y="2868951"/>
            <a:ext cx="2947482" cy="2304933"/>
          </a:xfrm>
          <a:prstGeom prst="rect">
            <a:avLst/>
          </a:prstGeom>
        </p:spPr>
        <p:txBody>
          <a:bodyPr vert="horz" lIns="91440" tIns="45720" rIns="91440" bIns="45720" rtlCol="0" anchor="t">
            <a:normAutofit/>
          </a:bodyPr>
          <a:lstStyle/>
          <a:p>
            <a:pPr marL="342900" indent="-182880" defTabSz="914400">
              <a:lnSpc>
                <a:spcPct val="90000"/>
              </a:lnSpc>
              <a:spcAft>
                <a:spcPts val="600"/>
              </a:spcAft>
              <a:buClr>
                <a:schemeClr val="accent1"/>
              </a:buClr>
              <a:buFont typeface="Wingdings 2" pitchFamily="18" charset="2"/>
              <a:buChar char=""/>
            </a:pPr>
            <a:endParaRPr lang="en-US" sz="1600">
              <a:solidFill>
                <a:srgbClr val="FFFFFF"/>
              </a:solidFill>
            </a:endParaRPr>
          </a:p>
          <a:p>
            <a:pPr marL="342900" indent="-182880" defTabSz="914400">
              <a:lnSpc>
                <a:spcPct val="90000"/>
              </a:lnSpc>
              <a:spcAft>
                <a:spcPts val="600"/>
              </a:spcAft>
              <a:buClr>
                <a:schemeClr val="accent1"/>
              </a:buClr>
              <a:buFont typeface="Wingdings 2" pitchFamily="18" charset="2"/>
              <a:buChar char=""/>
            </a:pPr>
            <a:endParaRPr lang="en-US" sz="1600">
              <a:solidFill>
                <a:srgbClr val="FFFFFF"/>
              </a:solidFill>
            </a:endParaRPr>
          </a:p>
        </p:txBody>
      </p:sp>
      <p:sp>
        <p:nvSpPr>
          <p:cNvPr id="17" name="Rectangle 16">
            <a:extLst>
              <a:ext uri="{FF2B5EF4-FFF2-40B4-BE49-F238E27FC236}">
                <a16:creationId xmlns:a16="http://schemas.microsoft.com/office/drawing/2014/main" id="{289E943A-225D-44B1-B345-D7FDBA43C1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39813487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43DB5-0C03-A61D-7FA8-4B8ED0C32813}"/>
              </a:ext>
            </a:extLst>
          </p:cNvPr>
          <p:cNvSpPr>
            <a:spLocks noGrp="1"/>
          </p:cNvSpPr>
          <p:nvPr>
            <p:ph type="title"/>
          </p:nvPr>
        </p:nvSpPr>
        <p:spPr/>
        <p:txBody>
          <a:bodyPr>
            <a:normAutofit/>
          </a:bodyPr>
          <a:lstStyle/>
          <a:p>
            <a:br>
              <a:rPr lang="en-US"/>
            </a:br>
            <a:br>
              <a:rPr lang="en-US" sz="3100"/>
            </a:br>
            <a:br>
              <a:rPr lang="en-US" sz="3100"/>
            </a:br>
            <a:r>
              <a:rPr lang="en-US" sz="3100"/>
              <a:t>…</a:t>
            </a:r>
            <a:r>
              <a:rPr lang="en-US" sz="3100" b="1" i="1"/>
              <a:t>A Real Conversation…</a:t>
            </a:r>
            <a:br>
              <a:rPr lang="en-US" sz="3100"/>
            </a:br>
            <a:br>
              <a:rPr lang="en-US" sz="3100"/>
            </a:br>
            <a:r>
              <a:rPr lang="en-US" sz="3100"/>
              <a:t>Getting to “Yes…”</a:t>
            </a:r>
            <a:br>
              <a:rPr lang="en-US"/>
            </a:br>
            <a:br>
              <a:rPr lang="en-US"/>
            </a:br>
            <a:endParaRPr lang="en-US"/>
          </a:p>
        </p:txBody>
      </p:sp>
      <p:sp>
        <p:nvSpPr>
          <p:cNvPr id="5" name="TextBox 4">
            <a:extLst>
              <a:ext uri="{FF2B5EF4-FFF2-40B4-BE49-F238E27FC236}">
                <a16:creationId xmlns:a16="http://schemas.microsoft.com/office/drawing/2014/main" id="{8F04A558-A145-68F1-9DD5-1CE73365D213}"/>
              </a:ext>
            </a:extLst>
          </p:cNvPr>
          <p:cNvSpPr txBox="1"/>
          <p:nvPr/>
        </p:nvSpPr>
        <p:spPr>
          <a:xfrm>
            <a:off x="3719945" y="1123837"/>
            <a:ext cx="7724289" cy="3970318"/>
          </a:xfrm>
          <a:prstGeom prst="rect">
            <a:avLst/>
          </a:prstGeom>
          <a:noFill/>
        </p:spPr>
        <p:txBody>
          <a:bodyPr wrap="square">
            <a:spAutoFit/>
          </a:bodyPr>
          <a:lstStyle/>
          <a:p>
            <a:r>
              <a:rPr lang="en-US" sz="2400" b="1"/>
              <a:t>Me: </a:t>
            </a:r>
            <a:r>
              <a:rPr lang="en-US"/>
              <a:t>…the same patients with those “population health quality measures”, are the same patients going to surgery for CABG, Lung Cancer Resections, Bariatric Surgeries…</a:t>
            </a:r>
            <a:r>
              <a:rPr lang="en-US" i="1"/>
              <a:t>Population Health is not defined by location…</a:t>
            </a:r>
          </a:p>
          <a:p>
            <a:endParaRPr lang="en-US"/>
          </a:p>
          <a:p>
            <a:r>
              <a:rPr lang="en-US"/>
              <a:t>Today’s reimbursement model from Payers and CMS – mean we have to pull together…</a:t>
            </a:r>
            <a:r>
              <a:rPr lang="en-US" b="1"/>
              <a:t>this is an all hands-on deck time…and we need your help to support the organization…”</a:t>
            </a:r>
          </a:p>
          <a:p>
            <a:endParaRPr lang="en-US" b="1"/>
          </a:p>
          <a:p>
            <a:r>
              <a:rPr lang="en-US" sz="2400" b="1"/>
              <a:t>Provider: </a:t>
            </a:r>
            <a:r>
              <a:rPr lang="en-US"/>
              <a:t>Long pause... “Ok, get me the data, and how of much is at stake on this…no one has ever been able to tell me anything…”</a:t>
            </a:r>
          </a:p>
          <a:p>
            <a:endParaRPr lang="en-US"/>
          </a:p>
          <a:p>
            <a:r>
              <a:rPr lang="en-US" sz="2400" b="1"/>
              <a:t>Me: </a:t>
            </a:r>
            <a:r>
              <a:rPr lang="en-US"/>
              <a:t>“you bet…would you be willing to be a physician champion to look over the data with us…”</a:t>
            </a:r>
          </a:p>
        </p:txBody>
      </p:sp>
    </p:spTree>
    <p:extLst>
      <p:ext uri="{BB962C8B-B14F-4D97-AF65-F5344CB8AC3E}">
        <p14:creationId xmlns:p14="http://schemas.microsoft.com/office/powerpoint/2010/main" val="17779707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A016A-92BD-DC43-2BA8-C9B3754155D4}"/>
              </a:ext>
            </a:extLst>
          </p:cNvPr>
          <p:cNvSpPr>
            <a:spLocks noGrp="1"/>
          </p:cNvSpPr>
          <p:nvPr>
            <p:ph type="title"/>
          </p:nvPr>
        </p:nvSpPr>
        <p:spPr/>
        <p:txBody>
          <a:bodyPr>
            <a:normAutofit/>
          </a:bodyPr>
          <a:lstStyle/>
          <a:p>
            <a:br>
              <a:rPr lang="en-US" sz="2400"/>
            </a:br>
            <a:r>
              <a:rPr lang="en-US" sz="2400"/>
              <a:t>“</a:t>
            </a:r>
            <a:r>
              <a:rPr lang="en-US" sz="2400" i="1" u="sng"/>
              <a:t>Where are </a:t>
            </a:r>
            <a:r>
              <a:rPr lang="en-US" sz="2400" b="1" i="1" u="sng"/>
              <a:t>we now – what’s at stake</a:t>
            </a:r>
            <a:r>
              <a:rPr lang="en-US" sz="2400" i="1"/>
              <a:t>??”</a:t>
            </a:r>
            <a:br>
              <a:rPr lang="en-US" sz="2400"/>
            </a:br>
            <a:br>
              <a:rPr lang="en-US" sz="2400"/>
            </a:br>
            <a:r>
              <a:rPr lang="en-US" sz="2400"/>
              <a:t>Be ready to have</a:t>
            </a:r>
            <a:br>
              <a:rPr lang="en-US" sz="2400"/>
            </a:br>
            <a:r>
              <a:rPr lang="en-US" sz="2400" i="1"/>
              <a:t> “The Talk”</a:t>
            </a:r>
            <a:br>
              <a:rPr lang="en-US" sz="2400" i="1"/>
            </a:br>
            <a:br>
              <a:rPr lang="en-US" sz="2400"/>
            </a:br>
            <a:br>
              <a:rPr lang="en-US" sz="2400"/>
            </a:br>
            <a:br>
              <a:rPr lang="en-US" sz="2400"/>
            </a:br>
            <a:br>
              <a:rPr lang="en-US" sz="2400"/>
            </a:br>
            <a:endParaRPr lang="en-US" sz="2400" b="1" i="1"/>
          </a:p>
        </p:txBody>
      </p:sp>
      <p:pic>
        <p:nvPicPr>
          <p:cNvPr id="13" name="Picture 12">
            <a:extLst>
              <a:ext uri="{FF2B5EF4-FFF2-40B4-BE49-F238E27FC236}">
                <a16:creationId xmlns:a16="http://schemas.microsoft.com/office/drawing/2014/main" id="{3EE67543-F548-9C63-002A-C6BB721E62E1}"/>
              </a:ext>
            </a:extLst>
          </p:cNvPr>
          <p:cNvPicPr>
            <a:picLocks noChangeAspect="1"/>
          </p:cNvPicPr>
          <p:nvPr/>
        </p:nvPicPr>
        <p:blipFill>
          <a:blip r:embed="rId3"/>
          <a:stretch>
            <a:fillRect/>
          </a:stretch>
        </p:blipFill>
        <p:spPr>
          <a:xfrm>
            <a:off x="1563404" y="1200376"/>
            <a:ext cx="9793047" cy="582126"/>
          </a:xfrm>
          <a:prstGeom prst="rect">
            <a:avLst/>
          </a:prstGeom>
          <a:ln w="34925">
            <a:solidFill>
              <a:schemeClr val="tx1"/>
            </a:solidFill>
          </a:ln>
        </p:spPr>
      </p:pic>
      <p:pic>
        <p:nvPicPr>
          <p:cNvPr id="24" name="Picture 23">
            <a:extLst>
              <a:ext uri="{FF2B5EF4-FFF2-40B4-BE49-F238E27FC236}">
                <a16:creationId xmlns:a16="http://schemas.microsoft.com/office/drawing/2014/main" id="{06E0161F-063D-64B1-B451-57E6923AE093}"/>
              </a:ext>
            </a:extLst>
          </p:cNvPr>
          <p:cNvPicPr>
            <a:picLocks noChangeAspect="1"/>
          </p:cNvPicPr>
          <p:nvPr/>
        </p:nvPicPr>
        <p:blipFill>
          <a:blip r:embed="rId4"/>
          <a:stretch>
            <a:fillRect/>
          </a:stretch>
        </p:blipFill>
        <p:spPr>
          <a:xfrm>
            <a:off x="2580202" y="3166880"/>
            <a:ext cx="8776249" cy="993865"/>
          </a:xfrm>
          <a:prstGeom prst="rect">
            <a:avLst/>
          </a:prstGeom>
        </p:spPr>
      </p:pic>
      <p:pic>
        <p:nvPicPr>
          <p:cNvPr id="26" name="Picture 25" descr="A picture containing clock, meter&#10;&#10;Description automatically generated">
            <a:extLst>
              <a:ext uri="{FF2B5EF4-FFF2-40B4-BE49-F238E27FC236}">
                <a16:creationId xmlns:a16="http://schemas.microsoft.com/office/drawing/2014/main" id="{8A98A01D-1C12-1E6A-9E8B-EA2C69ED5B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087149" y="2867487"/>
            <a:ext cx="675468" cy="675467"/>
          </a:xfrm>
          <a:prstGeom prst="rect">
            <a:avLst/>
          </a:prstGeom>
        </p:spPr>
      </p:pic>
      <p:sp>
        <p:nvSpPr>
          <p:cNvPr id="4" name="Oval 3">
            <a:extLst>
              <a:ext uri="{FF2B5EF4-FFF2-40B4-BE49-F238E27FC236}">
                <a16:creationId xmlns:a16="http://schemas.microsoft.com/office/drawing/2014/main" id="{D7649D4B-8203-A859-1A32-5AA52B91103F}"/>
              </a:ext>
            </a:extLst>
          </p:cNvPr>
          <p:cNvSpPr/>
          <p:nvPr/>
        </p:nvSpPr>
        <p:spPr>
          <a:xfrm>
            <a:off x="2322286" y="2441167"/>
            <a:ext cx="9616795" cy="2406602"/>
          </a:xfrm>
          <a:prstGeom prst="ellipse">
            <a:avLst/>
          </a:prstGeom>
          <a:noFill/>
          <a:ln w="762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a:extLst>
              <a:ext uri="{FF2B5EF4-FFF2-40B4-BE49-F238E27FC236}">
                <a16:creationId xmlns:a16="http://schemas.microsoft.com/office/drawing/2014/main" id="{ADA86569-08E4-EDFE-A26C-E7BF1AF68D62}"/>
              </a:ext>
            </a:extLst>
          </p:cNvPr>
          <p:cNvCxnSpPr>
            <a:cxnSpLocks/>
            <a:endCxn id="4" idx="0"/>
          </p:cNvCxnSpPr>
          <p:nvPr/>
        </p:nvCxnSpPr>
        <p:spPr>
          <a:xfrm flipH="1">
            <a:off x="7130684" y="1782502"/>
            <a:ext cx="4225767" cy="65866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37A7BD09-5D27-D0B4-804B-136A0C5F9584}"/>
              </a:ext>
            </a:extLst>
          </p:cNvPr>
          <p:cNvCxnSpPr>
            <a:cxnSpLocks/>
          </p:cNvCxnSpPr>
          <p:nvPr/>
        </p:nvCxnSpPr>
        <p:spPr>
          <a:xfrm>
            <a:off x="11345247" y="1749455"/>
            <a:ext cx="593834" cy="176267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Arrow: Right 2">
            <a:extLst>
              <a:ext uri="{FF2B5EF4-FFF2-40B4-BE49-F238E27FC236}">
                <a16:creationId xmlns:a16="http://schemas.microsoft.com/office/drawing/2014/main" id="{178D36A3-5D3A-CC4B-541F-0DE58695EAFF}"/>
              </a:ext>
            </a:extLst>
          </p:cNvPr>
          <p:cNvSpPr/>
          <p:nvPr/>
        </p:nvSpPr>
        <p:spPr>
          <a:xfrm rot="20197486">
            <a:off x="6263148" y="4778479"/>
            <a:ext cx="3773714" cy="412954"/>
          </a:xfrm>
          <a:prstGeom prst="rightArrow">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C00000"/>
              </a:solidFill>
            </a:endParaRPr>
          </a:p>
        </p:txBody>
      </p:sp>
      <p:cxnSp>
        <p:nvCxnSpPr>
          <p:cNvPr id="7" name="Straight Arrow Connector 6">
            <a:extLst>
              <a:ext uri="{FF2B5EF4-FFF2-40B4-BE49-F238E27FC236}">
                <a16:creationId xmlns:a16="http://schemas.microsoft.com/office/drawing/2014/main" id="{516FD4E1-8AA9-0356-C743-BCC0DFAE1B73}"/>
              </a:ext>
            </a:extLst>
          </p:cNvPr>
          <p:cNvCxnSpPr>
            <a:cxnSpLocks/>
          </p:cNvCxnSpPr>
          <p:nvPr/>
        </p:nvCxnSpPr>
        <p:spPr>
          <a:xfrm flipH="1">
            <a:off x="6606463" y="496111"/>
            <a:ext cx="319152" cy="554568"/>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4924ACE7-568E-1940-8905-3E3A7B4A8B9E}"/>
              </a:ext>
            </a:extLst>
          </p:cNvPr>
          <p:cNvCxnSpPr>
            <a:cxnSpLocks/>
          </p:cNvCxnSpPr>
          <p:nvPr/>
        </p:nvCxnSpPr>
        <p:spPr>
          <a:xfrm flipH="1">
            <a:off x="5268684" y="496111"/>
            <a:ext cx="384469" cy="554568"/>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A0AEEDF0-9B13-BA8D-AB38-185F0DCDEB7F}"/>
              </a:ext>
            </a:extLst>
          </p:cNvPr>
          <p:cNvCxnSpPr>
            <a:cxnSpLocks/>
          </p:cNvCxnSpPr>
          <p:nvPr/>
        </p:nvCxnSpPr>
        <p:spPr>
          <a:xfrm flipH="1">
            <a:off x="11079804" y="496111"/>
            <a:ext cx="369651" cy="554568"/>
          </a:xfrm>
          <a:prstGeom prst="straightConnector1">
            <a:avLst/>
          </a:prstGeom>
          <a:ln w="539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1B2A2A75-43B5-9CDA-D05D-D8714194CBE6}"/>
              </a:ext>
            </a:extLst>
          </p:cNvPr>
          <p:cNvCxnSpPr>
            <a:cxnSpLocks/>
          </p:cNvCxnSpPr>
          <p:nvPr/>
        </p:nvCxnSpPr>
        <p:spPr>
          <a:xfrm flipH="1">
            <a:off x="9854119" y="582593"/>
            <a:ext cx="321013" cy="468086"/>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291960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3EBA3-08A5-6B4D-9CF0-55868A66F6B9}"/>
              </a:ext>
            </a:extLst>
          </p:cNvPr>
          <p:cNvSpPr>
            <a:spLocks noGrp="1"/>
          </p:cNvSpPr>
          <p:nvPr>
            <p:ph type="title"/>
          </p:nvPr>
        </p:nvSpPr>
        <p:spPr/>
        <p:txBody>
          <a:bodyPr>
            <a:normAutofit/>
          </a:bodyPr>
          <a:lstStyle/>
          <a:p>
            <a:r>
              <a:rPr lang="en-US" sz="2400"/>
              <a:t>“…There’s no </a:t>
            </a:r>
            <a:r>
              <a:rPr lang="en-US" sz="2400" i="1"/>
              <a:t>value</a:t>
            </a:r>
            <a:r>
              <a:rPr lang="en-US" sz="2400"/>
              <a:t> in a DC Summary in 24hr...”</a:t>
            </a:r>
            <a:br>
              <a:rPr lang="en-US" sz="2400"/>
            </a:br>
            <a:br>
              <a:rPr lang="en-US" sz="2400"/>
            </a:br>
            <a:r>
              <a:rPr lang="en-US" sz="2400"/>
              <a:t>Care Coordination = VBC-D/Population Health Management</a:t>
            </a:r>
            <a:br>
              <a:rPr lang="en-US" sz="2400"/>
            </a:br>
            <a:br>
              <a:rPr lang="en-US" sz="2400"/>
            </a:br>
            <a:r>
              <a:rPr lang="en-US" sz="2400"/>
              <a:t>Better Health Outcomes, Improved Patient Experience</a:t>
            </a:r>
          </a:p>
        </p:txBody>
      </p:sp>
      <p:sp>
        <p:nvSpPr>
          <p:cNvPr id="4" name="TextBox 3">
            <a:extLst>
              <a:ext uri="{FF2B5EF4-FFF2-40B4-BE49-F238E27FC236}">
                <a16:creationId xmlns:a16="http://schemas.microsoft.com/office/drawing/2014/main" id="{8F15C6DA-1C2F-42C1-0D63-6915E62C7F7D}"/>
              </a:ext>
            </a:extLst>
          </p:cNvPr>
          <p:cNvSpPr txBox="1"/>
          <p:nvPr/>
        </p:nvSpPr>
        <p:spPr>
          <a:xfrm>
            <a:off x="4486541" y="1948441"/>
            <a:ext cx="5366759" cy="3139321"/>
          </a:xfrm>
          <a:prstGeom prst="rect">
            <a:avLst/>
          </a:prstGeom>
          <a:noFill/>
        </p:spPr>
        <p:txBody>
          <a:bodyPr wrap="square" lIns="91440" tIns="45720" rIns="91440" bIns="45720" rtlCol="0" anchor="t">
            <a:spAutoFit/>
          </a:bodyPr>
          <a:lstStyle/>
          <a:p>
            <a:r>
              <a:rPr lang="en-US"/>
              <a:t>Specialty Examples:</a:t>
            </a:r>
          </a:p>
          <a:p>
            <a:pPr marL="285750" indent="-285750">
              <a:buFont typeface="Arial" panose="020B0604020202020204" pitchFamily="34" charset="0"/>
              <a:buChar char="•"/>
            </a:pPr>
            <a:r>
              <a:rPr lang="en-US" b="1" i="1"/>
              <a:t>Discharge Summary in 24 hours of DC</a:t>
            </a:r>
          </a:p>
          <a:p>
            <a:pPr marL="285750" indent="-285750">
              <a:buFont typeface="Arial" panose="020B0604020202020204" pitchFamily="34" charset="0"/>
              <a:buChar char="•"/>
            </a:pPr>
            <a:r>
              <a:rPr lang="en-US"/>
              <a:t>Medication Reconciliations Post Discharge</a:t>
            </a:r>
          </a:p>
          <a:p>
            <a:pPr marL="285750" indent="-285750">
              <a:buFont typeface="Arial" panose="020B0604020202020204" pitchFamily="34" charset="0"/>
              <a:buChar char="•"/>
            </a:pPr>
            <a:r>
              <a:rPr lang="en-US"/>
              <a:t>Patient Experience</a:t>
            </a:r>
          </a:p>
          <a:p>
            <a:pPr marL="285750" indent="-285750">
              <a:buFont typeface="Arial" panose="020B0604020202020204" pitchFamily="34" charset="0"/>
              <a:buChar char="•"/>
            </a:pPr>
            <a:r>
              <a:rPr lang="en-US"/>
              <a:t>Access/Visits in 7 &amp; 14 Days</a:t>
            </a:r>
          </a:p>
          <a:p>
            <a:pPr marL="285750" indent="-285750">
              <a:buFont typeface="Arial" panose="020B0604020202020204" pitchFamily="34" charset="0"/>
              <a:buChar char="•"/>
            </a:pPr>
            <a:r>
              <a:rPr lang="en-US"/>
              <a:t>Chronic Condition Capture (RAF/HCC) Education</a:t>
            </a:r>
          </a:p>
          <a:p>
            <a:pPr marL="285750" indent="-285750">
              <a:buFont typeface="Arial" panose="020B0604020202020204" pitchFamily="34" charset="0"/>
              <a:buChar char="•"/>
            </a:pPr>
            <a:r>
              <a:rPr lang="en-US"/>
              <a:t>Diagnosis Related Group (DRG) Education</a:t>
            </a:r>
          </a:p>
          <a:p>
            <a:pPr marL="285750" indent="-285750">
              <a:buFont typeface="Arial" panose="020B0604020202020204" pitchFamily="34" charset="0"/>
              <a:buChar char="•"/>
            </a:pPr>
            <a:r>
              <a:rPr lang="en-US"/>
              <a:t>Medication Fill Behavior &gt;90 days, 3x wt.</a:t>
            </a:r>
          </a:p>
          <a:p>
            <a:pPr marL="285750" indent="-285750">
              <a:buFont typeface="Arial" panose="020B0604020202020204" pitchFamily="34" charset="0"/>
              <a:buChar char="•"/>
            </a:pPr>
            <a:r>
              <a:rPr lang="en-US"/>
              <a:t>Specialty Focused Quality Improvement</a:t>
            </a:r>
          </a:p>
          <a:p>
            <a:pPr marL="742950" lvl="1" indent="-285750">
              <a:buFont typeface="Arial" panose="020B0604020202020204" pitchFamily="34" charset="0"/>
              <a:buChar char="•"/>
            </a:pPr>
            <a:r>
              <a:rPr lang="en-US"/>
              <a:t>Launch Education “Grand Rounds”</a:t>
            </a:r>
          </a:p>
          <a:p>
            <a:endParaRPr lang="en-US"/>
          </a:p>
        </p:txBody>
      </p:sp>
      <p:sp>
        <p:nvSpPr>
          <p:cNvPr id="3" name="TextBox 2">
            <a:extLst>
              <a:ext uri="{FF2B5EF4-FFF2-40B4-BE49-F238E27FC236}">
                <a16:creationId xmlns:a16="http://schemas.microsoft.com/office/drawing/2014/main" id="{30A57F83-A1E5-A0F4-3EDC-4FBCC33FD6EA}"/>
              </a:ext>
            </a:extLst>
          </p:cNvPr>
          <p:cNvSpPr txBox="1"/>
          <p:nvPr/>
        </p:nvSpPr>
        <p:spPr>
          <a:xfrm>
            <a:off x="2649503" y="611089"/>
            <a:ext cx="2452678" cy="369332"/>
          </a:xfrm>
          <a:prstGeom prst="rect">
            <a:avLst/>
          </a:prstGeom>
          <a:solidFill>
            <a:schemeClr val="bg2"/>
          </a:solidFill>
        </p:spPr>
        <p:txBody>
          <a:bodyPr wrap="square" lIns="91440" tIns="45720" rIns="91440" bIns="45720" rtlCol="0" anchor="t">
            <a:spAutoFit/>
          </a:bodyPr>
          <a:lstStyle/>
          <a:p>
            <a:r>
              <a:rPr lang="en-US" b="1" i="1"/>
              <a:t>Hashing out Details…</a:t>
            </a:r>
          </a:p>
        </p:txBody>
      </p:sp>
    </p:spTree>
    <p:extLst>
      <p:ext uri="{BB962C8B-B14F-4D97-AF65-F5344CB8AC3E}">
        <p14:creationId xmlns:p14="http://schemas.microsoft.com/office/powerpoint/2010/main" val="14705831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B8424AB-D56B-4256-866A-5B54DE93C2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8" name="Rectangle 17">
            <a:extLst>
              <a:ext uri="{FF2B5EF4-FFF2-40B4-BE49-F238E27FC236}">
                <a16:creationId xmlns:a16="http://schemas.microsoft.com/office/drawing/2014/main" id="{FC999C28-AD33-4EB7-A5F1-C06D10A5FD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19" name="Rectangle 18">
            <a:extLst>
              <a:ext uri="{FF2B5EF4-FFF2-40B4-BE49-F238E27FC236}">
                <a16:creationId xmlns:a16="http://schemas.microsoft.com/office/drawing/2014/main" id="{0864E5C9-52C9-4572-AC75-548B9B9C2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45CC6500-4DBD-4C34-BC14-2387FB483B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F08C82A0-692C-DA9C-315F-F625E9D0765C}"/>
              </a:ext>
            </a:extLst>
          </p:cNvPr>
          <p:cNvSpPr>
            <a:spLocks noGrp="1"/>
          </p:cNvSpPr>
          <p:nvPr>
            <p:ph type="title"/>
          </p:nvPr>
        </p:nvSpPr>
        <p:spPr>
          <a:xfrm>
            <a:off x="589152" y="1981199"/>
            <a:ext cx="3258688" cy="2392905"/>
          </a:xfrm>
        </p:spPr>
        <p:txBody>
          <a:bodyPr vert="horz" lIns="91440" tIns="45720" rIns="91440" bIns="45720" rtlCol="0" anchor="b">
            <a:normAutofit fontScale="90000"/>
          </a:bodyPr>
          <a:lstStyle/>
          <a:p>
            <a:br>
              <a:rPr lang="en-US" sz="2800" spc="-100"/>
            </a:br>
            <a:r>
              <a:rPr lang="en-US" sz="2800" b="1" i="1" spc="-100"/>
              <a:t>Esprit de Corps...</a:t>
            </a:r>
            <a:br>
              <a:rPr lang="en-US" sz="2800" b="1" i="1" spc="-100"/>
            </a:br>
            <a:br>
              <a:rPr lang="en-US" sz="2800" spc="-100"/>
            </a:br>
            <a:r>
              <a:rPr lang="en-US" sz="2800" b="1" i="1" spc="-100"/>
              <a:t>OK!…We’re In!! </a:t>
            </a:r>
            <a:br>
              <a:rPr lang="en-US" sz="2800" b="1" i="1" spc="-100"/>
            </a:br>
            <a:br>
              <a:rPr lang="en-US" sz="2800" b="1" i="1" spc="-100"/>
            </a:br>
            <a:r>
              <a:rPr lang="en-US" sz="2800" b="1" i="1" spc="-100"/>
              <a:t>We got this…</a:t>
            </a:r>
            <a:br>
              <a:rPr lang="en-US" sz="2800" spc="-100"/>
            </a:br>
            <a:endParaRPr lang="en-US" sz="2800" spc="-100"/>
          </a:p>
        </p:txBody>
      </p:sp>
      <p:pic>
        <p:nvPicPr>
          <p:cNvPr id="3" name="Picture 2" descr="Football team celebrating">
            <a:extLst>
              <a:ext uri="{FF2B5EF4-FFF2-40B4-BE49-F238E27FC236}">
                <a16:creationId xmlns:a16="http://schemas.microsoft.com/office/drawing/2014/main" id="{3AAD2CFB-ED97-8566-239D-E64E4B19B8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20640" y="1323725"/>
            <a:ext cx="6367271" cy="4202398"/>
          </a:xfrm>
          <a:prstGeom prst="rect">
            <a:avLst/>
          </a:prstGeom>
        </p:spPr>
      </p:pic>
      <p:sp>
        <p:nvSpPr>
          <p:cNvPr id="16" name="Rectangle 15">
            <a:extLst>
              <a:ext uri="{FF2B5EF4-FFF2-40B4-BE49-F238E27FC236}">
                <a16:creationId xmlns:a16="http://schemas.microsoft.com/office/drawing/2014/main" id="{4E34A3B6-BAD2-4156-BDC6-4736248BF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6642865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8D91A-115C-0B28-B1BF-F029F6716B93}"/>
              </a:ext>
            </a:extLst>
          </p:cNvPr>
          <p:cNvSpPr>
            <a:spLocks noGrp="1"/>
          </p:cNvSpPr>
          <p:nvPr>
            <p:ph type="title"/>
          </p:nvPr>
        </p:nvSpPr>
        <p:spPr/>
        <p:txBody>
          <a:bodyPr/>
          <a:lstStyle/>
          <a:p>
            <a:r>
              <a:rPr lang="en-US"/>
              <a:t>YES!!!</a:t>
            </a:r>
          </a:p>
        </p:txBody>
      </p:sp>
      <p:sp>
        <p:nvSpPr>
          <p:cNvPr id="4" name="TextBox 3">
            <a:extLst>
              <a:ext uri="{FF2B5EF4-FFF2-40B4-BE49-F238E27FC236}">
                <a16:creationId xmlns:a16="http://schemas.microsoft.com/office/drawing/2014/main" id="{AAB7D910-51EB-1116-CE5E-B6BCAE81E473}"/>
              </a:ext>
            </a:extLst>
          </p:cNvPr>
          <p:cNvSpPr txBox="1"/>
          <p:nvPr/>
        </p:nvSpPr>
        <p:spPr>
          <a:xfrm>
            <a:off x="5246914" y="2427514"/>
            <a:ext cx="4187018" cy="461665"/>
          </a:xfrm>
          <a:prstGeom prst="rect">
            <a:avLst/>
          </a:prstGeom>
          <a:noFill/>
        </p:spPr>
        <p:txBody>
          <a:bodyPr wrap="square" rtlCol="0">
            <a:spAutoFit/>
          </a:bodyPr>
          <a:lstStyle/>
          <a:p>
            <a:r>
              <a:rPr lang="en-US" sz="2400">
                <a:solidFill>
                  <a:schemeClr val="tx2"/>
                </a:solidFill>
              </a:rPr>
              <a:t>…A </a:t>
            </a:r>
            <a:r>
              <a:rPr lang="en-US" sz="2400" b="1" i="1">
                <a:solidFill>
                  <a:schemeClr val="tx2"/>
                </a:solidFill>
              </a:rPr>
              <a:t>Major</a:t>
            </a:r>
            <a:r>
              <a:rPr lang="en-US" sz="2400">
                <a:solidFill>
                  <a:schemeClr val="tx2"/>
                </a:solidFill>
              </a:rPr>
              <a:t> Turning Point….</a:t>
            </a:r>
          </a:p>
        </p:txBody>
      </p:sp>
    </p:spTree>
    <p:extLst>
      <p:ext uri="{BB962C8B-B14F-4D97-AF65-F5344CB8AC3E}">
        <p14:creationId xmlns:p14="http://schemas.microsoft.com/office/powerpoint/2010/main" val="14059794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8424AB-D56B-4256-866A-5B54DE93C2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2" name="Rectangle 11">
            <a:extLst>
              <a:ext uri="{FF2B5EF4-FFF2-40B4-BE49-F238E27FC236}">
                <a16:creationId xmlns:a16="http://schemas.microsoft.com/office/drawing/2014/main" id="{FC999C28-AD33-4EB7-A5F1-C06D10A5FD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14" name="Rectangle 13">
            <a:extLst>
              <a:ext uri="{FF2B5EF4-FFF2-40B4-BE49-F238E27FC236}">
                <a16:creationId xmlns:a16="http://schemas.microsoft.com/office/drawing/2014/main" id="{9203ABB4-7E2A-4248-9FE7-4A419AFF2F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126970D-C1E5-4FB1-84E8-86CB9CED1C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367639"/>
            <a:ext cx="11707367" cy="18521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F2DCCAF0-9FFA-9F15-445B-A2C8E7CC5481}"/>
              </a:ext>
            </a:extLst>
          </p:cNvPr>
          <p:cNvSpPr>
            <a:spLocks noGrp="1"/>
          </p:cNvSpPr>
          <p:nvPr>
            <p:ph type="title"/>
          </p:nvPr>
        </p:nvSpPr>
        <p:spPr>
          <a:xfrm>
            <a:off x="203200" y="4590661"/>
            <a:ext cx="11077510" cy="1065690"/>
          </a:xfrm>
        </p:spPr>
        <p:txBody>
          <a:bodyPr vert="horz" lIns="91440" tIns="45720" rIns="91440" bIns="45720" rtlCol="0" anchor="b">
            <a:normAutofit/>
          </a:bodyPr>
          <a:lstStyle/>
          <a:p>
            <a:pPr algn="ctr"/>
            <a:r>
              <a:rPr lang="en-US" sz="3200" spc="-100"/>
              <a:t>Create the Playbook with Our Top Medical Directors Across all Service Lines</a:t>
            </a:r>
          </a:p>
        </p:txBody>
      </p:sp>
      <p:pic>
        <p:nvPicPr>
          <p:cNvPr id="5" name="Picture 4">
            <a:extLst>
              <a:ext uri="{FF2B5EF4-FFF2-40B4-BE49-F238E27FC236}">
                <a16:creationId xmlns:a16="http://schemas.microsoft.com/office/drawing/2014/main" id="{EA1CEAB7-56B4-089B-C64E-422990ECC5DB}"/>
              </a:ext>
            </a:extLst>
          </p:cNvPr>
          <p:cNvPicPr>
            <a:picLocks noChangeAspect="1"/>
          </p:cNvPicPr>
          <p:nvPr/>
        </p:nvPicPr>
        <p:blipFill>
          <a:blip r:embed="rId2"/>
          <a:stretch>
            <a:fillRect/>
          </a:stretch>
        </p:blipFill>
        <p:spPr>
          <a:xfrm>
            <a:off x="353292" y="494522"/>
            <a:ext cx="11354076" cy="3536975"/>
          </a:xfrm>
          <a:prstGeom prst="rect">
            <a:avLst/>
          </a:prstGeom>
        </p:spPr>
      </p:pic>
    </p:spTree>
    <p:extLst>
      <p:ext uri="{BB962C8B-B14F-4D97-AF65-F5344CB8AC3E}">
        <p14:creationId xmlns:p14="http://schemas.microsoft.com/office/powerpoint/2010/main" val="24155075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DB8424AB-D56B-4256-866A-5B54DE93C2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7" name="Rectangle 46">
            <a:extLst>
              <a:ext uri="{FF2B5EF4-FFF2-40B4-BE49-F238E27FC236}">
                <a16:creationId xmlns:a16="http://schemas.microsoft.com/office/drawing/2014/main" id="{FC999C28-AD33-4EB7-A5F1-C06D10A5FD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48" name="Rectangle 47">
            <a:extLst>
              <a:ext uri="{FF2B5EF4-FFF2-40B4-BE49-F238E27FC236}">
                <a16:creationId xmlns:a16="http://schemas.microsoft.com/office/drawing/2014/main" id="{0864E5C9-52C9-4572-AC75-548B9B9C2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45CC6500-4DBD-4C34-BC14-2387FB483B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17771827-204E-23D2-0939-7622D0EF65EE}"/>
              </a:ext>
            </a:extLst>
          </p:cNvPr>
          <p:cNvSpPr>
            <a:spLocks noGrp="1"/>
          </p:cNvSpPr>
          <p:nvPr>
            <p:ph type="title"/>
          </p:nvPr>
        </p:nvSpPr>
        <p:spPr>
          <a:xfrm>
            <a:off x="407489" y="1099611"/>
            <a:ext cx="3827251" cy="4649633"/>
          </a:xfrm>
        </p:spPr>
        <p:txBody>
          <a:bodyPr vert="horz" lIns="91440" tIns="45720" rIns="91440" bIns="45720" rtlCol="0" anchor="b">
            <a:normAutofit fontScale="90000"/>
          </a:bodyPr>
          <a:lstStyle/>
          <a:p>
            <a:br>
              <a:rPr lang="en-US" sz="2700" i="1" spc="-100"/>
            </a:br>
            <a:r>
              <a:rPr lang="en-US" sz="2700" i="1" spc="-100"/>
              <a:t>Our Biggest Naysayers, Became Our Biggest Allies…Getting to Yes…</a:t>
            </a:r>
            <a:br>
              <a:rPr lang="en-US" sz="2700" i="1" spc="-100"/>
            </a:br>
            <a:br>
              <a:rPr lang="en-US" sz="2700" spc="-100"/>
            </a:br>
            <a:r>
              <a:rPr lang="en-US" sz="2700" b="1" i="1" spc="-100"/>
              <a:t>“…Yes, I wholeheartedly agree with this direction. Thank you, for putting this all together…”</a:t>
            </a:r>
            <a:br>
              <a:rPr lang="en-US" sz="2700" b="1" spc="-100"/>
            </a:br>
            <a:br>
              <a:rPr lang="en-US" sz="2700" b="1" spc="-100"/>
            </a:br>
            <a:br>
              <a:rPr lang="en-US" sz="2700" spc="-100"/>
            </a:br>
            <a:r>
              <a:rPr lang="en-US" sz="2700" spc="-100"/>
              <a:t>April 2025 – Medical Director Council Meeting</a:t>
            </a:r>
            <a:br>
              <a:rPr lang="en-US" sz="2700" spc="-100"/>
            </a:br>
            <a:endParaRPr lang="en-US" sz="2400" spc="-100"/>
          </a:p>
        </p:txBody>
      </p:sp>
      <p:pic>
        <p:nvPicPr>
          <p:cNvPr id="5" name="Picture 4" descr="A screenshot of a computer&#10;&#10;AI-generated content may be incorrect.">
            <a:extLst>
              <a:ext uri="{FF2B5EF4-FFF2-40B4-BE49-F238E27FC236}">
                <a16:creationId xmlns:a16="http://schemas.microsoft.com/office/drawing/2014/main" id="{B57FFFAD-A0F2-50BF-DEDB-6FB7B32EA387}"/>
              </a:ext>
            </a:extLst>
          </p:cNvPr>
          <p:cNvPicPr>
            <a:picLocks noChangeAspect="1"/>
          </p:cNvPicPr>
          <p:nvPr/>
        </p:nvPicPr>
        <p:blipFill>
          <a:blip r:embed="rId3"/>
          <a:stretch>
            <a:fillRect/>
          </a:stretch>
        </p:blipFill>
        <p:spPr>
          <a:xfrm>
            <a:off x="5119700" y="2133600"/>
            <a:ext cx="6367271" cy="2802194"/>
          </a:xfrm>
          <a:prstGeom prst="rect">
            <a:avLst/>
          </a:prstGeom>
        </p:spPr>
      </p:pic>
      <p:sp>
        <p:nvSpPr>
          <p:cNvPr id="45" name="Rectangle 44">
            <a:extLst>
              <a:ext uri="{FF2B5EF4-FFF2-40B4-BE49-F238E27FC236}">
                <a16:creationId xmlns:a16="http://schemas.microsoft.com/office/drawing/2014/main" id="{4E34A3B6-BAD2-4156-BDC6-4736248BF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14139788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269961-4251-BAFE-9B21-9F6F5FE7CC3F}"/>
              </a:ext>
            </a:extLst>
          </p:cNvPr>
          <p:cNvSpPr>
            <a:spLocks noGrp="1"/>
          </p:cNvSpPr>
          <p:nvPr>
            <p:ph type="title"/>
          </p:nvPr>
        </p:nvSpPr>
        <p:spPr/>
        <p:txBody>
          <a:bodyPr>
            <a:normAutofit/>
          </a:bodyPr>
          <a:lstStyle/>
          <a:p>
            <a:r>
              <a:rPr lang="en-US" sz="2400"/>
              <a:t>Provider Value Incentive Program Model “VIP”</a:t>
            </a:r>
            <a:br>
              <a:rPr lang="en-US" sz="2400"/>
            </a:br>
            <a:r>
              <a:rPr lang="en-US" sz="2400"/>
              <a:t>- </a:t>
            </a:r>
            <a:br>
              <a:rPr lang="en-US" sz="2400"/>
            </a:br>
            <a:r>
              <a:rPr lang="en-US" sz="2400"/>
              <a:t>Access</a:t>
            </a:r>
            <a:br>
              <a:rPr lang="en-US" sz="2400"/>
            </a:br>
            <a:br>
              <a:rPr lang="en-US" sz="2400"/>
            </a:br>
            <a:r>
              <a:rPr lang="en-US" sz="2400"/>
              <a:t>Quality Measures</a:t>
            </a:r>
            <a:br>
              <a:rPr lang="en-US" sz="2400"/>
            </a:br>
            <a:br>
              <a:rPr lang="en-US" sz="2400"/>
            </a:br>
            <a:r>
              <a:rPr lang="en-US" sz="2400"/>
              <a:t>CDI  Coding Education</a:t>
            </a:r>
            <a:br>
              <a:rPr lang="en-US" sz="2400"/>
            </a:br>
            <a:br>
              <a:rPr lang="en-US" sz="2400"/>
            </a:br>
            <a:r>
              <a:rPr lang="en-US" sz="2400" i="1"/>
              <a:t>Specialty Quality Improvement (QI)</a:t>
            </a:r>
          </a:p>
        </p:txBody>
      </p:sp>
      <p:pic>
        <p:nvPicPr>
          <p:cNvPr id="8" name="Picture 7">
            <a:extLst>
              <a:ext uri="{FF2B5EF4-FFF2-40B4-BE49-F238E27FC236}">
                <a16:creationId xmlns:a16="http://schemas.microsoft.com/office/drawing/2014/main" id="{1ABBFCE6-35FC-210B-0A66-1691A1EEA24F}"/>
              </a:ext>
            </a:extLst>
          </p:cNvPr>
          <p:cNvPicPr>
            <a:picLocks noChangeAspect="1"/>
          </p:cNvPicPr>
          <p:nvPr/>
        </p:nvPicPr>
        <p:blipFill>
          <a:blip r:embed="rId2"/>
          <a:stretch>
            <a:fillRect/>
          </a:stretch>
        </p:blipFill>
        <p:spPr>
          <a:xfrm>
            <a:off x="3533217" y="646771"/>
            <a:ext cx="8044405" cy="5430644"/>
          </a:xfrm>
          <a:prstGeom prst="rect">
            <a:avLst/>
          </a:prstGeom>
        </p:spPr>
      </p:pic>
    </p:spTree>
    <p:extLst>
      <p:ext uri="{BB962C8B-B14F-4D97-AF65-F5344CB8AC3E}">
        <p14:creationId xmlns:p14="http://schemas.microsoft.com/office/powerpoint/2010/main" val="28914366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DB8424AB-D56B-4256-866A-5B54DE93C2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6" name="Rectangle 25">
            <a:extLst>
              <a:ext uri="{FF2B5EF4-FFF2-40B4-BE49-F238E27FC236}">
                <a16:creationId xmlns:a16="http://schemas.microsoft.com/office/drawing/2014/main" id="{FC999C28-AD33-4EB7-A5F1-C06D10A5FD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27" name="Rectangle 26">
            <a:extLst>
              <a:ext uri="{FF2B5EF4-FFF2-40B4-BE49-F238E27FC236}">
                <a16:creationId xmlns:a16="http://schemas.microsoft.com/office/drawing/2014/main" id="{69373E92-F88D-4F0A-94DF-393703E7D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938" y="466531"/>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C629DAA0-ADF6-43FD-9C99-483F722B5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609288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C0B45CD3-7DBC-05F6-0FEA-897A37126712}"/>
              </a:ext>
            </a:extLst>
          </p:cNvPr>
          <p:cNvSpPr>
            <a:spLocks noGrp="1"/>
          </p:cNvSpPr>
          <p:nvPr>
            <p:ph type="title"/>
          </p:nvPr>
        </p:nvSpPr>
        <p:spPr>
          <a:xfrm>
            <a:off x="1069848" y="1298448"/>
            <a:ext cx="4705801" cy="3255264"/>
          </a:xfrm>
        </p:spPr>
        <p:txBody>
          <a:bodyPr vert="horz" lIns="91440" tIns="45720" rIns="91440" bIns="45720" rtlCol="0" anchor="b">
            <a:normAutofit/>
          </a:bodyPr>
          <a:lstStyle/>
          <a:p>
            <a:r>
              <a:rPr lang="en-US" sz="5900" spc="-100"/>
              <a:t>Where are we today?</a:t>
            </a:r>
          </a:p>
        </p:txBody>
      </p:sp>
      <p:pic>
        <p:nvPicPr>
          <p:cNvPr id="4" name="Graphic 3" descr="Bullseye">
            <a:extLst>
              <a:ext uri="{FF2B5EF4-FFF2-40B4-BE49-F238E27FC236}">
                <a16:creationId xmlns:a16="http://schemas.microsoft.com/office/drawing/2014/main" id="{27F6789D-665C-F23C-2879-E6E26F9A905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586977" y="970500"/>
            <a:ext cx="4908848" cy="4908848"/>
          </a:xfrm>
          <a:prstGeom prst="rect">
            <a:avLst/>
          </a:prstGeom>
        </p:spPr>
      </p:pic>
      <p:sp>
        <p:nvSpPr>
          <p:cNvPr id="29" name="Rectangle 28">
            <a:extLst>
              <a:ext uri="{FF2B5EF4-FFF2-40B4-BE49-F238E27FC236}">
                <a16:creationId xmlns:a16="http://schemas.microsoft.com/office/drawing/2014/main" id="{F32C8C35-BF44-4CFB-9754-81F07C9812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774928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18601D-95AA-3C93-E5C4-C9DEA0F15E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F1BC79-FCB1-51BB-34DE-A65760B9AE7C}"/>
              </a:ext>
            </a:extLst>
          </p:cNvPr>
          <p:cNvSpPr>
            <a:spLocks noGrp="1"/>
          </p:cNvSpPr>
          <p:nvPr>
            <p:ph type="title"/>
          </p:nvPr>
        </p:nvSpPr>
        <p:spPr>
          <a:xfrm>
            <a:off x="252918" y="1123837"/>
            <a:ext cx="3067729" cy="4601183"/>
          </a:xfrm>
        </p:spPr>
        <p:txBody>
          <a:bodyPr>
            <a:normAutofit fontScale="90000"/>
          </a:bodyPr>
          <a:lstStyle/>
          <a:p>
            <a:r>
              <a:rPr lang="en-US" sz="2700"/>
              <a:t>75% Reduction of Measures</a:t>
            </a:r>
            <a:br>
              <a:rPr lang="en-US" sz="2700"/>
            </a:br>
            <a:br>
              <a:rPr lang="en-US" sz="2700"/>
            </a:br>
            <a:r>
              <a:rPr lang="en-US" sz="2700"/>
              <a:t>More Providers in Alignment with APMs</a:t>
            </a:r>
            <a:br>
              <a:rPr lang="en-US" sz="2700"/>
            </a:br>
            <a:br>
              <a:rPr lang="en-US" sz="2700"/>
            </a:br>
            <a:r>
              <a:rPr lang="en-US" sz="2700"/>
              <a:t>Specialty QI to Support Patient Safety/Leapfrog</a:t>
            </a:r>
            <a:br>
              <a:rPr lang="en-US" sz="2700"/>
            </a:br>
            <a:br>
              <a:rPr lang="en-US" sz="2700"/>
            </a:br>
            <a:r>
              <a:rPr lang="en-US" sz="2700"/>
              <a:t>~Grand Rounds</a:t>
            </a:r>
            <a:br>
              <a:rPr lang="en-US" sz="2700"/>
            </a:br>
            <a:endParaRPr lang="en-US" sz="2700"/>
          </a:p>
        </p:txBody>
      </p:sp>
      <p:sp>
        <p:nvSpPr>
          <p:cNvPr id="22" name="Oval 21">
            <a:extLst>
              <a:ext uri="{FF2B5EF4-FFF2-40B4-BE49-F238E27FC236}">
                <a16:creationId xmlns:a16="http://schemas.microsoft.com/office/drawing/2014/main" id="{FF99E843-2F55-04EC-BF7F-DFD4EB6EEDC1}"/>
              </a:ext>
            </a:extLst>
          </p:cNvPr>
          <p:cNvSpPr/>
          <p:nvPr/>
        </p:nvSpPr>
        <p:spPr>
          <a:xfrm>
            <a:off x="3667997" y="2040125"/>
            <a:ext cx="2947482" cy="2947482"/>
          </a:xfrm>
          <a:prstGeom prst="ellipse">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US" b="1"/>
              <a:t>45</a:t>
            </a:r>
          </a:p>
          <a:p>
            <a:pPr algn="ctr"/>
            <a:r>
              <a:rPr lang="en-US" b="1"/>
              <a:t>Service Lines</a:t>
            </a:r>
          </a:p>
        </p:txBody>
      </p:sp>
      <p:cxnSp>
        <p:nvCxnSpPr>
          <p:cNvPr id="25" name="Straight Connector 24">
            <a:extLst>
              <a:ext uri="{FF2B5EF4-FFF2-40B4-BE49-F238E27FC236}">
                <a16:creationId xmlns:a16="http://schemas.microsoft.com/office/drawing/2014/main" id="{2BF213BF-5742-D2C8-AD27-9DDD47CBAA45}"/>
              </a:ext>
            </a:extLst>
          </p:cNvPr>
          <p:cNvCxnSpPr>
            <a:cxnSpLocks/>
            <a:stCxn id="22" idx="0"/>
          </p:cNvCxnSpPr>
          <p:nvPr/>
        </p:nvCxnSpPr>
        <p:spPr>
          <a:xfrm flipV="1">
            <a:off x="5141738" y="743429"/>
            <a:ext cx="5741610" cy="1296696"/>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E3E0B60F-9E82-9B31-D91D-40DA15DD02D9}"/>
              </a:ext>
            </a:extLst>
          </p:cNvPr>
          <p:cNvCxnSpPr>
            <a:cxnSpLocks/>
            <a:stCxn id="22" idx="4"/>
          </p:cNvCxnSpPr>
          <p:nvPr/>
        </p:nvCxnSpPr>
        <p:spPr>
          <a:xfrm>
            <a:off x="5141738" y="4987607"/>
            <a:ext cx="5263903" cy="1148609"/>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8BDDA209-12FB-968F-3BFD-23BEC55B201D}"/>
              </a:ext>
            </a:extLst>
          </p:cNvPr>
          <p:cNvSpPr txBox="1"/>
          <p:nvPr/>
        </p:nvSpPr>
        <p:spPr>
          <a:xfrm>
            <a:off x="7164190" y="1601328"/>
            <a:ext cx="679387" cy="707886"/>
          </a:xfrm>
          <a:prstGeom prst="rect">
            <a:avLst/>
          </a:prstGeom>
          <a:noFill/>
        </p:spPr>
        <p:txBody>
          <a:bodyPr wrap="square" rtlCol="0">
            <a:spAutoFit/>
          </a:bodyPr>
          <a:lstStyle/>
          <a:p>
            <a:r>
              <a:rPr lang="en-US" sz="4000" b="1"/>
              <a:t>13</a:t>
            </a:r>
          </a:p>
        </p:txBody>
      </p:sp>
      <p:sp>
        <p:nvSpPr>
          <p:cNvPr id="8" name="TextBox 7">
            <a:extLst>
              <a:ext uri="{FF2B5EF4-FFF2-40B4-BE49-F238E27FC236}">
                <a16:creationId xmlns:a16="http://schemas.microsoft.com/office/drawing/2014/main" id="{D8356D69-E4A1-9EE2-2FFB-89CD8B06EA2F}"/>
              </a:ext>
            </a:extLst>
          </p:cNvPr>
          <p:cNvSpPr txBox="1"/>
          <p:nvPr/>
        </p:nvSpPr>
        <p:spPr>
          <a:xfrm>
            <a:off x="6763417" y="2207243"/>
            <a:ext cx="1480931" cy="738664"/>
          </a:xfrm>
          <a:prstGeom prst="rect">
            <a:avLst/>
          </a:prstGeom>
          <a:noFill/>
        </p:spPr>
        <p:txBody>
          <a:bodyPr wrap="square" rtlCol="0">
            <a:spAutoFit/>
          </a:bodyPr>
          <a:lstStyle/>
          <a:p>
            <a:pPr algn="ctr"/>
            <a:r>
              <a:rPr lang="en-US" sz="1400"/>
              <a:t>Quality measures that align with the APM</a:t>
            </a:r>
          </a:p>
        </p:txBody>
      </p:sp>
      <p:cxnSp>
        <p:nvCxnSpPr>
          <p:cNvPr id="12" name="Straight Connector 11">
            <a:extLst>
              <a:ext uri="{FF2B5EF4-FFF2-40B4-BE49-F238E27FC236}">
                <a16:creationId xmlns:a16="http://schemas.microsoft.com/office/drawing/2014/main" id="{E4A79C1D-73E1-CFAD-C339-746B69EE6B5E}"/>
              </a:ext>
            </a:extLst>
          </p:cNvPr>
          <p:cNvCxnSpPr>
            <a:cxnSpLocks/>
          </p:cNvCxnSpPr>
          <p:nvPr/>
        </p:nvCxnSpPr>
        <p:spPr>
          <a:xfrm>
            <a:off x="6763417" y="3190461"/>
            <a:ext cx="4211080" cy="0"/>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15" name="Chart 14">
            <a:extLst>
              <a:ext uri="{FF2B5EF4-FFF2-40B4-BE49-F238E27FC236}">
                <a16:creationId xmlns:a16="http://schemas.microsoft.com/office/drawing/2014/main" id="{5743172A-B4E2-F094-EA55-7E6CDAD6F7CE}"/>
              </a:ext>
            </a:extLst>
          </p:cNvPr>
          <p:cNvGraphicFramePr/>
          <p:nvPr/>
        </p:nvGraphicFramePr>
        <p:xfrm>
          <a:off x="6461978" y="3601658"/>
          <a:ext cx="1612954" cy="1296696"/>
        </p:xfrm>
        <a:graphic>
          <a:graphicData uri="http://schemas.openxmlformats.org/drawingml/2006/chart">
            <c:chart xmlns:c="http://schemas.openxmlformats.org/drawingml/2006/chart" xmlns:r="http://schemas.openxmlformats.org/officeDocument/2006/relationships" r:id="rId3"/>
          </a:graphicData>
        </a:graphic>
      </p:graphicFrame>
      <p:sp>
        <p:nvSpPr>
          <p:cNvPr id="16" name="TextBox 15">
            <a:extLst>
              <a:ext uri="{FF2B5EF4-FFF2-40B4-BE49-F238E27FC236}">
                <a16:creationId xmlns:a16="http://schemas.microsoft.com/office/drawing/2014/main" id="{38E041C3-2815-D535-5B39-9C3D567FCBB4}"/>
              </a:ext>
            </a:extLst>
          </p:cNvPr>
          <p:cNvSpPr txBox="1"/>
          <p:nvPr/>
        </p:nvSpPr>
        <p:spPr>
          <a:xfrm>
            <a:off x="7587783" y="3936899"/>
            <a:ext cx="1503425" cy="738664"/>
          </a:xfrm>
          <a:prstGeom prst="rect">
            <a:avLst/>
          </a:prstGeom>
          <a:noFill/>
        </p:spPr>
        <p:txBody>
          <a:bodyPr wrap="square" rtlCol="0">
            <a:spAutoFit/>
          </a:bodyPr>
          <a:lstStyle/>
          <a:p>
            <a:pPr algn="ctr"/>
            <a:r>
              <a:rPr lang="en-US" sz="1400"/>
              <a:t>~80% of measures are trackable </a:t>
            </a:r>
          </a:p>
        </p:txBody>
      </p:sp>
      <p:cxnSp>
        <p:nvCxnSpPr>
          <p:cNvPr id="19" name="Straight Connector 18">
            <a:extLst>
              <a:ext uri="{FF2B5EF4-FFF2-40B4-BE49-F238E27FC236}">
                <a16:creationId xmlns:a16="http://schemas.microsoft.com/office/drawing/2014/main" id="{617FC6FB-26A1-5DF7-A191-8806DFC986C7}"/>
              </a:ext>
            </a:extLst>
          </p:cNvPr>
          <p:cNvCxnSpPr/>
          <p:nvPr/>
        </p:nvCxnSpPr>
        <p:spPr>
          <a:xfrm>
            <a:off x="8392287" y="1494914"/>
            <a:ext cx="0" cy="1580009"/>
          </a:xfrm>
          <a:prstGeom prst="line">
            <a:avLst/>
          </a:prstGeom>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9E5ADE8D-BEFC-CAFE-C8B9-1E4BBDBA91B1}"/>
              </a:ext>
            </a:extLst>
          </p:cNvPr>
          <p:cNvSpPr txBox="1"/>
          <p:nvPr/>
        </p:nvSpPr>
        <p:spPr>
          <a:xfrm>
            <a:off x="8572060" y="2357860"/>
            <a:ext cx="2587936" cy="307777"/>
          </a:xfrm>
          <a:prstGeom prst="rect">
            <a:avLst/>
          </a:prstGeom>
          <a:noFill/>
        </p:spPr>
        <p:txBody>
          <a:bodyPr wrap="square" rtlCol="0">
            <a:spAutoFit/>
          </a:bodyPr>
          <a:lstStyle/>
          <a:p>
            <a:pPr algn="ctr"/>
            <a:r>
              <a:rPr lang="en-US" sz="1400" b="1"/>
              <a:t>7</a:t>
            </a:r>
            <a:r>
              <a:rPr lang="en-US" sz="1400"/>
              <a:t> self-service data dashboards</a:t>
            </a:r>
          </a:p>
        </p:txBody>
      </p:sp>
      <p:graphicFrame>
        <p:nvGraphicFramePr>
          <p:cNvPr id="9" name="Chart 8">
            <a:extLst>
              <a:ext uri="{FF2B5EF4-FFF2-40B4-BE49-F238E27FC236}">
                <a16:creationId xmlns:a16="http://schemas.microsoft.com/office/drawing/2014/main" id="{81B10F11-489A-3945-972B-40ADD55D590B}"/>
              </a:ext>
            </a:extLst>
          </p:cNvPr>
          <p:cNvGraphicFramePr>
            <a:graphicFrameLocks/>
          </p:cNvGraphicFramePr>
          <p:nvPr/>
        </p:nvGraphicFramePr>
        <p:xfrm>
          <a:off x="8572060" y="1393316"/>
          <a:ext cx="2578455" cy="1021493"/>
        </p:xfrm>
        <a:graphic>
          <a:graphicData uri="http://schemas.openxmlformats.org/drawingml/2006/chart">
            <c:chart xmlns:c="http://schemas.openxmlformats.org/drawingml/2006/chart" xmlns:r="http://schemas.openxmlformats.org/officeDocument/2006/relationships" r:id="rId4"/>
          </a:graphicData>
        </a:graphic>
      </p:graphicFrame>
      <p:sp>
        <p:nvSpPr>
          <p:cNvPr id="13" name="Arrow: Right 12">
            <a:extLst>
              <a:ext uri="{FF2B5EF4-FFF2-40B4-BE49-F238E27FC236}">
                <a16:creationId xmlns:a16="http://schemas.microsoft.com/office/drawing/2014/main" id="{7866C3CF-B7EC-7D0E-0E7A-8806E3D7CC31}"/>
              </a:ext>
            </a:extLst>
          </p:cNvPr>
          <p:cNvSpPr/>
          <p:nvPr/>
        </p:nvSpPr>
        <p:spPr>
          <a:xfrm rot="16200000">
            <a:off x="8931076" y="4158902"/>
            <a:ext cx="420040" cy="187720"/>
          </a:xfrm>
          <a:prstGeom prst="rightArrow">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4" name="TextBox 23">
            <a:extLst>
              <a:ext uri="{FF2B5EF4-FFF2-40B4-BE49-F238E27FC236}">
                <a16:creationId xmlns:a16="http://schemas.microsoft.com/office/drawing/2014/main" id="{F6AB1CD8-6FD4-EE95-320D-B606B7860A2B}"/>
              </a:ext>
            </a:extLst>
          </p:cNvPr>
          <p:cNvSpPr txBox="1"/>
          <p:nvPr/>
        </p:nvSpPr>
        <p:spPr>
          <a:xfrm>
            <a:off x="9409460" y="4152342"/>
            <a:ext cx="1537153" cy="307777"/>
          </a:xfrm>
          <a:prstGeom prst="rect">
            <a:avLst/>
          </a:prstGeom>
          <a:noFill/>
        </p:spPr>
        <p:txBody>
          <a:bodyPr wrap="square" rtlCol="0">
            <a:spAutoFit/>
          </a:bodyPr>
          <a:lstStyle/>
          <a:p>
            <a:r>
              <a:rPr lang="en-US" sz="1400" b="1"/>
              <a:t>Data Reliability</a:t>
            </a:r>
          </a:p>
        </p:txBody>
      </p:sp>
      <p:sp>
        <p:nvSpPr>
          <p:cNvPr id="3" name="TextBox 2">
            <a:extLst>
              <a:ext uri="{FF2B5EF4-FFF2-40B4-BE49-F238E27FC236}">
                <a16:creationId xmlns:a16="http://schemas.microsoft.com/office/drawing/2014/main" id="{68BA730B-8B26-31C0-C3E6-A29E16E793D0}"/>
              </a:ext>
            </a:extLst>
          </p:cNvPr>
          <p:cNvSpPr txBox="1"/>
          <p:nvPr/>
        </p:nvSpPr>
        <p:spPr>
          <a:xfrm>
            <a:off x="4110319" y="547906"/>
            <a:ext cx="2483247" cy="830997"/>
          </a:xfrm>
          <a:prstGeom prst="rect">
            <a:avLst/>
          </a:prstGeom>
          <a:noFill/>
        </p:spPr>
        <p:txBody>
          <a:bodyPr wrap="square" rtlCol="0">
            <a:spAutoFit/>
          </a:bodyPr>
          <a:lstStyle/>
          <a:p>
            <a:r>
              <a:rPr lang="en-US" sz="2400" b="1"/>
              <a:t>40 Quality Measures</a:t>
            </a:r>
          </a:p>
        </p:txBody>
      </p:sp>
    </p:spTree>
    <p:extLst>
      <p:ext uri="{BB962C8B-B14F-4D97-AF65-F5344CB8AC3E}">
        <p14:creationId xmlns:p14="http://schemas.microsoft.com/office/powerpoint/2010/main" val="308169882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2EF5D-89C4-B48F-1AF6-03117F9FAD88}"/>
              </a:ext>
            </a:extLst>
          </p:cNvPr>
          <p:cNvSpPr>
            <a:spLocks noGrp="1"/>
          </p:cNvSpPr>
          <p:nvPr>
            <p:ph type="title"/>
          </p:nvPr>
        </p:nvSpPr>
        <p:spPr/>
        <p:txBody>
          <a:bodyPr/>
          <a:lstStyle/>
          <a:p>
            <a:r>
              <a:rPr lang="en-US"/>
              <a:t>Change Management - The </a:t>
            </a:r>
            <a:r>
              <a:rPr lang="en-US" i="1"/>
              <a:t>We </a:t>
            </a:r>
            <a:r>
              <a:rPr lang="en-US"/>
              <a:t>in Action</a:t>
            </a:r>
          </a:p>
        </p:txBody>
      </p:sp>
      <p:sp>
        <p:nvSpPr>
          <p:cNvPr id="4" name="TextBox 3">
            <a:extLst>
              <a:ext uri="{FF2B5EF4-FFF2-40B4-BE49-F238E27FC236}">
                <a16:creationId xmlns:a16="http://schemas.microsoft.com/office/drawing/2014/main" id="{585C7925-22D7-38E7-FA7D-01D82516FCAE}"/>
              </a:ext>
            </a:extLst>
          </p:cNvPr>
          <p:cNvSpPr txBox="1"/>
          <p:nvPr/>
        </p:nvSpPr>
        <p:spPr>
          <a:xfrm>
            <a:off x="4244740" y="1674674"/>
            <a:ext cx="6604770" cy="3693319"/>
          </a:xfrm>
          <a:prstGeom prst="rect">
            <a:avLst/>
          </a:prstGeom>
          <a:noFill/>
        </p:spPr>
        <p:txBody>
          <a:bodyPr wrap="square" rtlCol="0">
            <a:spAutoFit/>
          </a:bodyPr>
          <a:lstStyle/>
          <a:p>
            <a:pPr algn="ctr"/>
            <a:r>
              <a:rPr lang="en-US"/>
              <a:t>We Moved Away from </a:t>
            </a:r>
            <a:r>
              <a:rPr lang="en-US" b="1" i="1"/>
              <a:t>YOUR</a:t>
            </a:r>
            <a:r>
              <a:rPr lang="en-US"/>
              <a:t> Population Health to </a:t>
            </a:r>
            <a:r>
              <a:rPr lang="en-US" b="1" i="1"/>
              <a:t>Our</a:t>
            </a:r>
            <a:r>
              <a:rPr lang="en-US" i="1"/>
              <a:t> </a:t>
            </a:r>
            <a:r>
              <a:rPr lang="en-US"/>
              <a:t>Patient’s Holistic Care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Renewed Sense of the </a:t>
            </a:r>
            <a:r>
              <a:rPr lang="en-US" i="1"/>
              <a:t>Collective We</a:t>
            </a:r>
          </a:p>
          <a:p>
            <a:pPr marL="285750" indent="-285750">
              <a:buFont typeface="Arial" panose="020B0604020202020204" pitchFamily="34" charset="0"/>
              <a:buChar char="•"/>
            </a:pPr>
            <a:r>
              <a:rPr lang="en-US"/>
              <a:t>Specialty Cross-functional Grand Rounds</a:t>
            </a:r>
          </a:p>
          <a:p>
            <a:pPr marL="285750" indent="-285750">
              <a:buFont typeface="Arial" panose="020B0604020202020204" pitchFamily="34" charset="0"/>
              <a:buChar char="•"/>
            </a:pPr>
            <a:r>
              <a:rPr lang="en-US"/>
              <a:t>Clinical Pathway Development</a:t>
            </a:r>
          </a:p>
          <a:p>
            <a:pPr marL="285750" indent="-285750">
              <a:buFont typeface="Arial" panose="020B0604020202020204" pitchFamily="34" charset="0"/>
              <a:buChar char="•"/>
            </a:pPr>
            <a:r>
              <a:rPr lang="en-US"/>
              <a:t>Quality Committee Shift – Provider Open Forum </a:t>
            </a:r>
          </a:p>
          <a:p>
            <a:endParaRPr lang="en-US"/>
          </a:p>
          <a:p>
            <a:r>
              <a:rPr lang="en-US"/>
              <a:t>Data:</a:t>
            </a:r>
          </a:p>
          <a:p>
            <a:pPr marL="285750" indent="-285750">
              <a:buFont typeface="Arial" panose="020B0604020202020204" pitchFamily="34" charset="0"/>
              <a:buChar char="•"/>
            </a:pPr>
            <a:r>
              <a:rPr lang="en-US"/>
              <a:t>Quality and  Chronic Condition Capture Showing Big Lifts</a:t>
            </a:r>
          </a:p>
          <a:p>
            <a:pPr marL="285750" indent="-285750">
              <a:buFont typeface="Arial" panose="020B0604020202020204" pitchFamily="34" charset="0"/>
              <a:buChar char="•"/>
            </a:pPr>
            <a:r>
              <a:rPr lang="en-US"/>
              <a:t>Starting to Track Health Outcomes</a:t>
            </a:r>
          </a:p>
          <a:p>
            <a:pPr marL="285750" indent="-285750">
              <a:buFont typeface="Arial" panose="020B0604020202020204" pitchFamily="34" charset="0"/>
              <a:buChar char="•"/>
            </a:pPr>
            <a:r>
              <a:rPr lang="en-US"/>
              <a:t>Starting to see Trending Down Medical Spend</a:t>
            </a:r>
          </a:p>
          <a:p>
            <a:endParaRPr lang="en-US"/>
          </a:p>
        </p:txBody>
      </p:sp>
    </p:spTree>
    <p:extLst>
      <p:ext uri="{BB962C8B-B14F-4D97-AF65-F5344CB8AC3E}">
        <p14:creationId xmlns:p14="http://schemas.microsoft.com/office/powerpoint/2010/main" val="347476975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10E8F7E8-0FF5-491F-3B4F-CB07F926F238}"/>
              </a:ext>
            </a:extLst>
          </p:cNvPr>
          <p:cNvSpPr>
            <a:spLocks noGrp="1"/>
          </p:cNvSpPr>
          <p:nvPr>
            <p:ph type="title"/>
          </p:nvPr>
        </p:nvSpPr>
        <p:spPr/>
        <p:txBody>
          <a:bodyPr/>
          <a:lstStyle/>
          <a:p>
            <a:endParaRPr lang="en-US"/>
          </a:p>
        </p:txBody>
      </p:sp>
      <p:sp>
        <p:nvSpPr>
          <p:cNvPr id="11" name="Content Placeholder 10">
            <a:extLst>
              <a:ext uri="{FF2B5EF4-FFF2-40B4-BE49-F238E27FC236}">
                <a16:creationId xmlns:a16="http://schemas.microsoft.com/office/drawing/2014/main" id="{49C8CC56-D2CC-D9DE-D92F-BE47A577C422}"/>
              </a:ext>
            </a:extLst>
          </p:cNvPr>
          <p:cNvSpPr>
            <a:spLocks noGrp="1"/>
          </p:cNvSpPr>
          <p:nvPr>
            <p:ph idx="1"/>
          </p:nvPr>
        </p:nvSpPr>
        <p:spPr/>
        <p:txBody>
          <a:bodyPr/>
          <a:lstStyle/>
          <a:p>
            <a:pPr lvl="0"/>
            <a:r>
              <a:rPr lang="en-US"/>
              <a:t>Key Take-Aways</a:t>
            </a:r>
            <a:br>
              <a:rPr lang="en-US"/>
            </a:br>
            <a:r>
              <a:rPr lang="en-US"/>
              <a:t>Pillars of Success to “Yes”</a:t>
            </a:r>
          </a:p>
          <a:p>
            <a:pPr lvl="1"/>
            <a:r>
              <a:rPr lang="en-US">
                <a:solidFill>
                  <a:schemeClr val="bg1"/>
                </a:solidFill>
              </a:rPr>
              <a:t>Provider Engagement</a:t>
            </a:r>
            <a:endParaRPr lang="en-US"/>
          </a:p>
          <a:p>
            <a:pPr lvl="1"/>
            <a:r>
              <a:rPr lang="en-US">
                <a:solidFill>
                  <a:schemeClr val="bg1"/>
                </a:solidFill>
              </a:rPr>
              <a:t>Bring Sound Data</a:t>
            </a:r>
            <a:endParaRPr lang="en-US"/>
          </a:p>
          <a:p>
            <a:pPr lvl="1"/>
            <a:r>
              <a:rPr lang="en-US">
                <a:solidFill>
                  <a:schemeClr val="bg1"/>
                </a:solidFill>
              </a:rPr>
              <a:t>Talk Money</a:t>
            </a:r>
          </a:p>
          <a:p>
            <a:pPr lvl="1"/>
            <a:r>
              <a:rPr lang="en-US">
                <a:solidFill>
                  <a:schemeClr val="bg1"/>
                </a:solidFill>
              </a:rPr>
              <a:t>Emphasize the “Why?”</a:t>
            </a:r>
          </a:p>
          <a:p>
            <a:endParaRPr lang="en-US"/>
          </a:p>
        </p:txBody>
      </p:sp>
      <p:graphicFrame>
        <p:nvGraphicFramePr>
          <p:cNvPr id="12" name="Diagram 11">
            <a:extLst>
              <a:ext uri="{FF2B5EF4-FFF2-40B4-BE49-F238E27FC236}">
                <a16:creationId xmlns:a16="http://schemas.microsoft.com/office/drawing/2014/main" id="{FF980C5E-A29D-DC83-EDC3-F669327A5539}"/>
              </a:ext>
            </a:extLst>
          </p:cNvPr>
          <p:cNvGraphicFramePr/>
          <p:nvPr>
            <p:extLst>
              <p:ext uri="{D42A27DB-BD31-4B8C-83A1-F6EECF244321}">
                <p14:modId xmlns:p14="http://schemas.microsoft.com/office/powerpoint/2010/main" val="3338046076"/>
              </p:ext>
            </p:extLst>
          </p:nvPr>
        </p:nvGraphicFramePr>
        <p:xfrm>
          <a:off x="3601993" y="715095"/>
          <a:ext cx="8086424" cy="53909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5" name="Picture 14" descr="Woman standing in her office looking at blueprints">
            <a:extLst>
              <a:ext uri="{FF2B5EF4-FFF2-40B4-BE49-F238E27FC236}">
                <a16:creationId xmlns:a16="http://schemas.microsoft.com/office/drawing/2014/main" id="{CD7D2D59-ED53-12F0-A52A-E69B27DF3225}"/>
              </a:ext>
            </a:extLst>
          </p:cNvPr>
          <p:cNvPicPr>
            <a:picLocks noChangeAspect="1"/>
          </p:cNvPicPr>
          <p:nvPr/>
        </p:nvPicPr>
        <p:blipFill rotWithShape="1">
          <a:blip r:embed="rId8"/>
          <a:srcRect l="44957" r="13098"/>
          <a:stretch>
            <a:fillRect/>
          </a:stretch>
        </p:blipFill>
        <p:spPr>
          <a:xfrm>
            <a:off x="252919" y="1123837"/>
            <a:ext cx="2947482" cy="4690554"/>
          </a:xfrm>
          <a:prstGeom prst="rect">
            <a:avLst/>
          </a:prstGeom>
        </p:spPr>
      </p:pic>
    </p:spTree>
    <p:extLst>
      <p:ext uri="{BB962C8B-B14F-4D97-AF65-F5344CB8AC3E}">
        <p14:creationId xmlns:p14="http://schemas.microsoft.com/office/powerpoint/2010/main" val="13968960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D12905-2722-6EEB-E692-48B6585708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5CDA6C-A993-B54C-5DF8-4D9D899BDE39}"/>
              </a:ext>
            </a:extLst>
          </p:cNvPr>
          <p:cNvSpPr>
            <a:spLocks noGrp="1"/>
          </p:cNvSpPr>
          <p:nvPr>
            <p:ph type="title"/>
          </p:nvPr>
        </p:nvSpPr>
        <p:spPr/>
        <p:txBody>
          <a:bodyPr/>
          <a:lstStyle/>
          <a:p>
            <a:r>
              <a:rPr lang="en-US"/>
              <a:t>Questions….</a:t>
            </a:r>
          </a:p>
        </p:txBody>
      </p:sp>
    </p:spTree>
    <p:extLst>
      <p:ext uri="{BB962C8B-B14F-4D97-AF65-F5344CB8AC3E}">
        <p14:creationId xmlns:p14="http://schemas.microsoft.com/office/powerpoint/2010/main" val="422276422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74A7FC5-56F0-4FE3-8383-04EE92963F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orking">
            <a:extLst>
              <a:ext uri="{FF2B5EF4-FFF2-40B4-BE49-F238E27FC236}">
                <a16:creationId xmlns:a16="http://schemas.microsoft.com/office/drawing/2014/main" id="{BC829010-59E7-4B6E-AE76-EEE7D0ED0D8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 y="-1"/>
            <a:ext cx="12188932" cy="6858000"/>
          </a:xfrm>
          <a:prstGeom prst="rect">
            <a:avLst/>
          </a:prstGeom>
        </p:spPr>
      </p:pic>
      <p:sp>
        <p:nvSpPr>
          <p:cNvPr id="12" name="Rectangle 11">
            <a:extLst>
              <a:ext uri="{FF2B5EF4-FFF2-40B4-BE49-F238E27FC236}">
                <a16:creationId xmlns:a16="http://schemas.microsoft.com/office/drawing/2014/main" id="{DE6BEBC3-6A99-4A53-9835-9875E0841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F993299F-3E8A-4BF7-9C3D-B9F22CF94C4E}"/>
              </a:ext>
            </a:extLst>
          </p:cNvPr>
          <p:cNvSpPr>
            <a:spLocks noGrp="1"/>
          </p:cNvSpPr>
          <p:nvPr>
            <p:ph type="ctrTitle"/>
          </p:nvPr>
        </p:nvSpPr>
        <p:spPr>
          <a:xfrm>
            <a:off x="2820318" y="1298448"/>
            <a:ext cx="5564730" cy="1499836"/>
          </a:xfrm>
        </p:spPr>
        <p:txBody>
          <a:bodyPr>
            <a:normAutofit/>
          </a:bodyPr>
          <a:lstStyle/>
          <a:p>
            <a:r>
              <a:rPr lang="en-US"/>
              <a:t>Thank you</a:t>
            </a:r>
          </a:p>
        </p:txBody>
      </p:sp>
      <p:sp>
        <p:nvSpPr>
          <p:cNvPr id="3" name="Subtitle 2">
            <a:extLst>
              <a:ext uri="{FF2B5EF4-FFF2-40B4-BE49-F238E27FC236}">
                <a16:creationId xmlns:a16="http://schemas.microsoft.com/office/drawing/2014/main" id="{EF6083A9-53C1-4358-80D7-727411C121D9}"/>
              </a:ext>
            </a:extLst>
          </p:cNvPr>
          <p:cNvSpPr>
            <a:spLocks noGrp="1"/>
          </p:cNvSpPr>
          <p:nvPr>
            <p:ph type="subTitle" idx="1"/>
          </p:nvPr>
        </p:nvSpPr>
        <p:spPr>
          <a:xfrm>
            <a:off x="197844" y="3653909"/>
            <a:ext cx="4529604" cy="2130552"/>
          </a:xfrm>
        </p:spPr>
        <p:txBody>
          <a:bodyPr>
            <a:normAutofit/>
          </a:bodyPr>
          <a:lstStyle/>
          <a:p>
            <a:r>
              <a:rPr lang="en-US">
                <a:solidFill>
                  <a:schemeClr val="bg1"/>
                </a:solidFill>
              </a:rPr>
              <a:t>Alicia Rivera, RN BSN MBA CCM CPQH</a:t>
            </a:r>
            <a:endParaRPr lang="en-US">
              <a:solidFill>
                <a:schemeClr val="bg1"/>
              </a:solidFill>
              <a:hlinkClick r:id="rId4">
                <a:extLst>
                  <a:ext uri="{A12FA001-AC4F-418D-AE19-62706E023703}">
                    <ahyp:hlinkClr xmlns:ahyp="http://schemas.microsoft.com/office/drawing/2018/hyperlinkcolor" val="tx"/>
                  </a:ext>
                </a:extLst>
              </a:hlinkClick>
            </a:endParaRPr>
          </a:p>
          <a:p>
            <a:r>
              <a:rPr lang="en-US">
                <a:solidFill>
                  <a:srgbClr val="0000FF"/>
                </a:solidFill>
                <a:hlinkClick r:id="rId4">
                  <a:extLst>
                    <a:ext uri="{A12FA001-AC4F-418D-AE19-62706E023703}">
                      <ahyp:hlinkClr xmlns:ahyp="http://schemas.microsoft.com/office/drawing/2018/hyperlinkcolor" val="tx"/>
                    </a:ext>
                  </a:extLst>
                </a:hlinkClick>
              </a:rPr>
              <a:t>alicia.rivera001@saintalphonsus.org</a:t>
            </a:r>
            <a:endParaRPr lang="en-US">
              <a:solidFill>
                <a:srgbClr val="0000FF"/>
              </a:solidFill>
            </a:endParaRPr>
          </a:p>
          <a:p>
            <a:r>
              <a:rPr lang="en-US">
                <a:solidFill>
                  <a:srgbClr val="0000FF"/>
                </a:solidFill>
              </a:rPr>
              <a:t>650 288 8744</a:t>
            </a:r>
          </a:p>
          <a:p>
            <a:endParaRPr lang="en-US" b="1"/>
          </a:p>
          <a:p>
            <a:endParaRPr lang="en-US"/>
          </a:p>
        </p:txBody>
      </p:sp>
      <p:sp>
        <p:nvSpPr>
          <p:cNvPr id="14" name="Rectangle 13">
            <a:extLst>
              <a:ext uri="{FF2B5EF4-FFF2-40B4-BE49-F238E27FC236}">
                <a16:creationId xmlns:a16="http://schemas.microsoft.com/office/drawing/2014/main" id="{D1006911-EDB8-4CDF-AEAA-A3FA060851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29581694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1C6AD-5CB9-8B53-E3C8-A6ADDCB0DDB7}"/>
              </a:ext>
            </a:extLst>
          </p:cNvPr>
          <p:cNvSpPr>
            <a:spLocks noGrp="1"/>
          </p:cNvSpPr>
          <p:nvPr>
            <p:ph type="title"/>
          </p:nvPr>
        </p:nvSpPr>
        <p:spPr/>
        <p:txBody>
          <a:bodyPr/>
          <a:lstStyle/>
          <a:p>
            <a:r>
              <a:rPr lang="en-US"/>
              <a:t>Resources</a:t>
            </a:r>
          </a:p>
        </p:txBody>
      </p:sp>
      <p:sp>
        <p:nvSpPr>
          <p:cNvPr id="3" name="Content Placeholder 2">
            <a:extLst>
              <a:ext uri="{FF2B5EF4-FFF2-40B4-BE49-F238E27FC236}">
                <a16:creationId xmlns:a16="http://schemas.microsoft.com/office/drawing/2014/main" id="{23D26897-7E86-DBE6-DF7F-B88697188189}"/>
              </a:ext>
            </a:extLst>
          </p:cNvPr>
          <p:cNvSpPr>
            <a:spLocks noGrp="1"/>
          </p:cNvSpPr>
          <p:nvPr>
            <p:ph idx="1"/>
          </p:nvPr>
        </p:nvSpPr>
        <p:spPr/>
        <p:txBody>
          <a:bodyPr>
            <a:normAutofit fontScale="92500" lnSpcReduction="10000"/>
          </a:bodyPr>
          <a:lstStyle/>
          <a:p>
            <a:pPr marL="0" indent="0">
              <a:buNone/>
            </a:pPr>
            <a:endParaRPr lang="en-US" sz="1100">
              <a:solidFill>
                <a:schemeClr val="tx1"/>
              </a:solidFill>
            </a:endParaRPr>
          </a:p>
          <a:p>
            <a:pPr marL="0" indent="0">
              <a:buNone/>
            </a:pPr>
            <a:r>
              <a:rPr lang="en-US" sz="1100">
                <a:solidFill>
                  <a:srgbClr val="0000FF"/>
                </a:solidFill>
                <a:hlinkClick r:id="rId2">
                  <a:extLst>
                    <a:ext uri="{A12FA001-AC4F-418D-AE19-62706E023703}">
                      <ahyp:hlinkClr xmlns:ahyp="http://schemas.microsoft.com/office/drawing/2018/hyperlinkcolor" val="tx"/>
                    </a:ext>
                  </a:extLst>
                </a:hlinkClick>
              </a:rPr>
              <a:t>About Us | Building Effective Leadership Through Behavioral Change</a:t>
            </a:r>
            <a:endParaRPr lang="en-US" sz="1100">
              <a:solidFill>
                <a:schemeClr val="tx1"/>
              </a:solidFill>
            </a:endParaRPr>
          </a:p>
          <a:p>
            <a:pPr marL="0" indent="0">
              <a:buNone/>
            </a:pPr>
            <a:r>
              <a:rPr lang="en-US" sz="1100">
                <a:solidFill>
                  <a:schemeClr val="tx1"/>
                </a:solidFill>
              </a:rPr>
              <a:t>Advisory.com </a:t>
            </a:r>
            <a:r>
              <a:rPr lang="en-US" sz="1100">
                <a:solidFill>
                  <a:srgbClr val="0000FF"/>
                </a:solidFill>
                <a:hlinkClick r:id="rId3">
                  <a:extLst>
                    <a:ext uri="{A12FA001-AC4F-418D-AE19-62706E023703}">
                      <ahyp:hlinkClr xmlns:ahyp="http://schemas.microsoft.com/office/drawing/2018/hyperlinkcolor" val="tx"/>
                    </a:ext>
                  </a:extLst>
                </a:hlinkClick>
              </a:rPr>
              <a:t>Around the nation: Colorado becomes first state to cap prescription drug prices</a:t>
            </a:r>
            <a:endParaRPr lang="en-US" sz="1100">
              <a:solidFill>
                <a:srgbClr val="0000FF"/>
              </a:solidFill>
            </a:endParaRPr>
          </a:p>
          <a:p>
            <a:pPr marL="0" indent="0">
              <a:buNone/>
            </a:pPr>
            <a:r>
              <a:rPr lang="en-US" sz="1100"/>
              <a:t>Johns Hopkins </a:t>
            </a:r>
            <a:r>
              <a:rPr lang="en-US" sz="1100">
                <a:solidFill>
                  <a:srgbClr val="0000FF"/>
                </a:solidFill>
                <a:hlinkClick r:id="rId4">
                  <a:extLst>
                    <a:ext uri="{A12FA001-AC4F-418D-AE19-62706E023703}">
                      <ahyp:hlinkClr xmlns:ahyp="http://schemas.microsoft.com/office/drawing/2018/hyperlinkcolor" val="tx"/>
                    </a:ext>
                  </a:extLst>
                </a:hlinkClick>
              </a:rPr>
              <a:t>Quality Measure Toolkit</a:t>
            </a:r>
            <a:endParaRPr lang="en-US" sz="1100">
              <a:solidFill>
                <a:srgbClr val="0000FF"/>
              </a:solidFill>
            </a:endParaRPr>
          </a:p>
          <a:p>
            <a:pPr marL="0" indent="0">
              <a:buNone/>
            </a:pPr>
            <a:r>
              <a:rPr lang="en-US" sz="1100">
                <a:solidFill>
                  <a:srgbClr val="0000FF"/>
                </a:solidFill>
                <a:hlinkClick r:id="rId5">
                  <a:extLst>
                    <a:ext uri="{A12FA001-AC4F-418D-AE19-62706E023703}">
                      <ahyp:hlinkClr xmlns:ahyp="http://schemas.microsoft.com/office/drawing/2018/hyperlinkcolor" val="tx"/>
                    </a:ext>
                  </a:extLst>
                </a:hlinkClick>
              </a:rPr>
              <a:t>Kotter’s Eight Step Leading Change Model – Management is a Journey®</a:t>
            </a:r>
            <a:endParaRPr lang="en-US" sz="1100">
              <a:solidFill>
                <a:srgbClr val="0000FF"/>
              </a:solidFill>
            </a:endParaRPr>
          </a:p>
          <a:p>
            <a:pPr marL="0" indent="0">
              <a:buNone/>
            </a:pPr>
            <a:r>
              <a:rPr lang="en-US" sz="1100" err="1"/>
              <a:t>LeapFrog</a:t>
            </a:r>
            <a:r>
              <a:rPr lang="en-US" sz="1100"/>
              <a:t> </a:t>
            </a:r>
            <a:r>
              <a:rPr lang="en-US" sz="1100">
                <a:solidFill>
                  <a:srgbClr val="0000FF"/>
                </a:solidFill>
                <a:hlinkClick r:id="rId6">
                  <a:extLst>
                    <a:ext uri="{A12FA001-AC4F-418D-AE19-62706E023703}">
                      <ahyp:hlinkClr xmlns:ahyp="http://schemas.microsoft.com/office/drawing/2018/hyperlinkcolor" val="tx"/>
                    </a:ext>
                  </a:extLst>
                </a:hlinkClick>
              </a:rPr>
              <a:t>Search Results</a:t>
            </a:r>
            <a:endParaRPr lang="en-US" sz="1100">
              <a:solidFill>
                <a:srgbClr val="0000FF"/>
              </a:solidFill>
            </a:endParaRPr>
          </a:p>
          <a:p>
            <a:pPr marL="0" indent="0">
              <a:buNone/>
            </a:pPr>
            <a:r>
              <a:rPr lang="en-US" sz="1100">
                <a:solidFill>
                  <a:schemeClr val="tx1"/>
                </a:solidFill>
              </a:rPr>
              <a:t>McKinsey</a:t>
            </a:r>
            <a:r>
              <a:rPr lang="en-US" sz="1100">
                <a:solidFill>
                  <a:srgbClr val="0000FF"/>
                </a:solidFill>
              </a:rPr>
              <a:t> </a:t>
            </a:r>
            <a:r>
              <a:rPr lang="en-US" sz="1100">
                <a:solidFill>
                  <a:srgbClr val="D25814"/>
                </a:solidFill>
                <a:hlinkClick r:id="rId7">
                  <a:extLst>
                    <a:ext uri="{A12FA001-AC4F-418D-AE19-62706E023703}">
                      <ahyp:hlinkClr xmlns:ahyp="http://schemas.microsoft.com/office/drawing/2018/hyperlinkcolor" val="tx"/>
                    </a:ext>
                  </a:extLst>
                </a:hlinkClick>
              </a:rPr>
              <a:t>Value creation in US healthcare: Reducing specialty costs | </a:t>
            </a:r>
            <a:r>
              <a:rPr lang="en-US" sz="1100">
                <a:solidFill>
                  <a:srgbClr val="0000FF"/>
                </a:solidFill>
                <a:hlinkClick r:id="rId7">
                  <a:extLst>
                    <a:ext uri="{A12FA001-AC4F-418D-AE19-62706E023703}">
                      <ahyp:hlinkClr xmlns:ahyp="http://schemas.microsoft.com/office/drawing/2018/hyperlinkcolor" val="tx"/>
                    </a:ext>
                  </a:extLst>
                </a:hlinkClick>
              </a:rPr>
              <a:t>McKinsey</a:t>
            </a:r>
            <a:endParaRPr lang="en-US" sz="1100">
              <a:solidFill>
                <a:srgbClr val="0000FF"/>
              </a:solidFill>
            </a:endParaRPr>
          </a:p>
          <a:p>
            <a:pPr marL="0" indent="0">
              <a:buNone/>
            </a:pPr>
            <a:r>
              <a:rPr lang="en-US" sz="1100">
                <a:solidFill>
                  <a:schemeClr val="tx1"/>
                </a:solidFill>
              </a:rPr>
              <a:t>NCQA </a:t>
            </a:r>
            <a:r>
              <a:rPr lang="en-US" sz="1100">
                <a:solidFill>
                  <a:srgbClr val="0000FF"/>
                </a:solidFill>
                <a:hlinkClick r:id="rId8">
                  <a:extLst>
                    <a:ext uri="{A12FA001-AC4F-418D-AE19-62706E023703}">
                      <ahyp:hlinkClr xmlns:ahyp="http://schemas.microsoft.com/office/drawing/2018/hyperlinkcolor" val="tx"/>
                    </a:ext>
                  </a:extLst>
                </a:hlinkClick>
              </a:rPr>
              <a:t>State of Health Care Quality Report – NCQA</a:t>
            </a:r>
            <a:endParaRPr lang="en-US" sz="1100">
              <a:solidFill>
                <a:srgbClr val="0000FF"/>
              </a:solidFill>
            </a:endParaRPr>
          </a:p>
          <a:p>
            <a:pPr marL="0" indent="0">
              <a:buNone/>
            </a:pPr>
            <a:r>
              <a:rPr lang="en-US" sz="1100"/>
              <a:t>NBCnews.com. (20024, June 24) Not that leg! New rules to fight surgery errors.</a:t>
            </a:r>
            <a:r>
              <a:rPr lang="en-US" sz="1100">
                <a:solidFill>
                  <a:srgbClr val="D25814"/>
                </a:solidFill>
                <a:hlinkClick r:id="rId9">
                  <a:extLst>
                    <a:ext uri="{A12FA001-AC4F-418D-AE19-62706E023703}">
                      <ahyp:hlinkClr xmlns:ahyp="http://schemas.microsoft.com/office/drawing/2018/hyperlinkcolor" val="tx"/>
                    </a:ext>
                  </a:extLst>
                </a:hlinkClick>
              </a:rPr>
              <a:t> </a:t>
            </a:r>
            <a:r>
              <a:rPr lang="en-US" sz="1100" i="1">
                <a:solidFill>
                  <a:srgbClr val="0000FF"/>
                </a:solidFill>
                <a:hlinkClick r:id="rId9">
                  <a:extLst>
                    <a:ext uri="{A12FA001-AC4F-418D-AE19-62706E023703}">
                      <ahyp:hlinkClr xmlns:ahyp="http://schemas.microsoft.com/office/drawing/2018/hyperlinkcolor" val="tx"/>
                    </a:ext>
                  </a:extLst>
                </a:hlinkClick>
              </a:rPr>
              <a:t>Not that leg! New rules to fight surgery errors</a:t>
            </a:r>
            <a:endParaRPr lang="en-US" sz="1100" i="1">
              <a:solidFill>
                <a:srgbClr val="0000FF"/>
              </a:solidFill>
            </a:endParaRPr>
          </a:p>
          <a:p>
            <a:pPr marL="0" indent="0">
              <a:buNone/>
            </a:pPr>
            <a:r>
              <a:rPr lang="en-US" sz="1100" kern="100">
                <a:solidFill>
                  <a:srgbClr val="0000FF"/>
                </a:solidFill>
                <a:latin typeface="Aptos" panose="020B0004020202020204" pitchFamily="34" charset="0"/>
                <a:ea typeface="Aptos" panose="020B0004020202020204" pitchFamily="34" charset="0"/>
                <a:cs typeface="Times New Roman" panose="02020603050405020304" pitchFamily="18" charset="0"/>
                <a:hlinkClick r:id="rId10">
                  <a:extLst>
                    <a:ext uri="{A12FA001-AC4F-418D-AE19-62706E023703}">
                      <ahyp:hlinkClr xmlns:ahyp="http://schemas.microsoft.com/office/drawing/2018/hyperlinkcolor" val="tx"/>
                    </a:ext>
                  </a:extLst>
                </a:hlinkClick>
              </a:rPr>
              <a:t>Fee-for-Service vs Value-Based Care: The Differences You Should Know (2024) - Streamline Health</a:t>
            </a:r>
            <a:endParaRPr lang="en-US" sz="1100" kern="100">
              <a:solidFill>
                <a:srgbClr val="0000FF"/>
              </a:solidFill>
              <a:latin typeface="Aptos" panose="020B0004020202020204" pitchFamily="34" charset="0"/>
              <a:ea typeface="Aptos" panose="020B0004020202020204" pitchFamily="34" charset="0"/>
              <a:cs typeface="Times New Roman" panose="02020603050405020304" pitchFamily="18" charset="0"/>
            </a:endParaRPr>
          </a:p>
          <a:p>
            <a:pPr marL="0" indent="0">
              <a:buNone/>
            </a:pPr>
            <a:r>
              <a:rPr lang="en-US" sz="1100">
                <a:solidFill>
                  <a:srgbClr val="0000FF"/>
                </a:solidFill>
                <a:hlinkClick r:id="rId11">
                  <a:extLst>
                    <a:ext uri="{A12FA001-AC4F-418D-AE19-62706E023703}">
                      <ahyp:hlinkClr xmlns:ahyp="http://schemas.microsoft.com/office/drawing/2018/hyperlinkcolor" val="tx"/>
                    </a:ext>
                  </a:extLst>
                </a:hlinkClick>
              </a:rPr>
              <a:t>Ep 201 – Value-Based Change Management: Navigating the Human Side of Healthcare Economics, with Philip Eaves, MBA – The Race to Value Podcast™</a:t>
            </a:r>
            <a:endParaRPr lang="en-US" sz="1100">
              <a:solidFill>
                <a:srgbClr val="0000FF"/>
              </a:solidFill>
            </a:endParaRPr>
          </a:p>
          <a:p>
            <a:pPr marL="0" indent="0">
              <a:buNone/>
            </a:pPr>
            <a:r>
              <a:rPr lang="en-US" sz="1100">
                <a:solidFill>
                  <a:srgbClr val="0000FF"/>
                </a:solidFill>
                <a:hlinkClick r:id="rId12">
                  <a:extLst>
                    <a:ext uri="{A12FA001-AC4F-418D-AE19-62706E023703}">
                      <ahyp:hlinkClr xmlns:ahyp="http://schemas.microsoft.com/office/drawing/2018/hyperlinkcolor" val="tx"/>
                    </a:ext>
                  </a:extLst>
                </a:hlinkClick>
              </a:rPr>
              <a:t>Special Report | The Real Impact of Medicare Advantage for Beneficiaries and Medicare Funding - Center for Medicare Advocacy</a:t>
            </a:r>
            <a:endParaRPr lang="en-US" sz="1100"/>
          </a:p>
          <a:p>
            <a:pPr marL="0" indent="0">
              <a:buNone/>
            </a:pPr>
            <a:r>
              <a:rPr lang="en-US" sz="1100"/>
              <a:t>Teisberg, E., Wallace, S., &amp; O'Hara, S. (2020). Defining and Implementing Value-Based Health Care: A Strategic Framework. </a:t>
            </a:r>
            <a:r>
              <a:rPr lang="en-US" sz="1100" i="1"/>
              <a:t>Academic medicine : </a:t>
            </a:r>
            <a:r>
              <a:rPr lang="en-US" sz="1100" i="1">
                <a:solidFill>
                  <a:srgbClr val="0000FF"/>
                </a:solidFill>
              </a:rPr>
              <a:t>journal of the Association of American Medical Colleges</a:t>
            </a:r>
            <a:r>
              <a:rPr lang="en-US" sz="1100">
                <a:solidFill>
                  <a:srgbClr val="0000FF"/>
                </a:solidFill>
              </a:rPr>
              <a:t>, </a:t>
            </a:r>
            <a:r>
              <a:rPr lang="en-US" sz="1100" i="1">
                <a:solidFill>
                  <a:srgbClr val="0000FF"/>
                </a:solidFill>
              </a:rPr>
              <a:t>95</a:t>
            </a:r>
            <a:r>
              <a:rPr lang="en-US" sz="1100">
                <a:solidFill>
                  <a:srgbClr val="0000FF"/>
                </a:solidFill>
              </a:rPr>
              <a:t>(5), 682–685. https://doi.org/10.1097/ACM.0000000000003122</a:t>
            </a:r>
          </a:p>
          <a:p>
            <a:pPr marL="0" indent="0">
              <a:buNone/>
            </a:pPr>
            <a:r>
              <a:rPr lang="en-US" sz="1100">
                <a:solidFill>
                  <a:srgbClr val="0000FF"/>
                </a:solidFill>
                <a:hlinkClick r:id="rId13">
                  <a:extLst>
                    <a:ext uri="{A12FA001-AC4F-418D-AE19-62706E023703}">
                      <ahyp:hlinkClr xmlns:ahyp="http://schemas.microsoft.com/office/drawing/2018/hyperlinkcolor" val="tx"/>
                    </a:ext>
                  </a:extLst>
                </a:hlinkClick>
              </a:rPr>
              <a:t>The Key to Transitioning from Fee-for-Service to Value-Based Reimbursement</a:t>
            </a:r>
            <a:endParaRPr lang="en-US" sz="1100" kern="100">
              <a:solidFill>
                <a:srgbClr val="0000FF"/>
              </a:solidFill>
              <a:latin typeface="Aptos" panose="020B0004020202020204" pitchFamily="34" charset="0"/>
              <a:ea typeface="Aptos" panose="020B0004020202020204" pitchFamily="34" charset="0"/>
              <a:cs typeface="Times New Roman" panose="02020603050405020304" pitchFamily="18" charset="0"/>
            </a:endParaRPr>
          </a:p>
          <a:p>
            <a:pPr marL="0" indent="0">
              <a:buNone/>
            </a:pPr>
            <a:r>
              <a:rPr lang="en-US" sz="1100"/>
              <a:t>UnitedHealthCare “Path” Resource </a:t>
            </a:r>
            <a:r>
              <a:rPr lang="en-US" sz="1100">
                <a:solidFill>
                  <a:srgbClr val="0000FF"/>
                </a:solidFill>
                <a:hlinkClick r:id="rId14">
                  <a:extLst>
                    <a:ext uri="{A12FA001-AC4F-418D-AE19-62706E023703}">
                      <ahyp:hlinkClr xmlns:ahyp="http://schemas.microsoft.com/office/drawing/2018/hyperlinkcolor" val="tx"/>
                    </a:ext>
                  </a:extLst>
                </a:hlinkClick>
              </a:rPr>
              <a:t>PATH | UHCprovider.com</a:t>
            </a:r>
            <a:endParaRPr lang="en-US" sz="1100"/>
          </a:p>
          <a:p>
            <a:pPr marL="0" indent="0">
              <a:buNone/>
            </a:pPr>
            <a:r>
              <a:rPr lang="en-US" sz="1100">
                <a:solidFill>
                  <a:srgbClr val="0000FF"/>
                </a:solidFill>
                <a:hlinkClick r:id="rId15">
                  <a:extLst>
                    <a:ext uri="{A12FA001-AC4F-418D-AE19-62706E023703}">
                      <ahyp:hlinkClr xmlns:ahyp="http://schemas.microsoft.com/office/drawing/2018/hyperlinkcolor" val="tx"/>
                    </a:ext>
                  </a:extLst>
                </a:hlinkClick>
              </a:rPr>
              <a:t>fact-sheet-ssp-py24-financial-quality-results.pdf</a:t>
            </a:r>
            <a:endParaRPr lang="en-US" sz="1100">
              <a:solidFill>
                <a:srgbClr val="0000FF"/>
              </a:solidFill>
            </a:endParaRPr>
          </a:p>
          <a:p>
            <a:pPr marL="0" indent="0">
              <a:buNone/>
            </a:pPr>
            <a:r>
              <a:rPr lang="en-US" sz="1100">
                <a:solidFill>
                  <a:srgbClr val="0000FF"/>
                </a:solidFill>
                <a:hlinkClick r:id="rId16">
                  <a:extLst>
                    <a:ext uri="{A12FA001-AC4F-418D-AE19-62706E023703}">
                      <ahyp:hlinkClr xmlns:ahyp="http://schemas.microsoft.com/office/drawing/2018/hyperlinkcolor" val="tx"/>
                    </a:ext>
                  </a:extLst>
                </a:hlinkClick>
              </a:rPr>
              <a:t>Value-based Care Improves Patient Outcomes | AAFP</a:t>
            </a:r>
            <a:endParaRPr lang="en-US" sz="1100">
              <a:solidFill>
                <a:srgbClr val="0000FF"/>
              </a:solidFill>
            </a:endParaRPr>
          </a:p>
          <a:p>
            <a:pPr marL="0" indent="0">
              <a:buNone/>
            </a:pPr>
            <a:r>
              <a:rPr lang="en-US" sz="1100">
                <a:hlinkClick r:id="rId7"/>
              </a:rPr>
              <a:t>Value creation in US healthcare: Reducing specialty costs | McKinsey</a:t>
            </a:r>
            <a:endParaRPr lang="en-US" sz="1100"/>
          </a:p>
          <a:p>
            <a:pPr marL="0" indent="0">
              <a:buNone/>
            </a:pPr>
            <a:endParaRPr lang="en-US" sz="1100">
              <a:solidFill>
                <a:srgbClr val="0000FF"/>
              </a:solidFill>
            </a:endParaRPr>
          </a:p>
          <a:p>
            <a:pPr marL="0" indent="0">
              <a:buNone/>
            </a:pPr>
            <a:endParaRPr lang="en-US" sz="1200">
              <a:solidFill>
                <a:srgbClr val="0000FF"/>
              </a:solidFill>
            </a:endParaRPr>
          </a:p>
        </p:txBody>
      </p:sp>
    </p:spTree>
    <p:extLst>
      <p:ext uri="{BB962C8B-B14F-4D97-AF65-F5344CB8AC3E}">
        <p14:creationId xmlns:p14="http://schemas.microsoft.com/office/powerpoint/2010/main" val="12634917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CC47CB-BC01-1F9A-0144-61F1DE896F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25EB863-461D-FD3F-8E36-3D0B566176D9}"/>
              </a:ext>
            </a:extLst>
          </p:cNvPr>
          <p:cNvSpPr>
            <a:spLocks noGrp="1"/>
          </p:cNvSpPr>
          <p:nvPr>
            <p:ph type="title"/>
          </p:nvPr>
        </p:nvSpPr>
        <p:spPr/>
        <p:txBody>
          <a:bodyPr/>
          <a:lstStyle/>
          <a:p>
            <a:r>
              <a:rPr lang="en-US"/>
              <a:t>Appendix</a:t>
            </a:r>
          </a:p>
        </p:txBody>
      </p:sp>
    </p:spTree>
    <p:extLst>
      <p:ext uri="{BB962C8B-B14F-4D97-AF65-F5344CB8AC3E}">
        <p14:creationId xmlns:p14="http://schemas.microsoft.com/office/powerpoint/2010/main" val="248555507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9D392-BFE1-0604-239E-F6FBC4AD385F}"/>
              </a:ext>
            </a:extLst>
          </p:cNvPr>
          <p:cNvSpPr>
            <a:spLocks noGrp="1"/>
          </p:cNvSpPr>
          <p:nvPr>
            <p:ph type="title"/>
          </p:nvPr>
        </p:nvSpPr>
        <p:spPr/>
        <p:txBody>
          <a:bodyPr/>
          <a:lstStyle/>
          <a:p>
            <a:r>
              <a:rPr lang="en-US"/>
              <a:t>If you don’t have time to influence…</a:t>
            </a:r>
            <a:br>
              <a:rPr lang="en-US"/>
            </a:br>
            <a:r>
              <a:rPr lang="en-US"/>
              <a:t>cut to the chase…</a:t>
            </a:r>
          </a:p>
        </p:txBody>
      </p:sp>
      <p:sp>
        <p:nvSpPr>
          <p:cNvPr id="5" name="TextBox 4">
            <a:extLst>
              <a:ext uri="{FF2B5EF4-FFF2-40B4-BE49-F238E27FC236}">
                <a16:creationId xmlns:a16="http://schemas.microsoft.com/office/drawing/2014/main" id="{CE57D0BD-6EF2-BBB6-B06E-E831C57CB61F}"/>
              </a:ext>
            </a:extLst>
          </p:cNvPr>
          <p:cNvSpPr txBox="1"/>
          <p:nvPr/>
        </p:nvSpPr>
        <p:spPr>
          <a:xfrm>
            <a:off x="4360430" y="1937547"/>
            <a:ext cx="6102350" cy="1320361"/>
          </a:xfrm>
          <a:prstGeom prst="rect">
            <a:avLst/>
          </a:prstGeom>
          <a:noFill/>
        </p:spPr>
        <p:txBody>
          <a:bodyPr wrap="square">
            <a:spAutoFit/>
          </a:bodyPr>
          <a:lstStyle/>
          <a:p>
            <a:pPr marL="342900" indent="-182880" defTabSz="914400">
              <a:lnSpc>
                <a:spcPct val="90000"/>
              </a:lnSpc>
              <a:spcAft>
                <a:spcPts val="600"/>
              </a:spcAft>
              <a:buClr>
                <a:schemeClr val="accent1"/>
              </a:buClr>
              <a:buFont typeface="Wingdings 2" pitchFamily="18" charset="2"/>
              <a:buChar char=""/>
            </a:pPr>
            <a:r>
              <a:rPr lang="en-US" b="1"/>
              <a:t>Creating a sense of Urgency and a Sense of Community</a:t>
            </a:r>
          </a:p>
          <a:p>
            <a:pPr marL="800100" lvl="1" indent="-182880" defTabSz="914400">
              <a:lnSpc>
                <a:spcPct val="90000"/>
              </a:lnSpc>
              <a:spcAft>
                <a:spcPts val="600"/>
              </a:spcAft>
              <a:buClr>
                <a:schemeClr val="accent1"/>
              </a:buClr>
              <a:buFont typeface="Wingdings 2" pitchFamily="18" charset="2"/>
              <a:buChar char=""/>
            </a:pPr>
            <a:r>
              <a:rPr lang="en-US" b="1"/>
              <a:t>The “we” is much greater than the “me</a:t>
            </a:r>
            <a:r>
              <a:rPr lang="en-US"/>
              <a:t>”</a:t>
            </a:r>
          </a:p>
          <a:p>
            <a:pPr marL="342900" indent="-182880" defTabSz="914400">
              <a:lnSpc>
                <a:spcPct val="90000"/>
              </a:lnSpc>
              <a:spcAft>
                <a:spcPts val="600"/>
              </a:spcAft>
              <a:buClr>
                <a:schemeClr val="accent1"/>
              </a:buClr>
              <a:buFont typeface="Wingdings 2" pitchFamily="18" charset="2"/>
              <a:buChar char=""/>
            </a:pPr>
            <a:r>
              <a:rPr lang="en-US" b="1"/>
              <a:t>Data Intelligence</a:t>
            </a:r>
          </a:p>
          <a:p>
            <a:pPr marL="342900" indent="-182880" defTabSz="914400">
              <a:lnSpc>
                <a:spcPct val="90000"/>
              </a:lnSpc>
              <a:spcAft>
                <a:spcPts val="600"/>
              </a:spcAft>
              <a:buClr>
                <a:schemeClr val="accent1"/>
              </a:buClr>
              <a:buFont typeface="Wingdings 2" pitchFamily="18" charset="2"/>
              <a:buChar char=""/>
            </a:pPr>
            <a:r>
              <a:rPr lang="en-US" b="1"/>
              <a:t>Revenue – What’s at stake?</a:t>
            </a:r>
            <a:r>
              <a:rPr lang="en-US"/>
              <a:t> </a:t>
            </a:r>
          </a:p>
        </p:txBody>
      </p:sp>
      <p:sp>
        <p:nvSpPr>
          <p:cNvPr id="6" name="TextBox 5">
            <a:extLst>
              <a:ext uri="{FF2B5EF4-FFF2-40B4-BE49-F238E27FC236}">
                <a16:creationId xmlns:a16="http://schemas.microsoft.com/office/drawing/2014/main" id="{B66627D2-5594-CA1A-A40A-E17ECD61FF67}"/>
              </a:ext>
            </a:extLst>
          </p:cNvPr>
          <p:cNvSpPr txBox="1"/>
          <p:nvPr/>
        </p:nvSpPr>
        <p:spPr>
          <a:xfrm>
            <a:off x="2171626" y="4637742"/>
            <a:ext cx="9424555" cy="1754326"/>
          </a:xfrm>
          <a:prstGeom prst="rect">
            <a:avLst/>
          </a:prstGeom>
          <a:solidFill>
            <a:schemeClr val="bg2">
              <a:lumMod val="20000"/>
              <a:lumOff val="80000"/>
            </a:schemeClr>
          </a:solidFill>
        </p:spPr>
        <p:txBody>
          <a:bodyPr wrap="square" rtlCol="0">
            <a:spAutoFit/>
          </a:bodyPr>
          <a:lstStyle/>
          <a:p>
            <a:r>
              <a:rPr lang="en-US"/>
              <a:t>S – </a:t>
            </a:r>
            <a:r>
              <a:rPr lang="en-US">
                <a:solidFill>
                  <a:schemeClr val="accent5">
                    <a:lumMod val="75000"/>
                  </a:schemeClr>
                </a:solidFill>
              </a:rPr>
              <a:t>CMS is changing the reimbursement model by 2030 to an APM/VBC contract “pay for performance”</a:t>
            </a:r>
          </a:p>
          <a:p>
            <a:r>
              <a:rPr lang="en-US"/>
              <a:t>B – </a:t>
            </a:r>
            <a:r>
              <a:rPr lang="en-US">
                <a:solidFill>
                  <a:schemeClr val="accent5">
                    <a:lumMod val="75000"/>
                  </a:schemeClr>
                </a:solidFill>
              </a:rPr>
              <a:t>We are running a Fee for Service model; We are reimbursed on volume and not measurable outcomes</a:t>
            </a:r>
          </a:p>
          <a:p>
            <a:r>
              <a:rPr lang="en-US"/>
              <a:t>A - </a:t>
            </a:r>
            <a:r>
              <a:rPr lang="en-US">
                <a:solidFill>
                  <a:schemeClr val="accent5">
                    <a:lumMod val="75000"/>
                  </a:schemeClr>
                </a:solidFill>
              </a:rPr>
              <a:t>We need to change the way we operate, or we will fail at the new APM/VBC contract model</a:t>
            </a:r>
          </a:p>
          <a:p>
            <a:r>
              <a:rPr lang="en-US"/>
              <a:t>R – </a:t>
            </a:r>
            <a:r>
              <a:rPr lang="en-US">
                <a:solidFill>
                  <a:schemeClr val="accent5">
                    <a:lumMod val="75000"/>
                  </a:schemeClr>
                </a:solidFill>
              </a:rPr>
              <a:t>All hands-on-deck to improve operations to deliver value-based outcomes</a:t>
            </a:r>
          </a:p>
        </p:txBody>
      </p:sp>
    </p:spTree>
    <p:extLst>
      <p:ext uri="{BB962C8B-B14F-4D97-AF65-F5344CB8AC3E}">
        <p14:creationId xmlns:p14="http://schemas.microsoft.com/office/powerpoint/2010/main" val="321275892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37D21-EEC1-BB83-AE5F-64BD69F6B965}"/>
              </a:ext>
            </a:extLst>
          </p:cNvPr>
          <p:cNvSpPr>
            <a:spLocks noGrp="1"/>
          </p:cNvSpPr>
          <p:nvPr>
            <p:ph type="title"/>
          </p:nvPr>
        </p:nvSpPr>
        <p:spPr/>
        <p:txBody>
          <a:bodyPr/>
          <a:lstStyle/>
          <a:p>
            <a:r>
              <a:rPr lang="en-US" sz="3200"/>
              <a:t>Primary Care Example</a:t>
            </a:r>
            <a:br>
              <a:rPr lang="en-US"/>
            </a:br>
            <a:endParaRPr lang="en-US"/>
          </a:p>
        </p:txBody>
      </p:sp>
      <p:graphicFrame>
        <p:nvGraphicFramePr>
          <p:cNvPr id="3" name="Diagram 2">
            <a:extLst>
              <a:ext uri="{FF2B5EF4-FFF2-40B4-BE49-F238E27FC236}">
                <a16:creationId xmlns:a16="http://schemas.microsoft.com/office/drawing/2014/main" id="{FD107040-3713-475A-E7F3-44B4245D6201}"/>
              </a:ext>
            </a:extLst>
          </p:cNvPr>
          <p:cNvGraphicFramePr/>
          <p:nvPr>
            <p:extLst>
              <p:ext uri="{D42A27DB-BD31-4B8C-83A1-F6EECF244321}">
                <p14:modId xmlns:p14="http://schemas.microsoft.com/office/powerpoint/2010/main" val="2490569905"/>
              </p:ext>
            </p:extLst>
          </p:nvPr>
        </p:nvGraphicFramePr>
        <p:xfrm>
          <a:off x="3532809" y="71509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1843176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82E316-8713-5994-42BE-473713DB6C60}"/>
              </a:ext>
            </a:extLst>
          </p:cNvPr>
          <p:cNvSpPr>
            <a:spLocks noGrp="1"/>
          </p:cNvSpPr>
          <p:nvPr>
            <p:ph type="title"/>
          </p:nvPr>
        </p:nvSpPr>
        <p:spPr/>
        <p:txBody>
          <a:bodyPr/>
          <a:lstStyle/>
          <a:p>
            <a:r>
              <a:rPr lang="en-US"/>
              <a:t>Specialty Service Line - Surgery </a:t>
            </a:r>
          </a:p>
        </p:txBody>
      </p:sp>
      <p:sp>
        <p:nvSpPr>
          <p:cNvPr id="6" name="Content Placeholder 5">
            <a:extLst>
              <a:ext uri="{FF2B5EF4-FFF2-40B4-BE49-F238E27FC236}">
                <a16:creationId xmlns:a16="http://schemas.microsoft.com/office/drawing/2014/main" id="{7C19847D-91F8-8F97-6CDA-44DE9B9BF3E8}"/>
              </a:ext>
            </a:extLst>
          </p:cNvPr>
          <p:cNvSpPr>
            <a:spLocks noGrp="1"/>
          </p:cNvSpPr>
          <p:nvPr>
            <p:ph idx="1"/>
          </p:nvPr>
        </p:nvSpPr>
        <p:spPr/>
        <p:txBody>
          <a:bodyPr/>
          <a:lstStyle/>
          <a:p>
            <a:endParaRPr lang="en-US"/>
          </a:p>
        </p:txBody>
      </p:sp>
      <p:graphicFrame>
        <p:nvGraphicFramePr>
          <p:cNvPr id="7" name="Diagram 6">
            <a:extLst>
              <a:ext uri="{FF2B5EF4-FFF2-40B4-BE49-F238E27FC236}">
                <a16:creationId xmlns:a16="http://schemas.microsoft.com/office/drawing/2014/main" id="{826A5FC6-15B9-2A74-FFC3-C6F9EA79C545}"/>
              </a:ext>
            </a:extLst>
          </p:cNvPr>
          <p:cNvGraphicFramePr/>
          <p:nvPr>
            <p:extLst>
              <p:ext uri="{D42A27DB-BD31-4B8C-83A1-F6EECF244321}">
                <p14:modId xmlns:p14="http://schemas.microsoft.com/office/powerpoint/2010/main" val="2070486542"/>
              </p:ext>
            </p:extLst>
          </p:nvPr>
        </p:nvGraphicFramePr>
        <p:xfrm>
          <a:off x="3532809" y="71509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25098051"/>
      </p:ext>
    </p:extLst>
  </p:cSld>
  <p:clrMapOvr>
    <a:masterClrMapping/>
  </p:clrMapOvr>
</p:sld>
</file>

<file path=ppt/theme/theme1.xml><?xml version="1.0" encoding="utf-8"?>
<a:theme xmlns:a="http://schemas.openxmlformats.org/drawingml/2006/main" name="Frame">
  <a:themeElements>
    <a:clrScheme name="Frame">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9ECD22216056A4C861FBFA3A848DD75" ma:contentTypeVersion="16" ma:contentTypeDescription="Create a new document." ma:contentTypeScope="" ma:versionID="3e3fc65c98230ae295a42a9b20edc9c7">
  <xsd:schema xmlns:xsd="http://www.w3.org/2001/XMLSchema" xmlns:xs="http://www.w3.org/2001/XMLSchema" xmlns:p="http://schemas.microsoft.com/office/2006/metadata/properties" xmlns:ns2="bc21839b-6d4f-4d1a-9313-08de3f642e4b" xmlns:ns3="211abf4e-acce-4906-8a53-7693db9d194b" targetNamespace="http://schemas.microsoft.com/office/2006/metadata/properties" ma:root="true" ma:fieldsID="c6d4ff4d3a6dfaef7c58c0541a36f6ba" ns2:_="" ns3:_="">
    <xsd:import namespace="bc21839b-6d4f-4d1a-9313-08de3f642e4b"/>
    <xsd:import namespace="211abf4e-acce-4906-8a53-7693db9d194b"/>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2:MediaServiceDateTaken" minOccurs="0"/>
                <xsd:element ref="ns2:MediaServiceOCR" minOccurs="0"/>
                <xsd:element ref="ns2:MediaLengthInSeconds" minOccurs="0"/>
                <xsd:element ref="ns2:MediaServiceSearchProperties" minOccurs="0"/>
                <xsd:element ref="ns2:Helpful"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c21839b-6d4f-4d1a-9313-08de3f642e4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e04a55a7-5568-4318-8037-c4e25c4baded" ma:termSetId="09814cd3-568e-fe90-9814-8d621ff8fb84" ma:anchorId="fba54fb3-c3e1-fe81-a776-ca4b69148c4d" ma:open="true" ma:isKeyword="false">
      <xsd:complexType>
        <xsd:sequence>
          <xsd:element ref="pc:Terms" minOccurs="0" maxOccurs="1"/>
        </xsd:sequence>
      </xsd:complex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Helpful" ma:index="22" nillable="true" ma:displayName="Helpful" ma:default="1" ma:format="Dropdown" ma:internalName="Helpful">
      <xsd:simpleType>
        <xsd:restriction base="dms:Boolea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11abf4e-acce-4906-8a53-7693db9d194b"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5" nillable="true" ma:displayName="Taxonomy Catch All Column" ma:hidden="true" ma:list="{702e3a42-3d2f-46e1-aa13-98c7f9711908}" ma:internalName="TaxCatchAll" ma:showField="CatchAllData" ma:web="211abf4e-acce-4906-8a53-7693db9d194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c21839b-6d4f-4d1a-9313-08de3f642e4b">
      <Terms xmlns="http://schemas.microsoft.com/office/infopath/2007/PartnerControls"/>
    </lcf76f155ced4ddcb4097134ff3c332f>
    <TaxCatchAll xmlns="211abf4e-acce-4906-8a53-7693db9d194b" xsi:nil="true"/>
    <Helpful xmlns="bc21839b-6d4f-4d1a-9313-08de3f642e4b">true</Helpful>
  </documentManagement>
</p:properties>
</file>

<file path=customXml/itemProps1.xml><?xml version="1.0" encoding="utf-8"?>
<ds:datastoreItem xmlns:ds="http://schemas.openxmlformats.org/officeDocument/2006/customXml" ds:itemID="{EA82F57F-EFCE-45E0-9F75-822371CB5F7C}">
  <ds:schemaRefs>
    <ds:schemaRef ds:uri="http://schemas.microsoft.com/sharepoint/v3/contenttype/forms"/>
  </ds:schemaRefs>
</ds:datastoreItem>
</file>

<file path=customXml/itemProps2.xml><?xml version="1.0" encoding="utf-8"?>
<ds:datastoreItem xmlns:ds="http://schemas.openxmlformats.org/officeDocument/2006/customXml" ds:itemID="{ED25D8D9-822A-4674-8089-835205FAB50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c21839b-6d4f-4d1a-9313-08de3f642e4b"/>
    <ds:schemaRef ds:uri="211abf4e-acce-4906-8a53-7693db9d194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0668657-C50E-4365-A5FD-AC07593EBE57}">
  <ds:schemaRefs>
    <ds:schemaRef ds:uri="7a7fbaf9-5159-4af3-b50e-f64819b83ab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bc21839b-6d4f-4d1a-9313-08de3f642e4b"/>
    <ds:schemaRef ds:uri="211abf4e-acce-4906-8a53-7693db9d194b"/>
  </ds:schemaRefs>
</ds:datastoreItem>
</file>

<file path=docProps/app.xml><?xml version="1.0" encoding="utf-8"?>
<Properties xmlns="http://schemas.openxmlformats.org/officeDocument/2006/extended-properties" xmlns:vt="http://schemas.openxmlformats.org/officeDocument/2006/docPropsVTypes">
  <Template>Architecture design</Template>
  <Application>Microsoft Office PowerPoint</Application>
  <PresentationFormat>Widescreen</PresentationFormat>
  <Slides>53</Slides>
  <Notes>42</Notes>
  <HiddenSlides>0</HiddenSlide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Frame</vt:lpstr>
      <vt:lpstr>Change Management &amp; Transitioning to  Value Based Care Delivery Alignment  </vt:lpstr>
      <vt:lpstr>Introduction Alicia Rivera, RN BSN, MBA, CCM CPHQ </vt:lpstr>
      <vt:lpstr>Agenda </vt:lpstr>
      <vt:lpstr>Change Management</vt:lpstr>
      <vt:lpstr>Let Change be Your Competitive Edge…   </vt:lpstr>
      <vt:lpstr>MBA 101 Healthcare</vt:lpstr>
      <vt:lpstr>Change VUCA to Implement a Path to Lead Change Management</vt:lpstr>
      <vt:lpstr>February 2024</vt:lpstr>
      <vt:lpstr>Fee For Service – Transitioning to Alternative Payment Models (APM)</vt:lpstr>
      <vt:lpstr>“What is an APM?”</vt:lpstr>
      <vt:lpstr>PowerPoint Presentation</vt:lpstr>
      <vt:lpstr>Let’s Level Set… ABCs of  VBC </vt:lpstr>
      <vt:lpstr>PowerPoint Presentation</vt:lpstr>
      <vt:lpstr>Payer/APM Quality Measures     “Report Card”</vt:lpstr>
      <vt:lpstr>PowerPoint Presentation</vt:lpstr>
      <vt:lpstr> Provider Engagement –  Provider Incentive, Old Model</vt:lpstr>
      <vt:lpstr>Former Provider Incentive Model…  What’s Missing?</vt:lpstr>
      <vt:lpstr>Where we started, April – June 2024 FY</vt:lpstr>
      <vt:lpstr>Not Aligned</vt:lpstr>
      <vt:lpstr>PowerPoint Presentation</vt:lpstr>
      <vt:lpstr>Provider Engagement is the Heart of Moving into Value Based Care (VBC) Alternative Payment Models (APMs)</vt:lpstr>
      <vt:lpstr>Value Based Care Delivery Models  “APM” &amp;  Outcomes</vt:lpstr>
      <vt:lpstr>Planning the Process to VBC Delivery Alignment  Step 1a &amp; Step 1b.</vt:lpstr>
      <vt:lpstr>Through Strategic  Alignment Across the Organization – We Will be a Mighty Force to Meet the VUCA Healthcare Environment; We will be a Strong Performer in VBC-D &amp; VBP</vt:lpstr>
      <vt:lpstr>Step 1a. Senior Leadership Engagement  Visual Socialization to Leadership…   October 2024 –  "...Blow up the Current Model…" </vt:lpstr>
      <vt:lpstr>Step 1b. Provider Engagement   Provider Incentive Strategic Alignment</vt:lpstr>
      <vt:lpstr> Step 1a. &amp; 1b. Leadership and Providers  Begin to Consolidate – 10 Cohorts   Like Service lines,  Same or Similar Quality Measure Opportunity</vt:lpstr>
      <vt:lpstr>Influencing is a Process…</vt:lpstr>
      <vt:lpstr>Influencing…If you have time…</vt:lpstr>
      <vt:lpstr>PowerPoint Presentation</vt:lpstr>
      <vt:lpstr>Building the Trust Bridge</vt:lpstr>
      <vt:lpstr>Primary Care Vs. Specialty Quality Measures (QM)</vt:lpstr>
      <vt:lpstr>VBC and Specialty – It’s Not So Simple…</vt:lpstr>
      <vt:lpstr>Enter the Lion’s Den … and lean in…  “What's YOUR Population Health Measures have to do with me??”   Population Health is not Defined by Location </vt:lpstr>
      <vt:lpstr>   …A Real Conversation…  Getting to “Yes…”  </vt:lpstr>
      <vt:lpstr> “Where are we now – what’s at stake??”  Be ready to have  “The Talk”     </vt:lpstr>
      <vt:lpstr>“…There’s no value in a DC Summary in 24hr...”  Care Coordination = VBC-D/Population Health Management  Better Health Outcomes, Improved Patient Experience</vt:lpstr>
      <vt:lpstr> Esprit de Corps...  OK!…We’re In!!   We got this… </vt:lpstr>
      <vt:lpstr>YES!!!</vt:lpstr>
      <vt:lpstr>Create the Playbook with Our Top Medical Directors Across all Service Lines</vt:lpstr>
      <vt:lpstr> Our Biggest Naysayers, Became Our Biggest Allies…Getting to Yes…  “…Yes, I wholeheartedly agree with this direction. Thank you, for putting this all together…”   April 2025 – Medical Director Council Meeting </vt:lpstr>
      <vt:lpstr>Provider Value Incentive Program Model “VIP” -  Access  Quality Measures  CDI  Coding Education  Specialty Quality Improvement (QI)</vt:lpstr>
      <vt:lpstr>Where are we today?</vt:lpstr>
      <vt:lpstr>75% Reduction of Measures  More Providers in Alignment with APMs  Specialty QI to Support Patient Safety/Leapfrog  ~Grand Rounds </vt:lpstr>
      <vt:lpstr>Change Management - The We in Action</vt:lpstr>
      <vt:lpstr>PowerPoint Presentation</vt:lpstr>
      <vt:lpstr>Questions….</vt:lpstr>
      <vt:lpstr>Thank you</vt:lpstr>
      <vt:lpstr>Resources</vt:lpstr>
      <vt:lpstr>Appendix</vt:lpstr>
      <vt:lpstr>If you don’t have time to influence… cut to the chase…</vt:lpstr>
      <vt:lpstr>Primary Care Example </vt:lpstr>
      <vt:lpstr>Specialty Service Line - Surgery </vt:lpstr>
    </vt:vector>
  </TitlesOfParts>
  <Company>Trinity Health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Alicia Rivera</dc:creator>
  <cp:revision>2</cp:revision>
  <dcterms:created xsi:type="dcterms:W3CDTF">2025-08-09T12:33:42Z</dcterms:created>
  <dcterms:modified xsi:type="dcterms:W3CDTF">2025-11-06T15:12:51Z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0x01010069ECD22216056A4C861FBFA3A848DD75</vt:lpwstr>
  </property>
</Properties>
</file>